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notesSlides/notesSlide8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8" r:id="rId4"/>
  </p:sldMasterIdLst>
  <p:notesMasterIdLst>
    <p:notesMasterId r:id="rId177"/>
  </p:notesMasterIdLst>
  <p:sldIdLst>
    <p:sldId id="269" r:id="rId5"/>
    <p:sldId id="272" r:id="rId6"/>
    <p:sldId id="275" r:id="rId7"/>
    <p:sldId id="284" r:id="rId8"/>
    <p:sldId id="285" r:id="rId9"/>
    <p:sldId id="287" r:id="rId10"/>
    <p:sldId id="283" r:id="rId11"/>
    <p:sldId id="288" r:id="rId12"/>
    <p:sldId id="282" r:id="rId13"/>
    <p:sldId id="291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81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310" r:id="rId32"/>
    <p:sldId id="311" r:id="rId33"/>
    <p:sldId id="312" r:id="rId34"/>
    <p:sldId id="313" r:id="rId35"/>
    <p:sldId id="314" r:id="rId36"/>
    <p:sldId id="315" r:id="rId37"/>
    <p:sldId id="316" r:id="rId38"/>
    <p:sldId id="317" r:id="rId39"/>
    <p:sldId id="318" r:id="rId40"/>
    <p:sldId id="319" r:id="rId41"/>
    <p:sldId id="320" r:id="rId42"/>
    <p:sldId id="321" r:id="rId43"/>
    <p:sldId id="322" r:id="rId44"/>
    <p:sldId id="323" r:id="rId45"/>
    <p:sldId id="324" r:id="rId46"/>
    <p:sldId id="325" r:id="rId47"/>
    <p:sldId id="326" r:id="rId48"/>
    <p:sldId id="327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343" r:id="rId65"/>
    <p:sldId id="344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280" r:id="rId76"/>
    <p:sldId id="354" r:id="rId77"/>
    <p:sldId id="355" r:id="rId78"/>
    <p:sldId id="356" r:id="rId79"/>
    <p:sldId id="357" r:id="rId80"/>
    <p:sldId id="358" r:id="rId81"/>
    <p:sldId id="359" r:id="rId82"/>
    <p:sldId id="360" r:id="rId83"/>
    <p:sldId id="361" r:id="rId84"/>
    <p:sldId id="362" r:id="rId85"/>
    <p:sldId id="363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1" r:id="rId94"/>
    <p:sldId id="372" r:id="rId95"/>
    <p:sldId id="373" r:id="rId96"/>
    <p:sldId id="374" r:id="rId97"/>
    <p:sldId id="375" r:id="rId98"/>
    <p:sldId id="376" r:id="rId99"/>
    <p:sldId id="377" r:id="rId100"/>
    <p:sldId id="378" r:id="rId101"/>
    <p:sldId id="379" r:id="rId102"/>
    <p:sldId id="380" r:id="rId103"/>
    <p:sldId id="381" r:id="rId104"/>
    <p:sldId id="382" r:id="rId105"/>
    <p:sldId id="383" r:id="rId106"/>
    <p:sldId id="384" r:id="rId107"/>
    <p:sldId id="385" r:id="rId108"/>
    <p:sldId id="386" r:id="rId109"/>
    <p:sldId id="433" r:id="rId110"/>
    <p:sldId id="387" r:id="rId111"/>
    <p:sldId id="499" r:id="rId112"/>
    <p:sldId id="434" r:id="rId113"/>
    <p:sldId id="437" r:id="rId114"/>
    <p:sldId id="435" r:id="rId115"/>
    <p:sldId id="436" r:id="rId116"/>
    <p:sldId id="395" r:id="rId117"/>
    <p:sldId id="396" r:id="rId118"/>
    <p:sldId id="397" r:id="rId119"/>
    <p:sldId id="438" r:id="rId120"/>
    <p:sldId id="439" r:id="rId121"/>
    <p:sldId id="443" r:id="rId122"/>
    <p:sldId id="447" r:id="rId123"/>
    <p:sldId id="442" r:id="rId124"/>
    <p:sldId id="446" r:id="rId125"/>
    <p:sldId id="445" r:id="rId126"/>
    <p:sldId id="444" r:id="rId127"/>
    <p:sldId id="448" r:id="rId128"/>
    <p:sldId id="449" r:id="rId129"/>
    <p:sldId id="462" r:id="rId130"/>
    <p:sldId id="454" r:id="rId131"/>
    <p:sldId id="461" r:id="rId132"/>
    <p:sldId id="463" r:id="rId133"/>
    <p:sldId id="460" r:id="rId134"/>
    <p:sldId id="459" r:id="rId135"/>
    <p:sldId id="458" r:id="rId136"/>
    <p:sldId id="457" r:id="rId137"/>
    <p:sldId id="456" r:id="rId138"/>
    <p:sldId id="477" r:id="rId139"/>
    <p:sldId id="455" r:id="rId140"/>
    <p:sldId id="464" r:id="rId141"/>
    <p:sldId id="479" r:id="rId142"/>
    <p:sldId id="481" r:id="rId143"/>
    <p:sldId id="478" r:id="rId144"/>
    <p:sldId id="476" r:id="rId145"/>
    <p:sldId id="475" r:id="rId146"/>
    <p:sldId id="480" r:id="rId147"/>
    <p:sldId id="474" r:id="rId148"/>
    <p:sldId id="472" r:id="rId149"/>
    <p:sldId id="278" r:id="rId150"/>
    <p:sldId id="482" r:id="rId151"/>
    <p:sldId id="483" r:id="rId152"/>
    <p:sldId id="484" r:id="rId153"/>
    <p:sldId id="485" r:id="rId154"/>
    <p:sldId id="489" r:id="rId155"/>
    <p:sldId id="423" r:id="rId156"/>
    <p:sldId id="490" r:id="rId157"/>
    <p:sldId id="429" r:id="rId158"/>
    <p:sldId id="500" r:id="rId159"/>
    <p:sldId id="501" r:id="rId160"/>
    <p:sldId id="502" r:id="rId161"/>
    <p:sldId id="498" r:id="rId162"/>
    <p:sldId id="503" r:id="rId163"/>
    <p:sldId id="430" r:id="rId164"/>
    <p:sldId id="491" r:id="rId165"/>
    <p:sldId id="492" r:id="rId166"/>
    <p:sldId id="493" r:id="rId167"/>
    <p:sldId id="494" r:id="rId168"/>
    <p:sldId id="424" r:id="rId169"/>
    <p:sldId id="425" r:id="rId170"/>
    <p:sldId id="426" r:id="rId171"/>
    <p:sldId id="427" r:id="rId172"/>
    <p:sldId id="496" r:id="rId173"/>
    <p:sldId id="497" r:id="rId174"/>
    <p:sldId id="431" r:id="rId175"/>
    <p:sldId id="495" r:id="rId17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7B4"/>
    <a:srgbClr val="EBF6DE"/>
    <a:srgbClr val="C9E8A6"/>
    <a:srgbClr val="E63A1C"/>
    <a:srgbClr val="9ED561"/>
    <a:srgbClr val="F1F9E7"/>
    <a:srgbClr val="ECECEC"/>
    <a:srgbClr val="EAF2EA"/>
    <a:srgbClr val="CBFDE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69" autoAdjust="0"/>
    <p:restoredTop sz="94648"/>
  </p:normalViewPr>
  <p:slideViewPr>
    <p:cSldViewPr snapToGrid="0" snapToObjects="1">
      <p:cViewPr varScale="1">
        <p:scale>
          <a:sx n="143" d="100"/>
          <a:sy n="143" d="100"/>
        </p:scale>
        <p:origin x="-690" y="-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38" Type="http://schemas.openxmlformats.org/officeDocument/2006/relationships/slide" Target="slides/slide134.xml"/><Relationship Id="rId154" Type="http://schemas.openxmlformats.org/officeDocument/2006/relationships/slide" Target="slides/slide150.xml"/><Relationship Id="rId159" Type="http://schemas.openxmlformats.org/officeDocument/2006/relationships/slide" Target="slides/slide155.xml"/><Relationship Id="rId175" Type="http://schemas.openxmlformats.org/officeDocument/2006/relationships/slide" Target="slides/slide171.xml"/><Relationship Id="rId170" Type="http://schemas.openxmlformats.org/officeDocument/2006/relationships/slide" Target="slides/slide166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28" Type="http://schemas.openxmlformats.org/officeDocument/2006/relationships/slide" Target="slides/slide124.xml"/><Relationship Id="rId144" Type="http://schemas.openxmlformats.org/officeDocument/2006/relationships/slide" Target="slides/slide140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65" Type="http://schemas.openxmlformats.org/officeDocument/2006/relationships/slide" Target="slides/slide161.xml"/><Relationship Id="rId181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134" Type="http://schemas.openxmlformats.org/officeDocument/2006/relationships/slide" Target="slides/slide130.xml"/><Relationship Id="rId139" Type="http://schemas.openxmlformats.org/officeDocument/2006/relationships/slide" Target="slides/slide13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55" Type="http://schemas.openxmlformats.org/officeDocument/2006/relationships/slide" Target="slides/slide151.xml"/><Relationship Id="rId171" Type="http://schemas.openxmlformats.org/officeDocument/2006/relationships/slide" Target="slides/slide167.xml"/><Relationship Id="rId176" Type="http://schemas.openxmlformats.org/officeDocument/2006/relationships/slide" Target="slides/slide172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slide" Target="slides/slide120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45" Type="http://schemas.openxmlformats.org/officeDocument/2006/relationships/slide" Target="slides/slide141.xml"/><Relationship Id="rId161" Type="http://schemas.openxmlformats.org/officeDocument/2006/relationships/slide" Target="slides/slide157.xml"/><Relationship Id="rId166" Type="http://schemas.openxmlformats.org/officeDocument/2006/relationships/slide" Target="slides/slide16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35" Type="http://schemas.openxmlformats.org/officeDocument/2006/relationships/slide" Target="slides/slide131.xml"/><Relationship Id="rId151" Type="http://schemas.openxmlformats.org/officeDocument/2006/relationships/slide" Target="slides/slide147.xml"/><Relationship Id="rId156" Type="http://schemas.openxmlformats.org/officeDocument/2006/relationships/slide" Target="slides/slide152.xml"/><Relationship Id="rId177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72" Type="http://schemas.openxmlformats.org/officeDocument/2006/relationships/slide" Target="slides/slide168.xml"/><Relationship Id="rId180" Type="http://schemas.openxmlformats.org/officeDocument/2006/relationships/theme" Target="theme/theme1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slide" Target="slides/slide121.xml"/><Relationship Id="rId141" Type="http://schemas.openxmlformats.org/officeDocument/2006/relationships/slide" Target="slides/slide137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162" Type="http://schemas.openxmlformats.org/officeDocument/2006/relationships/slide" Target="slides/slide15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131" Type="http://schemas.openxmlformats.org/officeDocument/2006/relationships/slide" Target="slides/slide127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presProps" Target="presProps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3B0C1-EE76-4425-88C5-23799CA8C61A}" type="datetimeFigureOut">
              <a:rPr lang="zh-CN" altLang="en-US" smtClean="0"/>
              <a:pPr/>
              <a:t>2016/3/30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96C7A5-16B4-4276-92D5-3AF9A94E632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baike.baidu.com/view/2398.htm" TargetMode="External"/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7A5-16B4-4276-92D5-3AF9A94E6320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9830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smtClean="0"/>
              <a:t>按照相关度即被引次数排序</a:t>
            </a:r>
          </a:p>
        </p:txBody>
      </p:sp>
      <p:sp>
        <p:nvSpPr>
          <p:cNvPr id="9830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45F84-7960-4036-BBA2-8A4E10709C7D}" type="slidenum">
              <a:rPr lang="zh-CN" altLang="en-US" smtClean="0"/>
              <a:pPr/>
              <a:t>65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98307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dirty="0" smtClean="0"/>
              <a:t>按照相关度即被引次数排序</a:t>
            </a:r>
          </a:p>
        </p:txBody>
      </p:sp>
      <p:sp>
        <p:nvSpPr>
          <p:cNvPr id="98308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45F84-7960-4036-BBA2-8A4E10709C7D}" type="slidenum">
              <a:rPr lang="zh-CN" altLang="en-US" smtClean="0"/>
              <a:pPr/>
              <a:t>67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75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101379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dirty="0" smtClean="0"/>
              <a:t>从人类有核细胞中提取</a:t>
            </a:r>
            <a:r>
              <a:rPr lang="en-US" altLang="zh-CN" dirty="0" smtClean="0"/>
              <a:t>DNA</a:t>
            </a:r>
            <a:r>
              <a:rPr lang="zh-CN" altLang="en-US" dirty="0" smtClean="0"/>
              <a:t>的简单的盐析过程</a:t>
            </a:r>
          </a:p>
        </p:txBody>
      </p:sp>
      <p:sp>
        <p:nvSpPr>
          <p:cNvPr id="10138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9498C-1FB9-4558-95D0-32BFF7523F60}" type="slidenum">
              <a:rPr lang="zh-CN" altLang="en-US" smtClean="0"/>
              <a:pPr/>
              <a:t>78</a:t>
            </a:fld>
            <a:endParaRPr lang="en-US" altLang="zh-CN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dirty="0" smtClean="0"/>
              <a:t>从人类有核细胞中提取</a:t>
            </a:r>
            <a:r>
              <a:rPr lang="en-US" altLang="zh-CN" dirty="0" smtClean="0"/>
              <a:t>DNA</a:t>
            </a:r>
            <a:r>
              <a:rPr lang="zh-CN" altLang="en-US" dirty="0" smtClean="0"/>
              <a:t>一个简单的盐析的方法</a:t>
            </a:r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06953-7D2C-4BE5-B27F-CCFB8D8E7FD5}" type="slidenum">
              <a:rPr lang="zh-CN" altLang="en-US" smtClean="0"/>
              <a:pPr/>
              <a:t>79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09575" y="754063"/>
            <a:ext cx="5854700" cy="3294062"/>
          </a:xfrm>
        </p:spPr>
      </p:sp>
      <p:sp>
        <p:nvSpPr>
          <p:cNvPr id="102403" name="备注占位符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zh-CN" altLang="en-US" smtClean="0"/>
              <a:t>从人类有核细胞中提取</a:t>
            </a:r>
            <a:r>
              <a:rPr lang="en-US" altLang="zh-CN" smtClean="0"/>
              <a:t>DNA</a:t>
            </a:r>
            <a:r>
              <a:rPr lang="zh-CN" altLang="en-US" smtClean="0"/>
              <a:t>一个简单的盐析的方法</a:t>
            </a:r>
          </a:p>
        </p:txBody>
      </p:sp>
      <p:sp>
        <p:nvSpPr>
          <p:cNvPr id="102404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E06953-7D2C-4BE5-B27F-CCFB8D8E7FD5}" type="slidenum">
              <a:rPr lang="zh-CN" altLang="en-US" smtClean="0"/>
              <a:pPr/>
              <a:t>81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NCBI (National Center for Biotechnology Information）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是指</a:t>
            </a:r>
            <a:r>
              <a:rPr lang="zh-CN" altLang="en-US" sz="1200" b="0" i="0" u="none" strike="noStrike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/>
              </a:rPr>
              <a:t>美国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国立生物技术信息中心。数据库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82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台湾的图书馆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92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7A5-16B4-4276-92D5-3AF9A94E6320}" type="slidenum">
              <a:rPr lang="zh-CN" altLang="en-US" smtClean="0"/>
              <a:pPr/>
              <a:t>129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96C7A5-16B4-4276-92D5-3AF9A94E6320}" type="slidenum">
              <a:rPr lang="zh-CN" altLang="en-US" smtClean="0"/>
              <a:pPr/>
              <a:t>142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竞争中一些学术搜索引擎已经“年久失修”或关闭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http://www.cnbeta.com/articles/294475.htm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154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/>
              <a:t>感谢您对</a:t>
            </a:r>
            <a:r>
              <a:rPr lang="en-US" altLang="zh-CN" b="1" dirty="0" smtClean="0"/>
              <a:t>Scirus</a:t>
            </a:r>
            <a:r>
              <a:rPr lang="zh-CN" altLang="en-US" b="1" dirty="0" smtClean="0"/>
              <a:t>的的用户。我们享受为您服务。</a:t>
            </a:r>
          </a:p>
          <a:p>
            <a:r>
              <a:rPr lang="zh-CN" altLang="en-US" b="1" dirty="0" smtClean="0"/>
              <a:t>要进入科学指南，爱思唯尔的全文内容平台，请点击这里。</a:t>
            </a:r>
          </a:p>
          <a:p>
            <a:r>
              <a:rPr lang="zh-CN" altLang="en-US" b="1" dirty="0" smtClean="0"/>
              <a:t>要访问</a:t>
            </a:r>
            <a:r>
              <a:rPr lang="en-US" altLang="zh-CN" b="1" dirty="0" smtClean="0"/>
              <a:t>SCOPUS</a:t>
            </a:r>
            <a:r>
              <a:rPr lang="zh-CN" altLang="en-US" b="1" dirty="0" smtClean="0"/>
              <a:t>（订阅），请点击这里。如果您（或您所在的机构）都没有一个</a:t>
            </a:r>
            <a:r>
              <a:rPr lang="en-US" altLang="zh-CN" b="1" dirty="0" smtClean="0"/>
              <a:t>SCOPUS</a:t>
            </a:r>
            <a:r>
              <a:rPr lang="zh-CN" altLang="en-US" b="1" dirty="0" smtClean="0"/>
              <a:t>用户，你仍然可以在这里查看您的简介和。</a:t>
            </a:r>
          </a:p>
          <a:p>
            <a:r>
              <a:rPr lang="zh-CN" altLang="en-US" b="1" dirty="0" smtClean="0"/>
              <a:t>为了帮助管理您的文档库中，注册了的</a:t>
            </a:r>
            <a:r>
              <a:rPr lang="en-US" altLang="zh-CN" b="1" dirty="0" smtClean="0"/>
              <a:t>Mendeley</a:t>
            </a:r>
            <a:r>
              <a:rPr lang="zh-CN" altLang="en-US" b="1" dirty="0" smtClean="0"/>
              <a:t>，免费的科研参考和</a:t>
            </a:r>
            <a:r>
              <a:rPr lang="en-US" altLang="zh-CN" b="1" dirty="0" smtClean="0"/>
              <a:t>PDF</a:t>
            </a:r>
            <a:r>
              <a:rPr lang="zh-CN" altLang="en-US" b="1" dirty="0" smtClean="0"/>
              <a:t>管理工具。</a:t>
            </a:r>
          </a:p>
          <a:p>
            <a:r>
              <a:rPr lang="zh-CN" altLang="en-US" b="1" dirty="0" smtClean="0"/>
              <a:t>再次</a:t>
            </a:r>
            <a:endParaRPr lang="en-US" altLang="zh-CN" b="1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Scirus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是目前互联网上最全面、综合性最强的科技文献搜索引擎之一，由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Elsevier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科学出  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版社开发，用于搜索期刊和专利，效果很不错！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Scirus</a:t>
            </a: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覆盖的学科范围包括：农业与生物  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学，天文学，生物科学，化学与化工，计算机科学，地球与行星科学，经济、金融与管理  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科学，工程、能源与技术，环境科学，语言学，法学，生命科学，材料科学，数学，医学  </a:t>
            </a: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dirty="0" smtClean="0"/>
              <a:t/>
            </a:r>
            <a:br>
              <a:rPr lang="zh-CN" altLang="en-US" dirty="0" smtClean="0"/>
            </a:br>
            <a:r>
              <a:rPr lang="zh-CN" alt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，神经系统科学，药理学，物理学，心理学，社会与行为科学，社会学等。  </a:t>
            </a:r>
            <a:r>
              <a:rPr lang="zh-CN" altLang="en-US" b="1" dirty="0" smtClean="0"/>
              <a:t>感谢你，作为一个忠实的用户</a:t>
            </a:r>
            <a:r>
              <a:rPr lang="en-US" altLang="zh-CN" b="1" dirty="0" smtClean="0"/>
              <a:t>Scirus</a:t>
            </a:r>
            <a:r>
              <a:rPr lang="zh-CN" altLang="en-US" b="1" dirty="0" smtClean="0"/>
              <a:t>的。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160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dirty="0" smtClean="0"/>
              <a:t>竞争中一些学术搜索引擎已经“年久失修”或关闭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资源介绍需要完善！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资源介绍需要完善！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资源介绍需要完善！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</a:rPr>
              <a:t>资源介绍需要完善！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dirty="0" smtClean="0"/>
              <a:t>关注新文章，也可以添加其他作者的文章然后关注。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43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出版物的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h5 </a:t>
            </a:r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中位数，是指出版物的 </a:t>
            </a:r>
            <a:r>
              <a:rPr 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h5 </a:t>
            </a:r>
            <a:r>
              <a:rPr lang="zh-CN" altLang="en-US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指数所涵盖的所有文章获得的引用次数的中位值。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BBB39A-A83E-4236-BC09-CAF365384206}" type="slidenum">
              <a:rPr lang="zh-CN" altLang="en-US" smtClean="0"/>
              <a:pPr/>
              <a:t>53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494220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819599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4784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015E81E-17CB-403E-B653-B4C025DC7802}" type="datetimeFigureOut">
              <a:rPr lang="zh-CN" altLang="en-US" smtClean="0"/>
              <a:pPr/>
              <a:t>2016/3/30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3179D0-9DB6-48E8-9AB1-28020F3763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175481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95288" y="195264"/>
            <a:ext cx="8353425" cy="540544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395287" y="4839892"/>
            <a:ext cx="2133600" cy="2012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A1E8C1-CD91-418D-8F71-4ACFDC99E214}" type="datetime1">
              <a:rPr lang="zh-CN" altLang="en-US"/>
              <a:pPr>
                <a:defRPr/>
              </a:pPr>
              <a:t>2016/3/30</a:t>
            </a:fld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839892"/>
            <a:ext cx="2895600" cy="2012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 dirty="0"/>
              <a:t>此处添加公司信息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15113" y="4839892"/>
            <a:ext cx="2133600" cy="20121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43C270-13CA-4DDB-9631-B78666A1233E}" type="slidenum">
              <a:rPr lang="zh-CN" altLang="en-US"/>
              <a:pPr>
                <a:defRPr/>
              </a:pPr>
              <a:t>‹#›</a:t>
            </a:fld>
            <a:endParaRPr lang="zh-CN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1" y="900113"/>
            <a:ext cx="4038601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1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6015E81E-17CB-403E-B653-B4C025DC7802}" type="datetimeFigureOut">
              <a:rPr lang="zh-CN" altLang="en-US" smtClean="0"/>
              <a:pPr/>
              <a:t>2016/3/30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2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53179D0-9DB6-48E8-9AB1-28020F3763F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310780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117726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9" r:id="rId1"/>
    <p:sldLayoutId id="2147493460" r:id="rId2"/>
    <p:sldLayoutId id="2147493461" r:id="rId3"/>
    <p:sldLayoutId id="2147493462" r:id="rId4"/>
    <p:sldLayoutId id="2147493463" r:id="rId5"/>
    <p:sldLayoutId id="2147493464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gif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10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jpe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e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jpeg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jpeg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 9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1F9E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92"/>
          <p:cNvGrpSpPr/>
          <p:nvPr/>
        </p:nvGrpSpPr>
        <p:grpSpPr>
          <a:xfrm>
            <a:off x="130111" y="258018"/>
            <a:ext cx="9563783" cy="2185157"/>
            <a:chOff x="130111" y="258018"/>
            <a:chExt cx="9563783" cy="2185157"/>
          </a:xfrm>
        </p:grpSpPr>
        <p:grpSp>
          <p:nvGrpSpPr>
            <p:cNvPr id="50" name="组合 49"/>
            <p:cNvGrpSpPr/>
            <p:nvPr/>
          </p:nvGrpSpPr>
          <p:grpSpPr>
            <a:xfrm>
              <a:off x="130111" y="484018"/>
              <a:ext cx="9563782" cy="1959157"/>
              <a:chOff x="130111" y="484018"/>
              <a:chExt cx="9563782" cy="1959157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130111" y="1021190"/>
                <a:ext cx="8825989" cy="1421985"/>
                <a:chOff x="130111" y="1021190"/>
                <a:chExt cx="8825989" cy="1421985"/>
              </a:xfrm>
            </p:grpSpPr>
            <p:sp>
              <p:nvSpPr>
                <p:cNvPr id="13" name="流程图: 可选过程 12"/>
                <p:cNvSpPr/>
                <p:nvPr/>
              </p:nvSpPr>
              <p:spPr>
                <a:xfrm>
                  <a:off x="785786" y="1142990"/>
                  <a:ext cx="8170314" cy="1243773"/>
                </a:xfrm>
                <a:prstGeom prst="flowChartAlternateProcess">
                  <a:avLst/>
                </a:prstGeom>
                <a:solidFill>
                  <a:srgbClr val="00B050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6" name="圆角矩形 65"/>
                <p:cNvSpPr/>
                <p:nvPr/>
              </p:nvSpPr>
              <p:spPr>
                <a:xfrm>
                  <a:off x="285720" y="1071552"/>
                  <a:ext cx="433041" cy="1271620"/>
                </a:xfrm>
                <a:prstGeom prst="round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grpSp>
              <p:nvGrpSpPr>
                <p:cNvPr id="54" name="组合 53"/>
                <p:cNvGrpSpPr/>
                <p:nvPr/>
              </p:nvGrpSpPr>
              <p:grpSpPr>
                <a:xfrm rot="5400000">
                  <a:off x="-357241" y="1508542"/>
                  <a:ext cx="1421985" cy="447282"/>
                  <a:chOff x="800234" y="1234755"/>
                  <a:chExt cx="7671224" cy="2201780"/>
                </a:xfrm>
              </p:grpSpPr>
              <p:sp>
                <p:nvSpPr>
                  <p:cNvPr id="55" name="空心弧 54"/>
                  <p:cNvSpPr/>
                  <p:nvPr/>
                </p:nvSpPr>
                <p:spPr>
                  <a:xfrm>
                    <a:off x="2548256" y="1234755"/>
                    <a:ext cx="2201779" cy="2201780"/>
                  </a:xfrm>
                  <a:prstGeom prst="blockArc">
                    <a:avLst>
                      <a:gd name="adj1" fmla="val 10800000"/>
                      <a:gd name="adj2" fmla="val 0"/>
                      <a:gd name="adj3" fmla="val 19470"/>
                    </a:avLst>
                  </a:prstGeom>
                  <a:solidFill>
                    <a:schemeClr val="tx1">
                      <a:lumMod val="8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6" name="空心弧 55"/>
                  <p:cNvSpPr/>
                  <p:nvPr/>
                </p:nvSpPr>
                <p:spPr>
                  <a:xfrm flipV="1">
                    <a:off x="800234" y="1234755"/>
                    <a:ext cx="2201779" cy="2201780"/>
                  </a:xfrm>
                  <a:prstGeom prst="blockArc">
                    <a:avLst>
                      <a:gd name="adj1" fmla="val 10800000"/>
                      <a:gd name="adj2" fmla="val 0"/>
                      <a:gd name="adj3" fmla="val 19470"/>
                    </a:avLst>
                  </a:prstGeom>
                  <a:solidFill>
                    <a:schemeClr val="tx1">
                      <a:lumMod val="8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7" name="空心弧 56"/>
                  <p:cNvSpPr/>
                  <p:nvPr/>
                </p:nvSpPr>
                <p:spPr>
                  <a:xfrm flipV="1">
                    <a:off x="4323883" y="1234755"/>
                    <a:ext cx="2201779" cy="2201780"/>
                  </a:xfrm>
                  <a:prstGeom prst="blockArc">
                    <a:avLst>
                      <a:gd name="adj1" fmla="val 10800000"/>
                      <a:gd name="adj2" fmla="val 0"/>
                      <a:gd name="adj3" fmla="val 19470"/>
                    </a:avLst>
                  </a:prstGeom>
                  <a:solidFill>
                    <a:schemeClr val="tx1">
                      <a:lumMod val="8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8" name="空心弧 57"/>
                  <p:cNvSpPr/>
                  <p:nvPr/>
                </p:nvSpPr>
                <p:spPr>
                  <a:xfrm>
                    <a:off x="6096679" y="1234755"/>
                    <a:ext cx="2201779" cy="2201780"/>
                  </a:xfrm>
                  <a:prstGeom prst="blockArc">
                    <a:avLst>
                      <a:gd name="adj1" fmla="val 10800000"/>
                      <a:gd name="adj2" fmla="val 0"/>
                      <a:gd name="adj3" fmla="val 19470"/>
                    </a:avLst>
                  </a:prstGeom>
                  <a:solidFill>
                    <a:schemeClr val="tx1">
                      <a:lumMod val="85000"/>
                    </a:schemeClr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59" name="空心弧 4"/>
                  <p:cNvSpPr/>
                  <p:nvPr/>
                </p:nvSpPr>
                <p:spPr>
                  <a:xfrm flipV="1">
                    <a:off x="6096679" y="1904624"/>
                    <a:ext cx="2374779" cy="153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161" h="1763738">
                        <a:moveTo>
                          <a:pt x="1270063" y="0"/>
                        </a:moveTo>
                        <a:cubicBezTo>
                          <a:pt x="1489338" y="1"/>
                          <a:pt x="1708614" y="56720"/>
                          <a:pt x="1905093" y="170157"/>
                        </a:cubicBezTo>
                        <a:cubicBezTo>
                          <a:pt x="2248932" y="368673"/>
                          <a:pt x="2477249" y="714500"/>
                          <a:pt x="2528955" y="1101832"/>
                        </a:cubicBezTo>
                        <a:lnTo>
                          <a:pt x="2537771" y="1234616"/>
                        </a:lnTo>
                        <a:lnTo>
                          <a:pt x="2734161" y="1234616"/>
                        </a:lnTo>
                        <a:lnTo>
                          <a:pt x="2297577" y="1763738"/>
                        </a:lnTo>
                        <a:lnTo>
                          <a:pt x="1860993" y="1234616"/>
                        </a:lnTo>
                        <a:lnTo>
                          <a:pt x="2035029" y="1234616"/>
                        </a:lnTo>
                        <a:lnTo>
                          <a:pt x="2030634" y="1168423"/>
                        </a:lnTo>
                        <a:cubicBezTo>
                          <a:pt x="1999395" y="934413"/>
                          <a:pt x="1861456" y="725478"/>
                          <a:pt x="1653722" y="605543"/>
                        </a:cubicBezTo>
                        <a:cubicBezTo>
                          <a:pt x="1416312" y="468474"/>
                          <a:pt x="1123812" y="468474"/>
                          <a:pt x="886402" y="605543"/>
                        </a:cubicBezTo>
                        <a:cubicBezTo>
                          <a:pt x="648992" y="742611"/>
                          <a:pt x="502742" y="995925"/>
                          <a:pt x="502742" y="1270062"/>
                        </a:cubicBezTo>
                        <a:lnTo>
                          <a:pt x="0" y="1270062"/>
                        </a:lnTo>
                        <a:cubicBezTo>
                          <a:pt x="0" y="816312"/>
                          <a:pt x="242073" y="397031"/>
                          <a:pt x="635031" y="170156"/>
                        </a:cubicBezTo>
                        <a:cubicBezTo>
                          <a:pt x="831511" y="56719"/>
                          <a:pt x="1050787" y="0"/>
                          <a:pt x="127006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0" name="空心弧 4"/>
                  <p:cNvSpPr/>
                  <p:nvPr/>
                </p:nvSpPr>
                <p:spPr>
                  <a:xfrm>
                    <a:off x="4323883" y="1234755"/>
                    <a:ext cx="2374779" cy="153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161" h="1763738">
                        <a:moveTo>
                          <a:pt x="1270063" y="0"/>
                        </a:moveTo>
                        <a:cubicBezTo>
                          <a:pt x="1489338" y="1"/>
                          <a:pt x="1708614" y="56720"/>
                          <a:pt x="1905093" y="170157"/>
                        </a:cubicBezTo>
                        <a:cubicBezTo>
                          <a:pt x="2248932" y="368673"/>
                          <a:pt x="2477249" y="714500"/>
                          <a:pt x="2528955" y="1101832"/>
                        </a:cubicBezTo>
                        <a:lnTo>
                          <a:pt x="2537771" y="1234616"/>
                        </a:lnTo>
                        <a:lnTo>
                          <a:pt x="2734161" y="1234616"/>
                        </a:lnTo>
                        <a:lnTo>
                          <a:pt x="2297577" y="1763738"/>
                        </a:lnTo>
                        <a:lnTo>
                          <a:pt x="1860993" y="1234616"/>
                        </a:lnTo>
                        <a:lnTo>
                          <a:pt x="2035029" y="1234616"/>
                        </a:lnTo>
                        <a:lnTo>
                          <a:pt x="2030634" y="1168423"/>
                        </a:lnTo>
                        <a:cubicBezTo>
                          <a:pt x="1999395" y="934413"/>
                          <a:pt x="1861456" y="725478"/>
                          <a:pt x="1653722" y="605543"/>
                        </a:cubicBezTo>
                        <a:cubicBezTo>
                          <a:pt x="1416312" y="468474"/>
                          <a:pt x="1123812" y="468474"/>
                          <a:pt x="886402" y="605543"/>
                        </a:cubicBezTo>
                        <a:cubicBezTo>
                          <a:pt x="648992" y="742611"/>
                          <a:pt x="502742" y="995925"/>
                          <a:pt x="502742" y="1270062"/>
                        </a:cubicBezTo>
                        <a:lnTo>
                          <a:pt x="0" y="1270062"/>
                        </a:lnTo>
                        <a:cubicBezTo>
                          <a:pt x="0" y="816312"/>
                          <a:pt x="242073" y="397031"/>
                          <a:pt x="635031" y="170156"/>
                        </a:cubicBezTo>
                        <a:cubicBezTo>
                          <a:pt x="831511" y="56719"/>
                          <a:pt x="1050787" y="0"/>
                          <a:pt x="12700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1" name="空心弧 4"/>
                  <p:cNvSpPr/>
                  <p:nvPr/>
                </p:nvSpPr>
                <p:spPr>
                  <a:xfrm flipV="1">
                    <a:off x="2548256" y="1904624"/>
                    <a:ext cx="2374779" cy="153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161" h="1763738">
                        <a:moveTo>
                          <a:pt x="1270063" y="0"/>
                        </a:moveTo>
                        <a:cubicBezTo>
                          <a:pt x="1489338" y="1"/>
                          <a:pt x="1708614" y="56720"/>
                          <a:pt x="1905093" y="170157"/>
                        </a:cubicBezTo>
                        <a:cubicBezTo>
                          <a:pt x="2248932" y="368673"/>
                          <a:pt x="2477249" y="714500"/>
                          <a:pt x="2528955" y="1101832"/>
                        </a:cubicBezTo>
                        <a:lnTo>
                          <a:pt x="2537771" y="1234616"/>
                        </a:lnTo>
                        <a:lnTo>
                          <a:pt x="2734161" y="1234616"/>
                        </a:lnTo>
                        <a:lnTo>
                          <a:pt x="2297577" y="1763738"/>
                        </a:lnTo>
                        <a:lnTo>
                          <a:pt x="1860993" y="1234616"/>
                        </a:lnTo>
                        <a:lnTo>
                          <a:pt x="2035029" y="1234616"/>
                        </a:lnTo>
                        <a:lnTo>
                          <a:pt x="2030634" y="1168423"/>
                        </a:lnTo>
                        <a:cubicBezTo>
                          <a:pt x="1999395" y="934413"/>
                          <a:pt x="1861456" y="725478"/>
                          <a:pt x="1653722" y="605543"/>
                        </a:cubicBezTo>
                        <a:cubicBezTo>
                          <a:pt x="1416312" y="468474"/>
                          <a:pt x="1123812" y="468474"/>
                          <a:pt x="886402" y="605543"/>
                        </a:cubicBezTo>
                        <a:cubicBezTo>
                          <a:pt x="648992" y="742611"/>
                          <a:pt x="502742" y="995925"/>
                          <a:pt x="502742" y="1270062"/>
                        </a:cubicBezTo>
                        <a:lnTo>
                          <a:pt x="0" y="1270062"/>
                        </a:lnTo>
                        <a:cubicBezTo>
                          <a:pt x="0" y="816312"/>
                          <a:pt x="242073" y="397031"/>
                          <a:pt x="635031" y="170156"/>
                        </a:cubicBezTo>
                        <a:cubicBezTo>
                          <a:pt x="831511" y="56719"/>
                          <a:pt x="1050787" y="0"/>
                          <a:pt x="12700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62" name="空心弧 4"/>
                  <p:cNvSpPr/>
                  <p:nvPr/>
                </p:nvSpPr>
                <p:spPr>
                  <a:xfrm>
                    <a:off x="800234" y="1234755"/>
                    <a:ext cx="2374779" cy="15319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34161" h="1763738">
                        <a:moveTo>
                          <a:pt x="1270063" y="0"/>
                        </a:moveTo>
                        <a:cubicBezTo>
                          <a:pt x="1489338" y="1"/>
                          <a:pt x="1708614" y="56720"/>
                          <a:pt x="1905093" y="170157"/>
                        </a:cubicBezTo>
                        <a:cubicBezTo>
                          <a:pt x="2248932" y="368673"/>
                          <a:pt x="2477249" y="714500"/>
                          <a:pt x="2528955" y="1101832"/>
                        </a:cubicBezTo>
                        <a:lnTo>
                          <a:pt x="2537771" y="1234616"/>
                        </a:lnTo>
                        <a:lnTo>
                          <a:pt x="2734161" y="1234616"/>
                        </a:lnTo>
                        <a:lnTo>
                          <a:pt x="2297577" y="1763738"/>
                        </a:lnTo>
                        <a:lnTo>
                          <a:pt x="1860993" y="1234616"/>
                        </a:lnTo>
                        <a:lnTo>
                          <a:pt x="2035029" y="1234616"/>
                        </a:lnTo>
                        <a:lnTo>
                          <a:pt x="2030634" y="1168423"/>
                        </a:lnTo>
                        <a:cubicBezTo>
                          <a:pt x="1999395" y="934413"/>
                          <a:pt x="1861456" y="725478"/>
                          <a:pt x="1653722" y="605543"/>
                        </a:cubicBezTo>
                        <a:cubicBezTo>
                          <a:pt x="1416312" y="468474"/>
                          <a:pt x="1123812" y="468474"/>
                          <a:pt x="886402" y="605543"/>
                        </a:cubicBezTo>
                        <a:cubicBezTo>
                          <a:pt x="648992" y="742611"/>
                          <a:pt x="502742" y="995925"/>
                          <a:pt x="502742" y="1270062"/>
                        </a:cubicBezTo>
                        <a:lnTo>
                          <a:pt x="0" y="1270062"/>
                        </a:lnTo>
                        <a:cubicBezTo>
                          <a:pt x="0" y="816312"/>
                          <a:pt x="242073" y="397031"/>
                          <a:pt x="635031" y="170156"/>
                        </a:cubicBezTo>
                        <a:cubicBezTo>
                          <a:pt x="831511" y="56719"/>
                          <a:pt x="1050787" y="0"/>
                          <a:pt x="127006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zh-CN" alt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65" name="流程图: 可选过程 64"/>
                <p:cNvSpPr/>
                <p:nvPr/>
              </p:nvSpPr>
              <p:spPr>
                <a:xfrm>
                  <a:off x="785786" y="1086373"/>
                  <a:ext cx="8143932" cy="1271620"/>
                </a:xfrm>
                <a:prstGeom prst="flowChartAlternateProcess">
                  <a:avLst/>
                </a:prstGeom>
                <a:solidFill>
                  <a:srgbClr val="EAF2EA"/>
                </a:solidFill>
                <a:ln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41" name="组合 40"/>
              <p:cNvGrpSpPr/>
              <p:nvPr/>
            </p:nvGrpSpPr>
            <p:grpSpPr>
              <a:xfrm>
                <a:off x="8521546" y="484018"/>
                <a:ext cx="1172347" cy="1122008"/>
                <a:chOff x="8521546" y="484018"/>
                <a:chExt cx="1172347" cy="1122008"/>
              </a:xfrm>
            </p:grpSpPr>
            <p:pic>
              <p:nvPicPr>
                <p:cNvPr id="38" name="图片 37" descr="下载.png"/>
                <p:cNvPicPr>
                  <a:picLocks noChangeAspect="1"/>
                </p:cNvPicPr>
                <p:nvPr/>
              </p:nvPicPr>
              <p:blipFill>
                <a:blip r:embed="rId3"/>
                <a:srcRect r="50000"/>
                <a:stretch>
                  <a:fillRect/>
                </a:stretch>
              </p:blipFill>
              <p:spPr>
                <a:xfrm>
                  <a:off x="8828076" y="755628"/>
                  <a:ext cx="315924" cy="631848"/>
                </a:xfrm>
                <a:prstGeom prst="rect">
                  <a:avLst/>
                </a:prstGeom>
              </p:spPr>
            </p:pic>
            <p:sp>
              <p:nvSpPr>
                <p:cNvPr id="37" name="空心弧 36"/>
                <p:cNvSpPr/>
                <p:nvPr/>
              </p:nvSpPr>
              <p:spPr>
                <a:xfrm rot="5400000" flipV="1">
                  <a:off x="8546716" y="458848"/>
                  <a:ext cx="1122008" cy="1172347"/>
                </a:xfrm>
                <a:prstGeom prst="blockArc">
                  <a:avLst>
                    <a:gd name="adj1" fmla="val 10800000"/>
                    <a:gd name="adj2" fmla="val 0"/>
                    <a:gd name="adj3" fmla="val 1947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zh-CN" altLang="en-US">
                    <a:solidFill>
                      <a:schemeClr val="tx1"/>
                    </a:solidFill>
                  </a:endParaRPr>
                </a:p>
              </p:txBody>
            </p:sp>
          </p:grpSp>
        </p:grpSp>
        <p:sp>
          <p:nvSpPr>
            <p:cNvPr id="90" name="左弧形箭头 89"/>
            <p:cNvSpPr/>
            <p:nvPr/>
          </p:nvSpPr>
          <p:spPr>
            <a:xfrm rot="2056399">
              <a:off x="8242748" y="258018"/>
              <a:ext cx="658028" cy="807668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1" name="空心弧 90"/>
            <p:cNvSpPr/>
            <p:nvPr/>
          </p:nvSpPr>
          <p:spPr>
            <a:xfrm rot="5400000" flipV="1">
              <a:off x="8546717" y="485379"/>
              <a:ext cx="1122008" cy="1172347"/>
            </a:xfrm>
            <a:prstGeom prst="blockArc">
              <a:avLst>
                <a:gd name="adj1" fmla="val 10800000"/>
                <a:gd name="adj2" fmla="val 12732449"/>
                <a:gd name="adj3" fmla="val 16379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035445" y="3043137"/>
            <a:ext cx="1920655" cy="1909817"/>
            <a:chOff x="7244691" y="3241631"/>
            <a:chExt cx="1920655" cy="1909817"/>
          </a:xfrm>
        </p:grpSpPr>
        <p:grpSp>
          <p:nvGrpSpPr>
            <p:cNvPr id="28" name="组合 27"/>
            <p:cNvGrpSpPr/>
            <p:nvPr/>
          </p:nvGrpSpPr>
          <p:grpSpPr>
            <a:xfrm>
              <a:off x="7244691" y="3241631"/>
              <a:ext cx="1920655" cy="1909817"/>
              <a:chOff x="4223312" y="3011805"/>
              <a:chExt cx="1920655" cy="1909817"/>
            </a:xfrm>
          </p:grpSpPr>
          <p:sp>
            <p:nvSpPr>
              <p:cNvPr id="25" name="空心弧 24"/>
              <p:cNvSpPr/>
              <p:nvPr/>
            </p:nvSpPr>
            <p:spPr>
              <a:xfrm rot="18650704">
                <a:off x="4211195" y="3037337"/>
                <a:ext cx="1861541" cy="1810477"/>
              </a:xfrm>
              <a:prstGeom prst="blockArc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空心弧 26"/>
              <p:cNvSpPr/>
              <p:nvPr/>
            </p:nvSpPr>
            <p:spPr>
              <a:xfrm rot="18650704" flipV="1">
                <a:off x="4252869" y="3030524"/>
                <a:ext cx="1861541" cy="1920655"/>
              </a:xfrm>
              <a:prstGeom prst="blockArc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15" name="组合 6"/>
            <p:cNvGrpSpPr/>
            <p:nvPr/>
          </p:nvGrpSpPr>
          <p:grpSpPr>
            <a:xfrm>
              <a:off x="7358082" y="3714758"/>
              <a:ext cx="1613845" cy="1095569"/>
              <a:chOff x="2643174" y="4572008"/>
              <a:chExt cx="2857520" cy="1614556"/>
            </a:xfrm>
          </p:grpSpPr>
          <p:pic>
            <p:nvPicPr>
              <p:cNvPr id="16" name="图片 15" descr="1b4c510fd9f9d72a5ea834fbd42a2834359bbb03.jpg"/>
              <p:cNvPicPr>
                <a:picLocks noChangeAspect="1"/>
              </p:cNvPicPr>
              <p:nvPr/>
            </p:nvPicPr>
            <p:blipFill>
              <a:blip r:embed="rId4" cstate="print"/>
              <a:srcRect l="3112" t="27820" b="4010"/>
              <a:stretch>
                <a:fillRect/>
              </a:stretch>
            </p:blipFill>
            <p:spPr>
              <a:xfrm>
                <a:off x="2859936" y="4572008"/>
                <a:ext cx="2640758" cy="1214445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2643174" y="5786454"/>
                <a:ext cx="2857520" cy="400110"/>
              </a:xfrm>
              <a:prstGeom prst="rect">
                <a:avLst/>
              </a:prstGeom>
              <a:noFill/>
              <a:scene3d>
                <a:camera prst="orthographicFront"/>
                <a:lightRig rig="threePt" dir="t"/>
              </a:scene3d>
              <a:sp3d>
                <a:bevelT w="152400" h="50800" prst="softRound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100" b="1" dirty="0" smtClean="0">
                    <a:solidFill>
                      <a:srgbClr val="C00000"/>
                    </a:solidFill>
                    <a:latin typeface="叶根友行书(繁)2015" pitchFamily="2" charset="-122"/>
                    <a:ea typeface="叶根友行书(繁)2015" pitchFamily="2" charset="-122"/>
                  </a:rPr>
                  <a:t>哈尔滨医科大学图书馆</a:t>
                </a:r>
                <a:endParaRPr lang="zh-CN" altLang="en-US" sz="1100" b="1" dirty="0">
                  <a:solidFill>
                    <a:srgbClr val="C00000"/>
                  </a:solidFill>
                  <a:latin typeface="叶根友行书(繁)2015" pitchFamily="2" charset="-122"/>
                  <a:ea typeface="叶根友行书(繁)2015" pitchFamily="2" charset="-122"/>
                </a:endParaRPr>
              </a:p>
            </p:txBody>
          </p:sp>
        </p:grpSp>
      </p:grpSp>
      <p:grpSp>
        <p:nvGrpSpPr>
          <p:cNvPr id="36" name="组合 35"/>
          <p:cNvGrpSpPr/>
          <p:nvPr/>
        </p:nvGrpSpPr>
        <p:grpSpPr>
          <a:xfrm>
            <a:off x="8069201" y="2520006"/>
            <a:ext cx="625669" cy="544960"/>
            <a:chOff x="7895877" y="2443176"/>
            <a:chExt cx="721541" cy="637998"/>
          </a:xfrm>
        </p:grpSpPr>
        <p:sp>
          <p:nvSpPr>
            <p:cNvPr id="35" name="流程图: 联系 34"/>
            <p:cNvSpPr/>
            <p:nvPr/>
          </p:nvSpPr>
          <p:spPr>
            <a:xfrm>
              <a:off x="7895877" y="2443176"/>
              <a:ext cx="560654" cy="544960"/>
            </a:xfrm>
            <a:prstGeom prst="flowChartConnector">
              <a:avLst/>
            </a:prstGeom>
            <a:solidFill>
              <a:schemeClr val="tx1">
                <a:lumMod val="9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8176204" y="2651119"/>
              <a:ext cx="441214" cy="430055"/>
              <a:chOff x="7835107" y="2553424"/>
              <a:chExt cx="307726" cy="403357"/>
            </a:xfrm>
          </p:grpSpPr>
          <p:sp>
            <p:nvSpPr>
              <p:cNvPr id="32" name="空心弧 31"/>
              <p:cNvSpPr/>
              <p:nvPr/>
            </p:nvSpPr>
            <p:spPr>
              <a:xfrm flipV="1">
                <a:off x="7835107" y="2596458"/>
                <a:ext cx="307726" cy="360323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空心弧 32"/>
              <p:cNvSpPr/>
              <p:nvPr/>
            </p:nvSpPr>
            <p:spPr>
              <a:xfrm>
                <a:off x="7835107" y="2553424"/>
                <a:ext cx="307726" cy="390865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51" name="TextBox 50"/>
          <p:cNvSpPr txBox="1"/>
          <p:nvPr/>
        </p:nvSpPr>
        <p:spPr>
          <a:xfrm>
            <a:off x="1120242" y="1313050"/>
            <a:ext cx="757462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合理利用学术搜索引擎</a:t>
            </a:r>
            <a:endParaRPr lang="zh-CN" altLang="en-US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872554" y="3290334"/>
            <a:ext cx="35526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主讲：</a:t>
            </a:r>
            <a:r>
              <a:rPr lang="zh-CN" altLang="en-US" sz="2400" b="1" dirty="0" smtClean="0">
                <a:ln w="11430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于雪</a:t>
            </a:r>
            <a:endParaRPr lang="en-US" altLang="zh-CN" sz="2400" b="1" dirty="0" smtClean="0">
              <a:ln w="11430"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ln w="1143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时间：</a:t>
            </a:r>
            <a:r>
              <a:rPr lang="en-US" altLang="zh-CN" sz="2400" b="1" dirty="0" smtClean="0">
                <a:ln w="11430">
                  <a:noFill/>
                </a:ln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2016.03.29</a:t>
            </a:r>
            <a:endParaRPr lang="zh-CN" altLang="en-US" sz="2400" b="1" dirty="0" smtClean="0">
              <a:ln w="11430">
                <a:noFill/>
              </a:ln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  <a:p>
            <a:endParaRPr lang="zh-CN" altLang="en-US" dirty="0">
              <a:latin typeface="+mn-ea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7301800" y="2415591"/>
            <a:ext cx="642424" cy="637998"/>
            <a:chOff x="4053312" y="3290331"/>
            <a:chExt cx="743699" cy="761057"/>
          </a:xfrm>
        </p:grpSpPr>
        <p:pic>
          <p:nvPicPr>
            <p:cNvPr id="80" name="图片 79" descr="218563121353174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5322" y="3522414"/>
              <a:ext cx="366918" cy="366918"/>
            </a:xfrm>
            <a:prstGeom prst="rect">
              <a:avLst/>
            </a:prstGeom>
          </p:spPr>
        </p:pic>
        <p:grpSp>
          <p:nvGrpSpPr>
            <p:cNvPr id="76" name="组合 70"/>
            <p:cNvGrpSpPr/>
            <p:nvPr/>
          </p:nvGrpSpPr>
          <p:grpSpPr>
            <a:xfrm>
              <a:off x="4053312" y="3290331"/>
              <a:ext cx="743699" cy="761057"/>
              <a:chOff x="4229790" y="3736551"/>
              <a:chExt cx="441214" cy="452059"/>
            </a:xfrm>
          </p:grpSpPr>
          <p:sp>
            <p:nvSpPr>
              <p:cNvPr id="77" name="空心弧 76"/>
              <p:cNvSpPr/>
              <p:nvPr/>
            </p:nvSpPr>
            <p:spPr>
              <a:xfrm flipV="1">
                <a:off x="4229790" y="3804437"/>
                <a:ext cx="441214" cy="384173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rgbClr val="C9E8A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8" name="空心弧 77"/>
              <p:cNvSpPr/>
              <p:nvPr/>
            </p:nvSpPr>
            <p:spPr>
              <a:xfrm>
                <a:off x="4229790" y="3736551"/>
                <a:ext cx="441214" cy="440574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rgbClr val="C9E8A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94" name="左弧形箭头 93"/>
          <p:cNvSpPr/>
          <p:nvPr/>
        </p:nvSpPr>
        <p:spPr>
          <a:xfrm rot="2585418" flipH="1">
            <a:off x="8364778" y="1401997"/>
            <a:ext cx="607118" cy="1116656"/>
          </a:xfrm>
          <a:prstGeom prst="curv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8" name="空心弧 97"/>
          <p:cNvSpPr/>
          <p:nvPr/>
        </p:nvSpPr>
        <p:spPr>
          <a:xfrm rot="5400000" flipV="1">
            <a:off x="8546718" y="458851"/>
            <a:ext cx="1122008" cy="1172347"/>
          </a:xfrm>
          <a:prstGeom prst="blockArc">
            <a:avLst>
              <a:gd name="adj1" fmla="val 17671900"/>
              <a:gd name="adj2" fmla="val 0"/>
              <a:gd name="adj3" fmla="val 1947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715" t="11805" r="27206" b="11805"/>
          <a:stretch>
            <a:fillRect/>
          </a:stretch>
        </p:blipFill>
        <p:spPr bwMode="auto">
          <a:xfrm>
            <a:off x="859604" y="41565"/>
            <a:ext cx="3746122" cy="502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36675" t="11111" r="31101" b="11252"/>
          <a:stretch>
            <a:fillRect/>
          </a:stretch>
        </p:blipFill>
        <p:spPr bwMode="auto">
          <a:xfrm>
            <a:off x="4857752" y="71420"/>
            <a:ext cx="3607261" cy="501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14282" y="4429138"/>
            <a:ext cx="42308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https://scholar.google.com.hk/</a:t>
            </a:r>
            <a:endParaRPr lang="zh-CN" altLang="en-US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4941" y="4429138"/>
            <a:ext cx="375163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https://scholar.google.com/</a:t>
            </a:r>
            <a:endParaRPr lang="zh-CN" alt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504281331326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2" name="左箭头 1"/>
          <p:cNvSpPr/>
          <p:nvPr/>
        </p:nvSpPr>
        <p:spPr bwMode="auto">
          <a:xfrm>
            <a:off x="2285984" y="2000246"/>
            <a:ext cx="716973" cy="249382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左箭头 4"/>
          <p:cNvSpPr/>
          <p:nvPr/>
        </p:nvSpPr>
        <p:spPr bwMode="auto">
          <a:xfrm>
            <a:off x="2285984" y="1142990"/>
            <a:ext cx="716973" cy="249382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1285852" y="1357304"/>
            <a:ext cx="1000132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354600" y="2222268"/>
            <a:ext cx="357190" cy="15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5115" t="18190" r="29306" b="22278"/>
          <a:stretch>
            <a:fillRect/>
          </a:stretch>
        </p:blipFill>
        <p:spPr bwMode="auto">
          <a:xfrm>
            <a:off x="0" y="0"/>
            <a:ext cx="70008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804438" y="1643056"/>
            <a:ext cx="29821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建议用专业数据库查找图书。</a:t>
            </a:r>
            <a:endParaRPr lang="zh-CN" alt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504281344394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4" name="直接连接符 3"/>
          <p:cNvCxnSpPr/>
          <p:nvPr/>
        </p:nvCxnSpPr>
        <p:spPr>
          <a:xfrm>
            <a:off x="1190684" y="1301768"/>
            <a:ext cx="142876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369410" y="1592580"/>
            <a:ext cx="724309" cy="285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4785582" y="553980"/>
            <a:ext cx="2982140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建议用专业数据库查找图书。</a:t>
            </a:r>
            <a:endParaRPr lang="zh-CN" altLang="en-US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34" name="Picture 2" descr="灯泡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1473994" y="1316831"/>
            <a:ext cx="2853929" cy="3173016"/>
          </a:xfrm>
          <a:noFill/>
        </p:spPr>
      </p:pic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2096691" y="2486025"/>
            <a:ext cx="1704975" cy="1694260"/>
          </a:xfrm>
          <a:prstGeom prst="ellipse">
            <a:avLst/>
          </a:prstGeom>
          <a:solidFill>
            <a:srgbClr val="FFFF00">
              <a:alpha val="90979"/>
            </a:srgbClr>
          </a:solidFill>
          <a:ln w="0">
            <a:solidFill>
              <a:srgbClr val="FFFF00"/>
            </a:solidFill>
            <a:round/>
            <a:headEnd/>
            <a:tailEnd/>
          </a:ln>
        </p:spPr>
        <p:txBody>
          <a:bodyPr wrap="none" lIns="68580" tIns="34290" rIns="68580" bIns="34290" anchor="ctr"/>
          <a:lstStyle/>
          <a:p>
            <a:pPr algn="ctr">
              <a:defRPr/>
            </a:pPr>
            <a:r>
              <a:rPr lang="zh-CN" altLang="en-US" sz="45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Sans Serif" pitchFamily="34" charset="0"/>
              </a:rPr>
              <a:t>回顾</a:t>
            </a:r>
            <a:endParaRPr lang="zh-CN" altLang="en-US" sz="45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Sans Serif" pitchFamily="34" charset="0"/>
            </a:endParaRPr>
          </a:p>
        </p:txBody>
      </p:sp>
      <p:pic>
        <p:nvPicPr>
          <p:cNvPr id="18437" name="Picture 5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1150" y="1728788"/>
            <a:ext cx="777479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6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7706" y="2021682"/>
            <a:ext cx="777479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 descr="灯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350" y="4152900"/>
            <a:ext cx="778669" cy="8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9" descr="灯泡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6662" y="540544"/>
            <a:ext cx="777479" cy="8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10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456" y="3421857"/>
            <a:ext cx="777479" cy="864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184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4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84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4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bldLvl="0" animBg="1" autoUpdateAnimBg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800937" y="503901"/>
            <a:ext cx="4684718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Google </a:t>
            </a:r>
            <a:r>
              <a:rPr lang="zh-CN" altLang="en-US" sz="32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学术搜索  </a:t>
            </a:r>
            <a:r>
              <a:rPr lang="zh-CN" altLang="en-US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优势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4519" y="1575171"/>
            <a:ext cx="3751040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快速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  <a:cs typeface="Times New Roman" pitchFamily="18" charset="0"/>
              </a:rPr>
              <a:t>获取文献相关链接</a:t>
            </a: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；</a:t>
            </a:r>
            <a:endParaRPr lang="en-US" altLang="zh-CN" sz="2400" b="1" dirty="0" smtClean="0">
              <a:solidFill>
                <a:schemeClr val="bg2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快速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  <a:cs typeface="Times New Roman" pitchFamily="18" charset="0"/>
              </a:rPr>
              <a:t>导出参考文献格式</a:t>
            </a: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；</a:t>
            </a:r>
            <a:endParaRPr lang="en-US" altLang="zh-CN" sz="2400" b="1" dirty="0" smtClean="0">
              <a:solidFill>
                <a:schemeClr val="bg2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提供</a:t>
            </a:r>
            <a:r>
              <a:rPr lang="zh-CN" altLang="en-US" sz="2400" b="1" dirty="0" smtClean="0">
                <a:solidFill>
                  <a:srgbClr val="C00000"/>
                </a:solidFill>
                <a:latin typeface="+mn-ea"/>
                <a:cs typeface="Times New Roman" pitchFamily="18" charset="0"/>
              </a:rPr>
              <a:t>引文链接</a:t>
            </a: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；</a:t>
            </a:r>
            <a:endParaRPr lang="en-US" altLang="zh-CN" sz="2400" b="1" dirty="0" smtClean="0">
              <a:solidFill>
                <a:schemeClr val="bg2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defRPr/>
            </a:pPr>
            <a:endParaRPr lang="en-US" altLang="zh-CN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组合 12"/>
          <p:cNvGrpSpPr/>
          <p:nvPr/>
        </p:nvGrpSpPr>
        <p:grpSpPr>
          <a:xfrm>
            <a:off x="88792" y="226143"/>
            <a:ext cx="500067" cy="1215840"/>
            <a:chOff x="714347" y="1714495"/>
            <a:chExt cx="500067" cy="1215840"/>
          </a:xfrm>
        </p:grpSpPr>
        <p:sp>
          <p:nvSpPr>
            <p:cNvPr id="7" name="矩形 6"/>
            <p:cNvSpPr/>
            <p:nvPr/>
          </p:nvSpPr>
          <p:spPr>
            <a:xfrm>
              <a:off x="857224" y="1770228"/>
              <a:ext cx="357190" cy="1087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" name="组合 53"/>
            <p:cNvGrpSpPr/>
            <p:nvPr/>
          </p:nvGrpSpPr>
          <p:grpSpPr>
            <a:xfrm rot="5400000">
              <a:off x="280058" y="2148790"/>
              <a:ext cx="1215839" cy="347247"/>
              <a:chOff x="800234" y="1234755"/>
              <a:chExt cx="7671224" cy="2201780"/>
            </a:xfrm>
          </p:grpSpPr>
          <p:sp>
            <p:nvSpPr>
              <p:cNvPr id="9" name="空心弧 8"/>
              <p:cNvSpPr/>
              <p:nvPr/>
            </p:nvSpPr>
            <p:spPr>
              <a:xfrm>
                <a:off x="2548256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空心弧 9"/>
              <p:cNvSpPr/>
              <p:nvPr/>
            </p:nvSpPr>
            <p:spPr>
              <a:xfrm flipV="1">
                <a:off x="800234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空心弧 10"/>
              <p:cNvSpPr/>
              <p:nvPr/>
            </p:nvSpPr>
            <p:spPr>
              <a:xfrm flipV="1">
                <a:off x="4323883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/>
              <p:cNvSpPr/>
              <p:nvPr/>
            </p:nvSpPr>
            <p:spPr>
              <a:xfrm>
                <a:off x="6096679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4"/>
              <p:cNvSpPr/>
              <p:nvPr/>
            </p:nvSpPr>
            <p:spPr>
              <a:xfrm flipV="1">
                <a:off x="6096679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4"/>
              <p:cNvSpPr/>
              <p:nvPr/>
            </p:nvSpPr>
            <p:spPr>
              <a:xfrm>
                <a:off x="4323883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4"/>
              <p:cNvSpPr/>
              <p:nvPr/>
            </p:nvSpPr>
            <p:spPr>
              <a:xfrm flipV="1">
                <a:off x="2548256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4"/>
              <p:cNvSpPr/>
              <p:nvPr/>
            </p:nvSpPr>
            <p:spPr>
              <a:xfrm>
                <a:off x="800234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4645419" y="1414562"/>
            <a:ext cx="4151508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支持多种语言；</a:t>
            </a:r>
            <a:endParaRPr lang="en-US" altLang="zh-CN" sz="2400" b="1" dirty="0" smtClean="0">
              <a:solidFill>
                <a:schemeClr val="bg2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输入检索词后，全文搜索；</a:t>
            </a:r>
            <a:endParaRPr lang="en-US" altLang="zh-CN" sz="2400" b="1" dirty="0" smtClean="0">
              <a:solidFill>
                <a:schemeClr val="bg2"/>
              </a:solidFill>
              <a:latin typeface="+mn-ea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检索速度快；</a:t>
            </a:r>
            <a:endParaRPr lang="en-US" altLang="zh-CN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操作界面简洁。</a:t>
            </a:r>
            <a:endParaRPr lang="en-US" altLang="zh-CN" sz="2400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21163" y="427165"/>
            <a:ext cx="8116134" cy="33932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endParaRPr lang="en-US" altLang="zh-CN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8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Google Scholar</a:t>
            </a:r>
            <a:r>
              <a:rPr lang="zh-CN" altLang="en-US" sz="28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更适用于</a:t>
            </a:r>
            <a:r>
              <a:rPr lang="zh-CN" alt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对</a:t>
            </a:r>
            <a:r>
              <a:rPr lang="zh-CN" alt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某个不熟悉的学科领域或主题内容</a:t>
            </a:r>
            <a:r>
              <a:rPr lang="zh-CN" altLang="en-US" sz="2400" b="1" dirty="0">
                <a:solidFill>
                  <a:schemeClr val="bg2"/>
                </a:solidFill>
                <a:latin typeface="+mn-ea"/>
                <a:cs typeface="Times New Roman" pitchFamily="18" charset="0"/>
              </a:rPr>
              <a:t>进行全面搜索</a:t>
            </a: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对</a:t>
            </a:r>
            <a:r>
              <a:rPr lang="zh-CN" alt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检索结果不需要进行细致划分或限定的搜索</a:t>
            </a: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查</a:t>
            </a:r>
            <a:r>
              <a:rPr lang="zh-CN" altLang="en-US" sz="2400" b="1" dirty="0">
                <a:solidFill>
                  <a:schemeClr val="bg2"/>
                </a:solidFill>
                <a:latin typeface="+mn-ea"/>
                <a:cs typeface="Times New Roman" pitchFamily="18" charset="0"/>
              </a:rPr>
              <a:t>看文献被引用情况</a:t>
            </a:r>
            <a:r>
              <a:rPr lang="zh-CN" alt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的搜索</a:t>
            </a: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400" b="1" dirty="0" smtClean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查</a:t>
            </a:r>
            <a:r>
              <a:rPr lang="zh-CN" altLang="en-US" sz="2400" b="1" dirty="0">
                <a:solidFill>
                  <a:schemeClr val="bg2"/>
                </a:solidFill>
                <a:latin typeface="+mn-ea"/>
                <a:cs typeface="Times New Roman" pitchFamily="18" charset="0"/>
              </a:rPr>
              <a:t>找图书收</a:t>
            </a: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藏馆信</a:t>
            </a:r>
            <a:r>
              <a:rPr lang="zh-CN" altLang="en-US" sz="2400" b="1" dirty="0">
                <a:solidFill>
                  <a:schemeClr val="bg2"/>
                </a:solidFill>
                <a:latin typeface="+mn-ea"/>
                <a:cs typeface="Times New Roman" pitchFamily="18" charset="0"/>
              </a:rPr>
              <a:t>息</a:t>
            </a:r>
            <a:r>
              <a:rPr lang="zh-CN" altLang="en-US" sz="2400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的搜</a:t>
            </a:r>
            <a:r>
              <a:rPr lang="zh-CN" altLang="en-US" sz="2400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索（</a:t>
            </a:r>
            <a:r>
              <a:rPr lang="zh-CN" altLang="en-US" sz="2400" b="1" dirty="0" smtClean="0">
                <a:solidFill>
                  <a:schemeClr val="bg2"/>
                </a:solidFill>
                <a:latin typeface="+mn-ea"/>
                <a:cs typeface="Times New Roman" pitchFamily="18" charset="0"/>
              </a:rPr>
              <a:t>更适于外文文献的检索）。</a:t>
            </a:r>
            <a:endParaRPr lang="en-US" altLang="zh-CN" sz="2400" b="1" dirty="0">
              <a:solidFill>
                <a:schemeClr val="bg2"/>
              </a:solidFill>
              <a:latin typeface="+mn-ea"/>
              <a:cs typeface="Times New Roman" pitchFamily="18" charset="0"/>
            </a:endParaRPr>
          </a:p>
        </p:txBody>
      </p:sp>
      <p:pic>
        <p:nvPicPr>
          <p:cNvPr id="6" name="Picture 5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748" y="971029"/>
            <a:ext cx="522415" cy="58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2965848" y="427435"/>
            <a:ext cx="3121688" cy="43858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altLang="zh-CN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Google </a:t>
            </a:r>
            <a:r>
              <a:rPr lang="zh-CN" altLang="en-US" sz="2400" b="1" i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学术搜索  </a:t>
            </a:r>
            <a:r>
              <a:rPr lang="zh-CN" altLang="en-US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不足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4189" y="954447"/>
            <a:ext cx="7722430" cy="376256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检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索结果按照被引频次排列，排在前面的文献往往发表年份较早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排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序方式少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数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据库更新慢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不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支持主题词或受控词表检索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术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语中的人名与论文作者相混淆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中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文学术资料不是很全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没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有研究领域分类的高级检索功能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；</a:t>
            </a:r>
            <a:endParaRPr lang="en-US" altLang="zh-CN" sz="20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AutoNum type="arabicPeriod"/>
              <a:defRPr/>
            </a:pP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不</a:t>
            </a: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具备二次检索功</a:t>
            </a:r>
            <a:r>
              <a:rPr lang="zh-CN" altLang="en-US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能</a:t>
            </a:r>
            <a:r>
              <a:rPr lang="en-US" altLang="zh-CN" sz="20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...... </a:t>
            </a:r>
            <a:endParaRPr lang="en-US" altLang="zh-CN" sz="20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图片 13" descr="360截图201504281406566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502454"/>
            <a:ext cx="771055" cy="4240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图片 16" descr="63d0f703918fa0ecc13835df249759ee3c6ddb6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6026" y="2009010"/>
            <a:ext cx="3724344" cy="2211185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5833472" y="3357250"/>
            <a:ext cx="2749874" cy="66341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  <a:latin typeface="黑体" pitchFamily="49" charset="-122"/>
                <a:ea typeface="黑体" pitchFamily="49" charset="-122"/>
              </a:rPr>
              <a:t>目前无法正常使用</a:t>
            </a:r>
            <a:endParaRPr lang="zh-CN" altLang="en-US" sz="2400" b="1" dirty="0">
              <a:solidFill>
                <a:srgbClr val="C00000"/>
              </a:solidFill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3" name="图片 2" descr="ke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495" y="1558290"/>
            <a:ext cx="1436370" cy="14363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58540" y="1188720"/>
            <a:ext cx="28727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0067B4"/>
                </a:solidFill>
              </a:rPr>
              <a:t>想办法</a:t>
            </a:r>
            <a:endParaRPr lang="en-US" altLang="zh-CN" sz="4400" b="1" dirty="0" smtClean="0">
              <a:solidFill>
                <a:srgbClr val="0067B4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0067B4"/>
                </a:solidFill>
              </a:rPr>
              <a:t>解决问题</a:t>
            </a:r>
            <a:endParaRPr lang="zh-CN" altLang="en-US" sz="4400" b="1" dirty="0">
              <a:solidFill>
                <a:srgbClr val="0067B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949" t="14832" r="20532" b="20831"/>
          <a:stretch>
            <a:fillRect/>
          </a:stretch>
        </p:blipFill>
        <p:spPr bwMode="auto">
          <a:xfrm>
            <a:off x="1028626" y="0"/>
            <a:ext cx="732216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1068" y="2669781"/>
            <a:ext cx="4694831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2"/>
                </a:solidFill>
              </a:rPr>
              <a:t>http://g.linkscholar.org/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62639" y="3464041"/>
            <a:ext cx="4451860" cy="93442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pPr eaLnBrk="1" hangingPunct="1"/>
            <a:endParaRPr lang="zh-CN" altLang="en-US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 l="2087" t="10829" b="556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6" name="圆角矩形标注 5"/>
          <p:cNvSpPr/>
          <p:nvPr/>
        </p:nvSpPr>
        <p:spPr bwMode="auto">
          <a:xfrm>
            <a:off x="5360670" y="1337310"/>
            <a:ext cx="1451610" cy="377190"/>
          </a:xfrm>
          <a:prstGeom prst="wedgeRoundRectCallout">
            <a:avLst>
              <a:gd name="adj1" fmla="val -88525"/>
              <a:gd name="adj2" fmla="val 67045"/>
              <a:gd name="adj3" fmla="val 16667"/>
            </a:avLst>
          </a:prstGeom>
          <a:solidFill>
            <a:srgbClr val="CCFF66">
              <a:alpha val="42999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 anchorCtr="1"/>
          <a:lstStyle/>
          <a:p>
            <a:pPr algn="ctr">
              <a:defRPr/>
            </a:pPr>
            <a:r>
              <a:rPr lang="en-US" altLang="zh-CN" dirty="0"/>
              <a:t/>
            </a:r>
            <a:br>
              <a:rPr lang="en-US" altLang="zh-CN" dirty="0"/>
            </a:br>
            <a:r>
              <a:rPr lang="zh-CN" altLang="en-US" sz="15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一框式搜索</a:t>
            </a:r>
            <a:endParaRPr lang="en-US" altLang="zh-CN" sz="15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algn="ctr">
              <a:defRPr/>
            </a:pPr>
            <a:endParaRPr lang="zh-CN" alt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l="20898" t="12149" r="18966" b="27384"/>
          <a:stretch>
            <a:fillRect/>
          </a:stretch>
        </p:blipFill>
        <p:spPr bwMode="auto">
          <a:xfrm>
            <a:off x="146499" y="0"/>
            <a:ext cx="8798823" cy="4976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66990" y="2255965"/>
            <a:ext cx="333756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2"/>
                </a:solidFill>
              </a:rPr>
              <a:t>http://guog.org/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603211442005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228600"/>
            <a:ext cx="8448675" cy="4686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420" y="723331"/>
            <a:ext cx="477671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2"/>
                </a:solidFill>
              </a:rPr>
              <a:t>http://xueshu.glgoo.org/</a:t>
            </a:r>
            <a:endParaRPr lang="zh-CN" altLang="en-US" sz="28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6032114541839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05604" cy="5143500"/>
          </a:xfrm>
          <a:prstGeom prst="rect">
            <a:avLst/>
          </a:prstGeom>
        </p:spPr>
      </p:pic>
      <p:pic>
        <p:nvPicPr>
          <p:cNvPr id="2" name="图片 1" descr="360截图201603211454474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3456" y="0"/>
            <a:ext cx="5820544" cy="4885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0023" t="11680" b="9524"/>
          <a:stretch>
            <a:fillRect/>
          </a:stretch>
        </p:blipFill>
        <p:spPr bwMode="auto">
          <a:xfrm>
            <a:off x="141907" y="92943"/>
            <a:ext cx="8894787" cy="492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圆角矩形 11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2321855" y="1087936"/>
            <a:ext cx="6401654" cy="313932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                      </a:t>
            </a:r>
            <a:r>
              <a:rPr lang="zh-CN" altLang="en-US" sz="33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百度学</a:t>
            </a:r>
            <a:r>
              <a:rPr lang="zh-CN" altLang="en-US" sz="33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术搜索</a:t>
            </a:r>
            <a:r>
              <a:rPr lang="zh-CN" altLang="en-US" sz="33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endParaRPr lang="en-US" altLang="zh-CN" sz="33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3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 </a:t>
            </a:r>
            <a:r>
              <a:rPr lang="zh-CN" altLang="en-US" sz="33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简</a:t>
            </a:r>
            <a:r>
              <a:rPr lang="zh-CN" altLang="en-US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介</a:t>
            </a:r>
            <a:endParaRPr lang="en-US" altLang="zh-CN" sz="33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使用方法与技巧</a:t>
            </a:r>
          </a:p>
          <a:p>
            <a:pPr algn="ctr">
              <a:defRPr/>
            </a:pPr>
            <a:endParaRPr lang="zh-CN" altLang="en-US" sz="33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1601869" y="1087936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4" name="图片 13" descr="360截图20160322153810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1855" y="1236104"/>
            <a:ext cx="2316034" cy="620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660771" y="1314867"/>
            <a:ext cx="77089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2"/>
                </a:solidFill>
              </a:rPr>
              <a:t>       百度学术搜索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2014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年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6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月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初上线。文献类型有：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学术期刊、会议论文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及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学位论文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。百度学术搜索可检索到收费和免费的学术论文，并通过时间筛选、标题、关键字、摘要、作者、出版物、文献类型、被引用次数等细化指标提高检索的精准性。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页面简洁大方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保持了百度搜索一贯的简单风格。</a:t>
            </a:r>
          </a:p>
          <a:p>
            <a:endParaRPr lang="zh-CN" altLang="en-US" dirty="0"/>
          </a:p>
        </p:txBody>
      </p:sp>
      <p:pic>
        <p:nvPicPr>
          <p:cNvPr id="7" name="图片 6" descr="360截图20160322153810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77" y="351940"/>
            <a:ext cx="2220559" cy="59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组合 7"/>
          <p:cNvGrpSpPr/>
          <p:nvPr/>
        </p:nvGrpSpPr>
        <p:grpSpPr>
          <a:xfrm>
            <a:off x="106704" y="99028"/>
            <a:ext cx="500060" cy="1215839"/>
            <a:chOff x="714354" y="1714494"/>
            <a:chExt cx="500060" cy="1215839"/>
          </a:xfrm>
        </p:grpSpPr>
        <p:sp>
          <p:nvSpPr>
            <p:cNvPr id="9" name="矩形 8"/>
            <p:cNvSpPr/>
            <p:nvPr/>
          </p:nvSpPr>
          <p:spPr>
            <a:xfrm>
              <a:off x="857224" y="1770228"/>
              <a:ext cx="357190" cy="1087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 rot="5400000">
              <a:off x="280058" y="2148790"/>
              <a:ext cx="1215839" cy="347247"/>
              <a:chOff x="800234" y="1234755"/>
              <a:chExt cx="7671224" cy="2201780"/>
            </a:xfrm>
          </p:grpSpPr>
          <p:sp>
            <p:nvSpPr>
              <p:cNvPr id="11" name="空心弧 10"/>
              <p:cNvSpPr/>
              <p:nvPr/>
            </p:nvSpPr>
            <p:spPr>
              <a:xfrm>
                <a:off x="2548256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/>
              <p:cNvSpPr/>
              <p:nvPr/>
            </p:nvSpPr>
            <p:spPr>
              <a:xfrm flipV="1">
                <a:off x="800234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/>
              <p:cNvSpPr/>
              <p:nvPr/>
            </p:nvSpPr>
            <p:spPr>
              <a:xfrm flipV="1">
                <a:off x="4323883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/>
              <p:cNvSpPr/>
              <p:nvPr/>
            </p:nvSpPr>
            <p:spPr>
              <a:xfrm>
                <a:off x="6096679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4"/>
              <p:cNvSpPr/>
              <p:nvPr/>
            </p:nvSpPr>
            <p:spPr>
              <a:xfrm flipV="1">
                <a:off x="6096679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4"/>
              <p:cNvSpPr/>
              <p:nvPr/>
            </p:nvSpPr>
            <p:spPr>
              <a:xfrm>
                <a:off x="4323883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4"/>
              <p:cNvSpPr/>
              <p:nvPr/>
            </p:nvSpPr>
            <p:spPr>
              <a:xfrm flipV="1">
                <a:off x="2548256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4"/>
              <p:cNvSpPr/>
              <p:nvPr/>
            </p:nvSpPr>
            <p:spPr>
              <a:xfrm>
                <a:off x="800234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5238" t="11124" b="10086"/>
          <a:stretch>
            <a:fillRect/>
          </a:stretch>
        </p:blipFill>
        <p:spPr bwMode="auto">
          <a:xfrm>
            <a:off x="467471" y="-1"/>
            <a:ext cx="8676529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127982" y="4643452"/>
            <a:ext cx="4678792" cy="428628"/>
          </a:xfrm>
          <a:prstGeom prst="rect">
            <a:avLst/>
          </a:prstGeom>
          <a:noFill/>
          <a:ln w="571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435340" y="0"/>
            <a:ext cx="1708660" cy="320374"/>
          </a:xfrm>
          <a:prstGeom prst="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15956" t="17613" r="13128" b="8226"/>
          <a:stretch>
            <a:fillRect/>
          </a:stretch>
        </p:blipFill>
        <p:spPr bwMode="auto">
          <a:xfrm>
            <a:off x="199816" y="0"/>
            <a:ext cx="87439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椭圆 2"/>
          <p:cNvSpPr/>
          <p:nvPr/>
        </p:nvSpPr>
        <p:spPr>
          <a:xfrm>
            <a:off x="5143504" y="2857502"/>
            <a:ext cx="714380" cy="28575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4716" t="11495" b="10086"/>
          <a:stretch>
            <a:fillRect/>
          </a:stretch>
        </p:blipFill>
        <p:spPr bwMode="auto">
          <a:xfrm>
            <a:off x="272891" y="0"/>
            <a:ext cx="877831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4838131" y="4694830"/>
            <a:ext cx="1091191" cy="44868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2" name="组合 7"/>
          <p:cNvGrpSpPr/>
          <p:nvPr/>
        </p:nvGrpSpPr>
        <p:grpSpPr>
          <a:xfrm>
            <a:off x="106704" y="99028"/>
            <a:ext cx="500060" cy="1215839"/>
            <a:chOff x="714354" y="1714494"/>
            <a:chExt cx="500060" cy="1215839"/>
          </a:xfrm>
        </p:grpSpPr>
        <p:sp>
          <p:nvSpPr>
            <p:cNvPr id="9" name="矩形 8"/>
            <p:cNvSpPr/>
            <p:nvPr/>
          </p:nvSpPr>
          <p:spPr>
            <a:xfrm>
              <a:off x="857224" y="1770228"/>
              <a:ext cx="357190" cy="1087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grpSp>
          <p:nvGrpSpPr>
            <p:cNvPr id="3" name="组合 9"/>
            <p:cNvGrpSpPr/>
            <p:nvPr/>
          </p:nvGrpSpPr>
          <p:grpSpPr>
            <a:xfrm rot="5400000">
              <a:off x="280058" y="2148790"/>
              <a:ext cx="1215839" cy="347247"/>
              <a:chOff x="800234" y="1234755"/>
              <a:chExt cx="7671224" cy="2201780"/>
            </a:xfrm>
          </p:grpSpPr>
          <p:sp>
            <p:nvSpPr>
              <p:cNvPr id="11" name="空心弧 10"/>
              <p:cNvSpPr/>
              <p:nvPr/>
            </p:nvSpPr>
            <p:spPr>
              <a:xfrm>
                <a:off x="2548256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空心弧 11"/>
              <p:cNvSpPr/>
              <p:nvPr/>
            </p:nvSpPr>
            <p:spPr>
              <a:xfrm flipV="1">
                <a:off x="800234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空心弧 12"/>
              <p:cNvSpPr/>
              <p:nvPr/>
            </p:nvSpPr>
            <p:spPr>
              <a:xfrm flipV="1">
                <a:off x="4323883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空心弧 13"/>
              <p:cNvSpPr/>
              <p:nvPr/>
            </p:nvSpPr>
            <p:spPr>
              <a:xfrm>
                <a:off x="6096679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空心弧 4"/>
              <p:cNvSpPr/>
              <p:nvPr/>
            </p:nvSpPr>
            <p:spPr>
              <a:xfrm flipV="1">
                <a:off x="6096679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空心弧 4"/>
              <p:cNvSpPr/>
              <p:nvPr/>
            </p:nvSpPr>
            <p:spPr>
              <a:xfrm>
                <a:off x="4323883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4"/>
              <p:cNvSpPr/>
              <p:nvPr/>
            </p:nvSpPr>
            <p:spPr>
              <a:xfrm flipV="1">
                <a:off x="2548256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4"/>
              <p:cNvSpPr/>
              <p:nvPr/>
            </p:nvSpPr>
            <p:spPr>
              <a:xfrm>
                <a:off x="800234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696177" y="1121308"/>
            <a:ext cx="30148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文献互助 </a:t>
            </a:r>
            <a:r>
              <a:rPr lang="zh-CN" altLang="en-US" sz="2800" b="1" dirty="0" smtClean="0">
                <a:solidFill>
                  <a:schemeClr val="bg2"/>
                </a:solidFill>
              </a:rPr>
              <a:t>功能</a:t>
            </a:r>
          </a:p>
          <a:p>
            <a:endParaRPr lang="zh-CN" altLang="en-US" dirty="0"/>
          </a:p>
        </p:txBody>
      </p:sp>
      <p:pic>
        <p:nvPicPr>
          <p:cNvPr id="20" name="图片 19" descr="360截图20160322153810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77" y="351940"/>
            <a:ext cx="2220559" cy="59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/>
          <p:cNvSpPr txBox="1"/>
          <p:nvPr/>
        </p:nvSpPr>
        <p:spPr>
          <a:xfrm>
            <a:off x="606763" y="2009010"/>
            <a:ext cx="74292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2"/>
                </a:solidFill>
              </a:rPr>
              <a:t>       一个支持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公开求助全文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的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免费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平台，用户可以发布自己想要的文献信息等待应助，他人应助成功后，用户即可在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“我的求助”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中下载到全文。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pPr eaLnBrk="1" hangingPunct="1"/>
            <a:endParaRPr lang="zh-CN" altLang="en-US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 l="2087" t="10829" b="556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913904" y="2156346"/>
            <a:ext cx="513205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数据来源：</a:t>
            </a:r>
            <a:endParaRPr lang="en-US" altLang="zh-CN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1.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学术型商业数据库</a:t>
            </a:r>
          </a:p>
          <a:p>
            <a:pPr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2</a:t>
            </a:r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.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出版社的网站</a:t>
            </a:r>
            <a:endParaRPr lang="en-US" altLang="zh-CN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3.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高校校园网、政府和机构网站</a:t>
            </a:r>
            <a:endParaRPr lang="zh-CN" altLang="en-US" sz="2400" dirty="0" smtClean="0">
              <a:solidFill>
                <a:schemeClr val="bg2"/>
              </a:solidFill>
            </a:endParaRPr>
          </a:p>
          <a:p>
            <a:endParaRPr lang="zh-CN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57850" y="3107308"/>
            <a:ext cx="451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与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ACM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Nature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IEEE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、</a:t>
            </a:r>
            <a:r>
              <a:rPr lang="en-US" altLang="zh-CN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OCLC</a:t>
            </a:r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等专业文献数据库（以刊为主）出版商协作</a:t>
            </a:r>
            <a:endParaRPr lang="zh-CN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28216" y="2823293"/>
            <a:ext cx="7147541" cy="1041215"/>
          </a:xfrm>
          <a:prstGeom prst="rect">
            <a:avLst/>
          </a:prstGeom>
          <a:noFill/>
          <a:ln w="127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294" t="11495" r="1773" b="3465"/>
          <a:stretch>
            <a:fillRect/>
          </a:stretch>
        </p:blipFill>
        <p:spPr bwMode="auto">
          <a:xfrm>
            <a:off x="0" y="0"/>
            <a:ext cx="911803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968964" y="493909"/>
            <a:ext cx="1021191" cy="380444"/>
          </a:xfrm>
          <a:prstGeom prst="rect">
            <a:avLst/>
          </a:prstGeom>
          <a:noFill/>
          <a:ln w="57150">
            <a:solidFill>
              <a:srgbClr val="E63A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3543023" y="226931"/>
            <a:ext cx="2123587" cy="266978"/>
          </a:xfrm>
          <a:prstGeom prst="rect">
            <a:avLst/>
          </a:prstGeom>
          <a:noFill/>
          <a:ln w="57150">
            <a:solidFill>
              <a:srgbClr val="E63A1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/>
          <a:srcRect l="3348" t="10994" r="30795" b="6734"/>
          <a:stretch>
            <a:fillRect/>
          </a:stretch>
        </p:blipFill>
        <p:spPr bwMode="auto">
          <a:xfrm>
            <a:off x="494059" y="0"/>
            <a:ext cx="7339755" cy="5157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组合 6"/>
          <p:cNvGrpSpPr/>
          <p:nvPr/>
        </p:nvGrpSpPr>
        <p:grpSpPr>
          <a:xfrm>
            <a:off x="1234922" y="987819"/>
            <a:ext cx="5633886" cy="2594718"/>
            <a:chOff x="1234922" y="987819"/>
            <a:chExt cx="5633886" cy="2594718"/>
          </a:xfrm>
        </p:grpSpPr>
        <p:sp>
          <p:nvSpPr>
            <p:cNvPr id="3" name="矩形 2"/>
            <p:cNvSpPr/>
            <p:nvPr/>
          </p:nvSpPr>
          <p:spPr>
            <a:xfrm>
              <a:off x="5923127" y="3104866"/>
              <a:ext cx="945681" cy="477671"/>
            </a:xfrm>
            <a:prstGeom prst="rect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234922" y="987819"/>
              <a:ext cx="4404989" cy="1938992"/>
            </a:xfrm>
            <a:prstGeom prst="rect">
              <a:avLst/>
            </a:prstGeom>
            <a:solidFill>
              <a:srgbClr val="EBF6DE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每应助一篇论文最低可获得</a:t>
              </a:r>
              <a:r>
                <a:rPr lang="en-US" altLang="zh-CN" sz="2000" b="1" dirty="0" smtClean="0">
                  <a:solidFill>
                    <a:schemeClr val="bg2"/>
                  </a:solidFill>
                  <a:latin typeface="+mn-ea"/>
                </a:rPr>
                <a:t>5</a:t>
              </a: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财富值</a:t>
              </a:r>
              <a:endParaRPr lang="en-US" altLang="zh-CN" sz="2000" b="1" dirty="0" smtClean="0">
                <a:solidFill>
                  <a:schemeClr val="bg2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需要在</a:t>
              </a:r>
              <a:r>
                <a:rPr lang="en-US" altLang="en-US" sz="2000" b="1" dirty="0" smtClean="0">
                  <a:solidFill>
                    <a:schemeClr val="bg2"/>
                  </a:solidFill>
                  <a:latin typeface="+mn-ea"/>
                </a:rPr>
                <a:t>15</a:t>
              </a: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分钟内完成文献全文的上传</a:t>
              </a:r>
              <a:endParaRPr lang="en-US" altLang="zh-CN" sz="2000" b="1" dirty="0" smtClean="0">
                <a:solidFill>
                  <a:schemeClr val="bg2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最多可同时应助</a:t>
              </a:r>
              <a:r>
                <a:rPr lang="en-US" altLang="en-US" sz="2000" b="1" dirty="0" smtClean="0">
                  <a:solidFill>
                    <a:schemeClr val="bg2"/>
                  </a:solidFill>
                  <a:latin typeface="+mn-ea"/>
                </a:rPr>
                <a:t>5</a:t>
              </a: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篇文献</a:t>
              </a:r>
              <a:endParaRPr lang="en-US" altLang="zh-CN" sz="2000" b="1" dirty="0" smtClean="0">
                <a:solidFill>
                  <a:schemeClr val="bg2"/>
                </a:solidFill>
                <a:latin typeface="+mn-ea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每日应助上限为</a:t>
              </a:r>
              <a:r>
                <a:rPr lang="en-US" altLang="en-US" sz="2000" b="1" dirty="0" smtClean="0">
                  <a:solidFill>
                    <a:schemeClr val="bg2"/>
                  </a:solidFill>
                  <a:latin typeface="+mn-ea"/>
                </a:rPr>
                <a:t>30</a:t>
              </a:r>
              <a:r>
                <a:rPr lang="zh-CN" altLang="en-US" sz="2000" b="1" dirty="0" smtClean="0">
                  <a:solidFill>
                    <a:schemeClr val="bg2"/>
                  </a:solidFill>
                  <a:latin typeface="+mn-ea"/>
                </a:rPr>
                <a:t>篇</a:t>
              </a:r>
              <a:endParaRPr lang="en-US" altLang="zh-CN" sz="2000" b="1" dirty="0" smtClean="0">
                <a:solidFill>
                  <a:schemeClr val="bg2"/>
                </a:solidFill>
                <a:latin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092" t="10804" r="30588" b="5793"/>
          <a:stretch>
            <a:fillRect/>
          </a:stretch>
        </p:blipFill>
        <p:spPr bwMode="auto">
          <a:xfrm>
            <a:off x="611709" y="-21588"/>
            <a:ext cx="7301552" cy="516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5760053" y="2930085"/>
            <a:ext cx="1274820" cy="81428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945" t="11184" r="25257" b="16786"/>
          <a:stretch>
            <a:fillRect/>
          </a:stretch>
        </p:blipFill>
        <p:spPr bwMode="auto">
          <a:xfrm>
            <a:off x="395785" y="170597"/>
            <a:ext cx="8284081" cy="474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1170" t="11309" r="17717" b="32143"/>
          <a:stretch>
            <a:fillRect/>
          </a:stretch>
        </p:blipFill>
        <p:spPr bwMode="auto">
          <a:xfrm>
            <a:off x="217117" y="0"/>
            <a:ext cx="8797350" cy="457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2190" t="11124" r="27415" b="7299"/>
          <a:stretch>
            <a:fillRect/>
          </a:stretch>
        </p:blipFill>
        <p:spPr bwMode="auto">
          <a:xfrm>
            <a:off x="600700" y="0"/>
            <a:ext cx="789059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600700" y="687469"/>
            <a:ext cx="1047890" cy="40313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893542" y="2235942"/>
            <a:ext cx="3050225" cy="164859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2"/>
                </a:solidFill>
              </a:rPr>
              <a:t>学校已经购买的数据库，若在</a:t>
            </a:r>
            <a:r>
              <a:rPr lang="en-US" altLang="zh-CN" sz="2000" b="1" dirty="0" smtClean="0">
                <a:solidFill>
                  <a:schemeClr val="bg2"/>
                </a:solidFill>
              </a:rPr>
              <a:t>IP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限定范围内是可以直接下载全文的。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/>
          <a:srcRect l="10884" t="37800" r="48090" b="16257"/>
          <a:stretch>
            <a:fillRect/>
          </a:stretch>
        </p:blipFill>
        <p:spPr bwMode="auto">
          <a:xfrm>
            <a:off x="694142" y="0"/>
            <a:ext cx="7969297" cy="5019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右箭头 3"/>
          <p:cNvSpPr/>
          <p:nvPr/>
        </p:nvSpPr>
        <p:spPr>
          <a:xfrm>
            <a:off x="220257" y="1254797"/>
            <a:ext cx="654096" cy="43383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右箭头 5"/>
          <p:cNvSpPr/>
          <p:nvPr/>
        </p:nvSpPr>
        <p:spPr>
          <a:xfrm>
            <a:off x="220257" y="4357305"/>
            <a:ext cx="654096" cy="43383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920" t="11495" r="34298" b="27137"/>
          <a:stretch>
            <a:fillRect/>
          </a:stretch>
        </p:blipFill>
        <p:spPr bwMode="auto">
          <a:xfrm>
            <a:off x="0" y="0"/>
            <a:ext cx="9144000" cy="50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301518" y="2556315"/>
            <a:ext cx="4678791" cy="13215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816" t="11866" r="36071" b="22131"/>
          <a:stretch>
            <a:fillRect/>
          </a:stretch>
        </p:blipFill>
        <p:spPr bwMode="auto">
          <a:xfrm>
            <a:off x="333722" y="0"/>
            <a:ext cx="846654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左箭头 2"/>
          <p:cNvSpPr/>
          <p:nvPr/>
        </p:nvSpPr>
        <p:spPr>
          <a:xfrm>
            <a:off x="2500298" y="3643320"/>
            <a:ext cx="614050" cy="433839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 l="3337" t="11866" r="24414" b="8412"/>
          <a:stretch>
            <a:fillRect/>
          </a:stretch>
        </p:blipFill>
        <p:spPr bwMode="auto">
          <a:xfrm>
            <a:off x="487235" y="0"/>
            <a:ext cx="828677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右箭头 3"/>
          <p:cNvSpPr/>
          <p:nvPr/>
        </p:nvSpPr>
        <p:spPr>
          <a:xfrm rot="20835632">
            <a:off x="5352092" y="3096945"/>
            <a:ext cx="1975637" cy="27365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2522943" y="3096945"/>
            <a:ext cx="2956783" cy="54730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 smtClean="0">
                <a:solidFill>
                  <a:schemeClr val="bg2"/>
                </a:solidFill>
              </a:rPr>
              <a:t>需要注册才能获取全文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pPr eaLnBrk="1" hangingPunct="1"/>
            <a:endParaRPr lang="zh-CN" altLang="en-US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 l="2087" t="10829" b="556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95288" y="2756848"/>
            <a:ext cx="8662776" cy="228524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    </a:t>
            </a:r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2004</a:t>
            </a: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年</a:t>
            </a:r>
            <a:r>
              <a:rPr lang="en-US" altLang="zh-CN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12</a:t>
            </a: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月宣布与美国纽约公共图书馆以及哈佛大学、斯坦福大学、密歇根大学和牛津大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学图</a:t>
            </a: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书馆合作，</a:t>
            </a: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将其部分馆藏扫描成数字资源</a:t>
            </a: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（以书为主），放到互联网上供全球读者搜索、阅取。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3129" t="10939" r="35028" b="20092"/>
          <a:stretch>
            <a:fillRect/>
          </a:stretch>
        </p:blipFill>
        <p:spPr bwMode="auto">
          <a:xfrm>
            <a:off x="574003" y="0"/>
            <a:ext cx="819918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688636" y="3217086"/>
            <a:ext cx="4318372" cy="114800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0950" t="22063" r="34507" b="10822"/>
          <a:stretch>
            <a:fillRect/>
          </a:stretch>
        </p:blipFill>
        <p:spPr bwMode="auto">
          <a:xfrm>
            <a:off x="961120" y="0"/>
            <a:ext cx="743107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l="12202" t="18911" r="36905" b="15828"/>
          <a:stretch>
            <a:fillRect/>
          </a:stretch>
        </p:blipFill>
        <p:spPr bwMode="auto">
          <a:xfrm>
            <a:off x="1087936" y="0"/>
            <a:ext cx="71307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l="3963" t="12051" r="24704" b="7299"/>
          <a:stretch>
            <a:fillRect/>
          </a:stretch>
        </p:blipFill>
        <p:spPr bwMode="auto">
          <a:xfrm>
            <a:off x="0" y="0"/>
            <a:ext cx="8009343" cy="5093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左箭头 2"/>
          <p:cNvSpPr/>
          <p:nvPr/>
        </p:nvSpPr>
        <p:spPr>
          <a:xfrm rot="1932908">
            <a:off x="7608878" y="533955"/>
            <a:ext cx="1054563" cy="473886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963" t="11680" r="25567" b="6558"/>
          <a:stretch>
            <a:fillRect/>
          </a:stretch>
        </p:blipFill>
        <p:spPr bwMode="auto">
          <a:xfrm>
            <a:off x="493907" y="0"/>
            <a:ext cx="788122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500034" y="428610"/>
            <a:ext cx="847658" cy="25162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左箭头 3"/>
          <p:cNvSpPr/>
          <p:nvPr/>
        </p:nvSpPr>
        <p:spPr>
          <a:xfrm>
            <a:off x="1134657" y="1962289"/>
            <a:ext cx="674120" cy="27365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 l="19502" t="12607" r="17091" b="21390"/>
          <a:stretch>
            <a:fillRect/>
          </a:stretch>
        </p:blipFill>
        <p:spPr bwMode="auto">
          <a:xfrm>
            <a:off x="206908" y="0"/>
            <a:ext cx="878440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上箭头 2"/>
          <p:cNvSpPr/>
          <p:nvPr/>
        </p:nvSpPr>
        <p:spPr>
          <a:xfrm>
            <a:off x="4545303" y="654097"/>
            <a:ext cx="353746" cy="49391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3442" t="11866" r="33777" b="7485"/>
          <a:stretch>
            <a:fillRect/>
          </a:stretch>
        </p:blipFill>
        <p:spPr bwMode="auto">
          <a:xfrm>
            <a:off x="787585" y="0"/>
            <a:ext cx="711813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768729" y="1168029"/>
            <a:ext cx="6136985" cy="9944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上箭头 3"/>
          <p:cNvSpPr/>
          <p:nvPr/>
        </p:nvSpPr>
        <p:spPr>
          <a:xfrm>
            <a:off x="6961453" y="1895545"/>
            <a:ext cx="307025" cy="634073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 l="19293" t="13163" r="17717" b="11564"/>
          <a:stretch>
            <a:fillRect/>
          </a:stretch>
        </p:blipFill>
        <p:spPr bwMode="auto">
          <a:xfrm>
            <a:off x="747539" y="0"/>
            <a:ext cx="765190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上箭头 3"/>
          <p:cNvSpPr/>
          <p:nvPr/>
        </p:nvSpPr>
        <p:spPr>
          <a:xfrm>
            <a:off x="7248455" y="2015684"/>
            <a:ext cx="440514" cy="507258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2"/>
          <p:cNvGrpSpPr/>
          <p:nvPr/>
        </p:nvGrpSpPr>
        <p:grpSpPr>
          <a:xfrm>
            <a:off x="0" y="86769"/>
            <a:ext cx="500067" cy="1215840"/>
            <a:chOff x="714347" y="1714495"/>
            <a:chExt cx="500067" cy="1215840"/>
          </a:xfrm>
        </p:grpSpPr>
        <p:sp>
          <p:nvSpPr>
            <p:cNvPr id="14" name="矩形 13"/>
            <p:cNvSpPr/>
            <p:nvPr/>
          </p:nvSpPr>
          <p:spPr>
            <a:xfrm>
              <a:off x="857224" y="1770228"/>
              <a:ext cx="357190" cy="1087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53"/>
            <p:cNvGrpSpPr/>
            <p:nvPr/>
          </p:nvGrpSpPr>
          <p:grpSpPr>
            <a:xfrm rot="5400000">
              <a:off x="280056" y="2148790"/>
              <a:ext cx="1215839" cy="347247"/>
              <a:chOff x="800234" y="1234755"/>
              <a:chExt cx="7671224" cy="2201780"/>
            </a:xfrm>
          </p:grpSpPr>
          <p:sp>
            <p:nvSpPr>
              <p:cNvPr id="16" name="空心弧 15"/>
              <p:cNvSpPr/>
              <p:nvPr/>
            </p:nvSpPr>
            <p:spPr>
              <a:xfrm>
                <a:off x="2548256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/>
              <p:cNvSpPr/>
              <p:nvPr/>
            </p:nvSpPr>
            <p:spPr>
              <a:xfrm flipV="1">
                <a:off x="800234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/>
              <p:cNvSpPr/>
              <p:nvPr/>
            </p:nvSpPr>
            <p:spPr>
              <a:xfrm flipV="1">
                <a:off x="4323883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/>
              <p:cNvSpPr/>
              <p:nvPr/>
            </p:nvSpPr>
            <p:spPr>
              <a:xfrm>
                <a:off x="6096679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4"/>
              <p:cNvSpPr/>
              <p:nvPr/>
            </p:nvSpPr>
            <p:spPr>
              <a:xfrm flipV="1">
                <a:off x="6096679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4"/>
              <p:cNvSpPr/>
              <p:nvPr/>
            </p:nvSpPr>
            <p:spPr>
              <a:xfrm>
                <a:off x="4323883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4"/>
              <p:cNvSpPr/>
              <p:nvPr/>
            </p:nvSpPr>
            <p:spPr>
              <a:xfrm flipV="1">
                <a:off x="2548256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4"/>
              <p:cNvSpPr/>
              <p:nvPr/>
            </p:nvSpPr>
            <p:spPr>
              <a:xfrm>
                <a:off x="800234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" name="图片 14" descr="360截图201603221538108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177" y="351940"/>
            <a:ext cx="2220559" cy="5948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TextBox 25"/>
          <p:cNvSpPr txBox="1"/>
          <p:nvPr/>
        </p:nvSpPr>
        <p:spPr>
          <a:xfrm>
            <a:off x="2749875" y="1141331"/>
            <a:ext cx="392457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</a:rPr>
              <a:t>学术搜索</a:t>
            </a:r>
            <a:endParaRPr lang="en-US" altLang="zh-CN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C00000"/>
                </a:solidFill>
              </a:rPr>
              <a:t>文献互助</a:t>
            </a:r>
            <a:endParaRPr lang="en-US" altLang="zh-CN" sz="2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2"/>
                </a:solidFill>
              </a:rPr>
              <a:t>收藏</a:t>
            </a:r>
            <a:endParaRPr lang="en-US" altLang="zh-CN" sz="2400" b="1" dirty="0" smtClean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chemeClr val="bg2"/>
              </a:solidFill>
            </a:endParaRPr>
          </a:p>
          <a:p>
            <a:endParaRPr lang="zh-CN" altLang="en-US" sz="2400" b="1" dirty="0">
              <a:solidFill>
                <a:schemeClr val="bg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96177" y="1275188"/>
            <a:ext cx="17220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+mj-ea"/>
                <a:ea typeface="+mj-ea"/>
              </a:rPr>
              <a:t>主要功能：</a:t>
            </a:r>
            <a:endParaRPr lang="zh-CN" altLang="en-US" sz="2800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8030" t="11866" r="33777" b="41228"/>
          <a:stretch>
            <a:fillRect/>
          </a:stretch>
        </p:blipFill>
        <p:spPr bwMode="auto">
          <a:xfrm>
            <a:off x="171693" y="336349"/>
            <a:ext cx="8214856" cy="3724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左箭头 2"/>
          <p:cNvSpPr/>
          <p:nvPr/>
        </p:nvSpPr>
        <p:spPr>
          <a:xfrm rot="2056315">
            <a:off x="7908878" y="885711"/>
            <a:ext cx="955343" cy="4572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pPr eaLnBrk="1" hangingPunct="1"/>
            <a:endParaRPr lang="zh-CN" altLang="en-US" dirty="0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3"/>
          <a:srcRect l="2087" t="10829" b="556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95288" y="3377810"/>
            <a:ext cx="8353425" cy="80791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文献类型包括：</a:t>
            </a: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期刊论文、学位论文、书籍、预印本、文摘、技术报告。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288" y="2731177"/>
            <a:ext cx="623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国内与中国知网、维普等数据库公司合作。</a:t>
            </a:r>
            <a:endParaRPr lang="zh-CN" alt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963" t="11680" r="51635" b="43122"/>
          <a:stretch>
            <a:fillRect/>
          </a:stretch>
        </p:blipFill>
        <p:spPr bwMode="auto">
          <a:xfrm>
            <a:off x="160983" y="0"/>
            <a:ext cx="898301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60983" y="881028"/>
            <a:ext cx="1581049" cy="375104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左箭头 3"/>
          <p:cNvSpPr/>
          <p:nvPr/>
        </p:nvSpPr>
        <p:spPr>
          <a:xfrm>
            <a:off x="1318260" y="1066800"/>
            <a:ext cx="563880" cy="3429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左箭头 4"/>
          <p:cNvSpPr/>
          <p:nvPr/>
        </p:nvSpPr>
        <p:spPr>
          <a:xfrm>
            <a:off x="1318260" y="3634740"/>
            <a:ext cx="563880" cy="34290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 l="38691" t="22619" r="27728" b="18794"/>
          <a:stretch>
            <a:fillRect/>
          </a:stretch>
        </p:blipFill>
        <p:spPr bwMode="auto">
          <a:xfrm>
            <a:off x="994494" y="1064603"/>
            <a:ext cx="4111463" cy="4034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80678" y="233606"/>
            <a:ext cx="69214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2"/>
                </a:solidFill>
              </a:rPr>
              <a:t>基本检索：自由词检索</a:t>
            </a:r>
            <a:endParaRPr lang="en-US" altLang="zh-CN" sz="2400" b="1" dirty="0" smtClean="0">
              <a:solidFill>
                <a:schemeClr val="bg2"/>
              </a:solidFill>
            </a:endParaRPr>
          </a:p>
          <a:p>
            <a:r>
              <a:rPr lang="zh-CN" altLang="en-US" sz="2400" b="1" dirty="0" smtClean="0">
                <a:solidFill>
                  <a:schemeClr val="bg2"/>
                </a:solidFill>
              </a:rPr>
              <a:t>高级检索：</a:t>
            </a:r>
            <a:endParaRPr lang="zh-CN" altLang="en-US" sz="2400" b="1" dirty="0">
              <a:solidFill>
                <a:schemeClr val="bg2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797581" y="1064603"/>
            <a:ext cx="3985998" cy="2828190"/>
            <a:chOff x="4455700" y="1600687"/>
            <a:chExt cx="3985998" cy="2828190"/>
          </a:xfrm>
        </p:grpSpPr>
        <p:pic>
          <p:nvPicPr>
            <p:cNvPr id="6" name="图片 5" descr="360截图20150428152336349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5700" y="1600687"/>
              <a:ext cx="3980634" cy="2828190"/>
            </a:xfrm>
            <a:prstGeom prst="rect">
              <a:avLst/>
            </a:prstGeom>
            <a:ln w="57150">
              <a:solidFill>
                <a:srgbClr val="C00000"/>
              </a:solidFill>
            </a:ln>
          </p:spPr>
        </p:pic>
        <p:pic>
          <p:nvPicPr>
            <p:cNvPr id="7" name="图片 6" descr="360截图20150420095633083.jpg"/>
            <p:cNvPicPr>
              <a:picLocks noChangeAspect="1"/>
            </p:cNvPicPr>
            <p:nvPr/>
          </p:nvPicPr>
          <p:blipFill>
            <a:blip r:embed="rId4"/>
            <a:srcRect l="15469" r="30663" b="56330"/>
            <a:stretch>
              <a:fillRect/>
            </a:stretch>
          </p:blipFill>
          <p:spPr>
            <a:xfrm>
              <a:off x="6826563" y="3809293"/>
              <a:ext cx="1615135" cy="571504"/>
            </a:xfrm>
            <a:prstGeom prst="rect">
              <a:avLst/>
            </a:prstGeom>
          </p:spPr>
        </p:pic>
      </p:grpSp>
      <p:pic>
        <p:nvPicPr>
          <p:cNvPr id="8" name="图片 7" descr="360截图2016032312333108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1736" y="4071948"/>
            <a:ext cx="338861" cy="298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/>
          <a:srcRect l="3233" t="11866" r="33966" b="25654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 descr="360截图201603231238105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977" y="2071679"/>
            <a:ext cx="3213948" cy="2631508"/>
          </a:xfrm>
          <a:prstGeom prst="rect">
            <a:avLst/>
          </a:prstGeom>
        </p:spPr>
      </p:pic>
      <p:cxnSp>
        <p:nvCxnSpPr>
          <p:cNvPr id="5" name="直接箭头连接符 4"/>
          <p:cNvCxnSpPr/>
          <p:nvPr/>
        </p:nvCxnSpPr>
        <p:spPr>
          <a:xfrm rot="16200000" flipH="1">
            <a:off x="2474594" y="1668761"/>
            <a:ext cx="785812" cy="20023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360截图2016032312515158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157" y="3016853"/>
            <a:ext cx="3722745" cy="593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箭头连接符 6"/>
          <p:cNvCxnSpPr/>
          <p:nvPr/>
        </p:nvCxnSpPr>
        <p:spPr>
          <a:xfrm>
            <a:off x="3764392" y="1285867"/>
            <a:ext cx="2082428" cy="1730986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360420" y="1285867"/>
            <a:ext cx="647422" cy="34269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3233" t="11866" r="33966" b="25654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矩形 9"/>
          <p:cNvSpPr/>
          <p:nvPr/>
        </p:nvSpPr>
        <p:spPr>
          <a:xfrm>
            <a:off x="320374" y="1581845"/>
            <a:ext cx="687468" cy="32704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3442" t="12051" r="35259" b="45870"/>
          <a:stretch>
            <a:fillRect/>
          </a:stretch>
        </p:blipFill>
        <p:spPr bwMode="auto">
          <a:xfrm>
            <a:off x="1628566" y="1735359"/>
            <a:ext cx="7241252" cy="2809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1628566" y="3704322"/>
            <a:ext cx="3163690" cy="56065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bg2"/>
                </a:solidFill>
              </a:rPr>
              <a:t>需要用机构邮箱注册</a:t>
            </a:r>
            <a:endParaRPr lang="zh-CN" altLang="en-US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 l="2399" t="3523" r="11668" b="4333"/>
          <a:stretch>
            <a:fillRect/>
          </a:stretch>
        </p:blipFill>
        <p:spPr bwMode="auto">
          <a:xfrm>
            <a:off x="357158" y="-18"/>
            <a:ext cx="8332618" cy="50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475867" y="1142990"/>
            <a:ext cx="571504" cy="2719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190" t="11124" r="27415" b="7299"/>
          <a:stretch>
            <a:fillRect/>
          </a:stretch>
        </p:blipFill>
        <p:spPr bwMode="auto">
          <a:xfrm>
            <a:off x="600700" y="0"/>
            <a:ext cx="789059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5214942" y="1857370"/>
            <a:ext cx="571504" cy="17353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u=1680056221,3494592647&amp;fm=21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6154" y="1136552"/>
            <a:ext cx="1720114" cy="17201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986268" y="1922242"/>
            <a:ext cx="4558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2"/>
                </a:solidFill>
              </a:rPr>
              <a:t>百度学术  </a:t>
            </a:r>
            <a:r>
              <a:rPr lang="zh-CN" altLang="en-US" sz="4400" b="1" dirty="0" smtClean="0">
                <a:solidFill>
                  <a:srgbClr val="C00000"/>
                </a:solidFill>
              </a:rPr>
              <a:t>优势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337" t="12051" r="34716" b="26837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4663553" y="887702"/>
            <a:ext cx="1403524" cy="2269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3129" t="11680" r="34507" b="24153"/>
          <a:stretch>
            <a:fillRect/>
          </a:stretch>
        </p:blipFill>
        <p:spPr bwMode="auto">
          <a:xfrm>
            <a:off x="126814" y="0"/>
            <a:ext cx="8887136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4643438" y="785800"/>
            <a:ext cx="1428760" cy="357190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 l="3337" t="12051" r="34716" b="26837"/>
          <a:stretch>
            <a:fillRect/>
          </a:stretch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2714612" y="3797764"/>
            <a:ext cx="1296734" cy="2269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2714612" y="2796596"/>
            <a:ext cx="1296734" cy="2269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8356415" y="513933"/>
            <a:ext cx="679682" cy="2269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720" t="11575" r="48877" b="5742"/>
          <a:stretch>
            <a:fillRect/>
          </a:stretch>
        </p:blipFill>
        <p:spPr bwMode="auto">
          <a:xfrm>
            <a:off x="70616" y="26895"/>
            <a:ext cx="4643438" cy="5082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721" t="11576" r="48840" b="5741"/>
          <a:stretch>
            <a:fillRect/>
          </a:stretch>
        </p:blipFill>
        <p:spPr bwMode="auto">
          <a:xfrm>
            <a:off x="4857752" y="40340"/>
            <a:ext cx="4205566" cy="502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6"/>
          <p:cNvGrpSpPr/>
          <p:nvPr/>
        </p:nvGrpSpPr>
        <p:grpSpPr>
          <a:xfrm>
            <a:off x="642910" y="785800"/>
            <a:ext cx="6145618" cy="32136"/>
            <a:chOff x="642910" y="785800"/>
            <a:chExt cx="6145618" cy="32136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642910" y="785800"/>
              <a:ext cx="1357322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5431206" y="816348"/>
              <a:ext cx="1357322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 l="3024" t="11309" r="35029" b="13788"/>
          <a:stretch>
            <a:fillRect/>
          </a:stretch>
        </p:blipFill>
        <p:spPr bwMode="auto">
          <a:xfrm>
            <a:off x="0" y="0"/>
            <a:ext cx="75624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061238" y="2357436"/>
            <a:ext cx="3931253" cy="131351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4173813_140006348117_2.jpg"/>
          <p:cNvPicPr>
            <a:picLocks noChangeAspect="1"/>
          </p:cNvPicPr>
          <p:nvPr/>
        </p:nvPicPr>
        <p:blipFill>
          <a:blip r:embed="rId3" cstate="print"/>
          <a:srcRect b="15278"/>
          <a:stretch>
            <a:fillRect/>
          </a:stretch>
        </p:blipFill>
        <p:spPr>
          <a:xfrm>
            <a:off x="5092608" y="2535251"/>
            <a:ext cx="1000132" cy="1135698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4479635" y="1007842"/>
            <a:ext cx="4072233" cy="3386554"/>
            <a:chOff x="4479635" y="1007842"/>
            <a:chExt cx="4072233" cy="3386554"/>
          </a:xfrm>
        </p:grpSpPr>
        <p:pic>
          <p:nvPicPr>
            <p:cNvPr id="5" name="图片 4" descr="360截图20160323135100337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9635" y="1548576"/>
              <a:ext cx="4072233" cy="2845820"/>
            </a:xfrm>
            <a:prstGeom prst="rect">
              <a:avLst/>
            </a:prstGeom>
          </p:spPr>
        </p:pic>
        <p:cxnSp>
          <p:nvCxnSpPr>
            <p:cNvPr id="7" name="直接箭头连接符 6"/>
            <p:cNvCxnSpPr/>
            <p:nvPr/>
          </p:nvCxnSpPr>
          <p:spPr>
            <a:xfrm rot="16200000" flipH="1">
              <a:off x="4672065" y="1128033"/>
              <a:ext cx="540734" cy="300351"/>
            </a:xfrm>
            <a:prstGeom prst="straightConnector1">
              <a:avLst/>
            </a:prstGeom>
            <a:ln w="38100">
              <a:solidFill>
                <a:schemeClr val="accent6">
                  <a:lumMod val="60000"/>
                  <a:lumOff val="4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603231400229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59139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 l="2791" t="11576" r="50700" b="5741"/>
          <a:stretch>
            <a:fillRect/>
          </a:stretch>
        </p:blipFill>
        <p:spPr bwMode="auto">
          <a:xfrm>
            <a:off x="4714876" y="55659"/>
            <a:ext cx="4405270" cy="504112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4786314" y="2214560"/>
            <a:ext cx="571504" cy="28575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1643056"/>
            <a:ext cx="973123" cy="330644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340173" y="3286130"/>
            <a:ext cx="4606529" cy="111177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可作为辅助检索</a:t>
            </a:r>
            <a:endParaRPr lang="en-US" altLang="zh-CN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建议：多利用图书馆丰富的资源</a:t>
            </a:r>
            <a:endParaRPr lang="en-US" altLang="zh-CN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图片 4" descr="360截图20150420095633083.jpg"/>
          <p:cNvPicPr>
            <a:picLocks noChangeAspect="1"/>
          </p:cNvPicPr>
          <p:nvPr/>
        </p:nvPicPr>
        <p:blipFill>
          <a:blip r:embed="rId2"/>
          <a:srcRect b="11160"/>
          <a:stretch>
            <a:fillRect/>
          </a:stretch>
        </p:blipFill>
        <p:spPr>
          <a:xfrm>
            <a:off x="2340173" y="500048"/>
            <a:ext cx="2844223" cy="1102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360截图20150420095747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173" y="1928808"/>
            <a:ext cx="4270352" cy="996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11" descr="灯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947817">
            <a:off x="1415590" y="3516558"/>
            <a:ext cx="769014" cy="861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5"/>
          <p:cNvSpPr txBox="1"/>
          <p:nvPr/>
        </p:nvSpPr>
        <p:spPr>
          <a:xfrm>
            <a:off x="3071802" y="2215164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其他学术搜索引擎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357422" y="2110085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500" t="11642" r="1773" b="17873"/>
          <a:stretch>
            <a:fillRect/>
          </a:stretch>
        </p:blipFill>
        <p:spPr bwMode="auto">
          <a:xfrm>
            <a:off x="71406" y="1127742"/>
            <a:ext cx="8941349" cy="370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327660" y="259080"/>
            <a:ext cx="4640580" cy="6172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2"/>
                </a:solidFill>
              </a:rPr>
              <a:t>https://academic.microsoft.com/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5359" t="11430" r="14870" b="7290"/>
          <a:stretch>
            <a:fillRect/>
          </a:stretch>
        </p:blipFill>
        <p:spPr bwMode="auto">
          <a:xfrm>
            <a:off x="586740" y="10377"/>
            <a:ext cx="7833360" cy="513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8572" t="11642" r="13918" b="6443"/>
          <a:stretch>
            <a:fillRect/>
          </a:stretch>
        </p:blipFill>
        <p:spPr bwMode="auto">
          <a:xfrm>
            <a:off x="491756" y="0"/>
            <a:ext cx="86522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图片 2" descr="360截图201603241613200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70" y="1475423"/>
            <a:ext cx="2145833" cy="1054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9763" t="11430" r="14394" b="9618"/>
          <a:stretch>
            <a:fillRect/>
          </a:stretch>
        </p:blipFill>
        <p:spPr bwMode="auto">
          <a:xfrm>
            <a:off x="190500" y="0"/>
            <a:ext cx="878394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381" t="10583" r="14394" b="10677"/>
          <a:stretch>
            <a:fillRect/>
          </a:stretch>
        </p:blipFill>
        <p:spPr bwMode="auto">
          <a:xfrm>
            <a:off x="-1" y="0"/>
            <a:ext cx="916366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4853940" y="3710940"/>
            <a:ext cx="4198620" cy="70866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2"/>
                </a:solidFill>
              </a:rPr>
              <a:t>http://cn.bing.com/academic/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53940" y="2695277"/>
            <a:ext cx="4198620" cy="1015663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bg2"/>
                </a:solidFill>
              </a:rPr>
              <a:t>2009</a:t>
            </a:r>
            <a:r>
              <a:rPr lang="zh-CN" altLang="en-US" sz="2000" dirty="0" smtClean="0">
                <a:solidFill>
                  <a:schemeClr val="bg2"/>
                </a:solidFill>
              </a:rPr>
              <a:t>年</a:t>
            </a:r>
            <a:r>
              <a:rPr lang="en-US" altLang="zh-CN" sz="2000" dirty="0" smtClean="0">
                <a:solidFill>
                  <a:schemeClr val="bg2"/>
                </a:solidFill>
              </a:rPr>
              <a:t>6</a:t>
            </a:r>
            <a:r>
              <a:rPr lang="zh-CN" altLang="en-US" sz="2000" dirty="0" smtClean="0">
                <a:solidFill>
                  <a:schemeClr val="bg2"/>
                </a:solidFill>
              </a:rPr>
              <a:t>月，微软公司在全球发布全新搜索品牌 </a:t>
            </a:r>
            <a:r>
              <a:rPr lang="en-US" altLang="zh-CN" sz="2000" dirty="0" smtClean="0">
                <a:solidFill>
                  <a:schemeClr val="bg2"/>
                </a:solidFill>
              </a:rPr>
              <a:t>“</a:t>
            </a:r>
            <a:r>
              <a:rPr lang="en-US" sz="2000" dirty="0" smtClean="0">
                <a:solidFill>
                  <a:schemeClr val="bg2"/>
                </a:solidFill>
              </a:rPr>
              <a:t>Bing” </a:t>
            </a:r>
            <a:r>
              <a:rPr lang="zh-CN" altLang="en-US" sz="2000" dirty="0" smtClean="0">
                <a:solidFill>
                  <a:schemeClr val="bg2"/>
                </a:solidFill>
              </a:rPr>
              <a:t>以及中文搜索品牌“必应”。</a:t>
            </a:r>
            <a:endParaRPr lang="zh-CN" altLang="en-US" sz="2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603251320191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80" y="0"/>
            <a:ext cx="836004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3720" t="14882" r="48841" b="5742"/>
          <a:stretch>
            <a:fillRect/>
          </a:stretch>
        </p:blipFill>
        <p:spPr bwMode="auto">
          <a:xfrm>
            <a:off x="49172" y="73156"/>
            <a:ext cx="4595980" cy="5010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 l="3572" t="15504" r="48803" b="5755"/>
          <a:stretch>
            <a:fillRect/>
          </a:stretch>
        </p:blipFill>
        <p:spPr bwMode="auto">
          <a:xfrm>
            <a:off x="4786314" y="36576"/>
            <a:ext cx="4321110" cy="508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" name="组合 5"/>
          <p:cNvGrpSpPr/>
          <p:nvPr/>
        </p:nvGrpSpPr>
        <p:grpSpPr>
          <a:xfrm>
            <a:off x="606916" y="586646"/>
            <a:ext cx="6111290" cy="30462"/>
            <a:chOff x="697224" y="699218"/>
            <a:chExt cx="6111290" cy="30462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697224" y="728092"/>
              <a:ext cx="1357322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5451192" y="699218"/>
              <a:ext cx="1357322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 l="2646" t="11111" r="34679" b="45253"/>
          <a:stretch>
            <a:fillRect/>
          </a:stretch>
        </p:blipFill>
        <p:spPr bwMode="auto">
          <a:xfrm>
            <a:off x="142845" y="214296"/>
            <a:ext cx="8659036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428596" y="642924"/>
            <a:ext cx="2214578" cy="42862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4143371" y="2643188"/>
            <a:ext cx="4312731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Scirus 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是荷兰 </a:t>
            </a:r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Elsevier 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公司开发的、专门面向科学家和科研人员的学术搜索引擎。</a:t>
            </a:r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Scirus 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与其它搜索引擎最大的区别在于，其既可以搜索网站（</a:t>
            </a:r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）</a:t>
            </a:r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，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也可以搜索期刊资源，而且专注于科技方面的内容。</a:t>
            </a:r>
            <a:r>
              <a:rPr 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Scirus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已于</a:t>
            </a:r>
            <a:r>
              <a:rPr lang="en-US" altLang="zh-CN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2014</a:t>
            </a:r>
            <a:r>
              <a:rPr lang="zh-CN" altLang="en-US" b="1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年初停止服务。</a:t>
            </a:r>
            <a:endParaRPr lang="zh-CN" altLang="en-US" b="1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1428728" y="1714494"/>
            <a:ext cx="3071834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435240" y="1905000"/>
            <a:ext cx="1245615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857620" y="2285998"/>
            <a:ext cx="857256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 l="21104" t="11418" r="17814" b="8886"/>
          <a:stretch>
            <a:fillRect/>
          </a:stretch>
        </p:blipFill>
        <p:spPr bwMode="auto">
          <a:xfrm>
            <a:off x="906010" y="0"/>
            <a:ext cx="6937695" cy="509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260057" y="2499919"/>
            <a:ext cx="4479723" cy="5117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solidFill>
                  <a:schemeClr val="bg2"/>
                </a:solidFill>
              </a:rPr>
              <a:t>https://www.base-search.net/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0057" y="3011647"/>
            <a:ext cx="4605557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2"/>
                </a:solidFill>
              </a:rPr>
              <a:t>专注于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学术开放获取网络资源，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 smtClean="0">
                <a:solidFill>
                  <a:schemeClr val="bg2"/>
                </a:solidFill>
              </a:rPr>
              <a:t>由比菲尔德大学图书馆负责</a:t>
            </a:r>
            <a:r>
              <a:rPr lang="en-US" altLang="zh-CN" sz="2000" b="1" dirty="0" smtClean="0">
                <a:solidFill>
                  <a:schemeClr val="bg2"/>
                </a:solidFill>
              </a:rPr>
              <a:t>BASE</a:t>
            </a:r>
            <a:r>
              <a:rPr lang="zh-CN" altLang="en-US" sz="2000" b="1" dirty="0" smtClean="0">
                <a:solidFill>
                  <a:schemeClr val="bg2"/>
                </a:solidFill>
              </a:rPr>
              <a:t>营运。</a:t>
            </a:r>
            <a:endParaRPr lang="zh-CN" altLang="en-US" sz="20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 l="19137" t="10486" r="1773" b="10751"/>
          <a:stretch>
            <a:fillRect/>
          </a:stretch>
        </p:blipFill>
        <p:spPr bwMode="auto">
          <a:xfrm>
            <a:off x="0" y="0"/>
            <a:ext cx="9054362" cy="507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 l="19400" t="10952" r="1692" b="6323"/>
          <a:stretch>
            <a:fillRect/>
          </a:stretch>
        </p:blipFill>
        <p:spPr bwMode="auto">
          <a:xfrm>
            <a:off x="151002" y="0"/>
            <a:ext cx="872221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603231518453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288" y="0"/>
            <a:ext cx="676742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504291542406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2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2594" y="2986481"/>
            <a:ext cx="442202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http://scholar.cnki.net/</a:t>
            </a:r>
            <a:endParaRPr lang="zh-CN" alt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504291546413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242269" y="397565"/>
            <a:ext cx="946204" cy="245359"/>
          </a:xfrm>
          <a:prstGeom prst="rect">
            <a:avLst/>
          </a:pr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360截图201504291557056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0304" y="2714626"/>
            <a:ext cx="3853954" cy="2047876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214942" y="4071948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高级检索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6" name="图片 5" descr="360截图2015042915585787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3306" y="3143254"/>
            <a:ext cx="357190" cy="56051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91548323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360截图201504291550424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488" y="2786064"/>
            <a:ext cx="1440147" cy="2195518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360截图20150429155059427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2786064"/>
            <a:ext cx="1509376" cy="218599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 descr="360截图20150429155112819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322" y="2786064"/>
            <a:ext cx="1357322" cy="2199404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6" descr="360截图2015042915513017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8082" y="2786064"/>
            <a:ext cx="1379139" cy="2191453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91603334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0"/>
            <a:ext cx="6440381" cy="4286262"/>
          </a:xfrm>
          <a:prstGeom prst="rect">
            <a:avLst/>
          </a:prstGeom>
        </p:spPr>
      </p:pic>
      <p:pic>
        <p:nvPicPr>
          <p:cNvPr id="4" name="图片 3" descr="360截图201504291604222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430" y="3286130"/>
            <a:ext cx="5481722" cy="1721859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360截图20150429160557580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571619"/>
            <a:ext cx="473531" cy="285752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243111" y="4396810"/>
            <a:ext cx="1428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itchFamily="49" charset="-122"/>
                <a:ea typeface="楷体" pitchFamily="49" charset="-122"/>
              </a:rPr>
              <a:t>高级检索</a:t>
            </a:r>
            <a:endParaRPr lang="zh-CN" altLang="en-US" sz="2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12978" t="13547" r="13203" b="1131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620" t="11575" r="74284" b="31962"/>
          <a:stretch>
            <a:fillRect/>
          </a:stretch>
        </p:blipFill>
        <p:spPr bwMode="auto">
          <a:xfrm>
            <a:off x="44772" y="0"/>
            <a:ext cx="4208590" cy="5157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4" name="直接连接符 3"/>
          <p:cNvCxnSpPr/>
          <p:nvPr/>
        </p:nvCxnSpPr>
        <p:spPr>
          <a:xfrm>
            <a:off x="1285852" y="1071552"/>
            <a:ext cx="171451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285852" y="642924"/>
            <a:ext cx="2071702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 l="3362" t="11575" r="72759" b="40597"/>
          <a:stretch>
            <a:fillRect/>
          </a:stretch>
        </p:blipFill>
        <p:spPr bwMode="auto">
          <a:xfrm>
            <a:off x="4491907" y="0"/>
            <a:ext cx="4565325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直接连接符 6"/>
          <p:cNvCxnSpPr/>
          <p:nvPr/>
        </p:nvCxnSpPr>
        <p:spPr>
          <a:xfrm>
            <a:off x="5726344" y="1323173"/>
            <a:ext cx="2214578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286644" y="357172"/>
            <a:ext cx="1071570" cy="50006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558476" y="1073140"/>
            <a:ext cx="3270756" cy="3670324"/>
            <a:chOff x="5701748" y="867863"/>
            <a:chExt cx="3270756" cy="3670324"/>
          </a:xfrm>
          <a:solidFill>
            <a:schemeClr val="bg1"/>
          </a:solidFill>
        </p:grpSpPr>
        <p:pic>
          <p:nvPicPr>
            <p:cNvPr id="10" name="图片 9" descr="Redocn_2012062910363009.jpg"/>
            <p:cNvPicPr>
              <a:picLocks noChangeAspect="1"/>
            </p:cNvPicPr>
            <p:nvPr/>
          </p:nvPicPr>
          <p:blipFill>
            <a:blip r:embed="rId4"/>
            <a:srcRect t="11111" r="18141" b="5555"/>
            <a:stretch>
              <a:fillRect/>
            </a:stretch>
          </p:blipFill>
          <p:spPr>
            <a:xfrm>
              <a:off x="5701748" y="2537923"/>
              <a:ext cx="1713174" cy="2000264"/>
            </a:xfrm>
            <a:prstGeom prst="rect">
              <a:avLst/>
            </a:prstGeom>
            <a:grpFill/>
          </p:spPr>
        </p:pic>
        <p:sp>
          <p:nvSpPr>
            <p:cNvPr id="11" name="椭圆 10"/>
            <p:cNvSpPr/>
            <p:nvPr/>
          </p:nvSpPr>
          <p:spPr>
            <a:xfrm>
              <a:off x="6734127" y="867863"/>
              <a:ext cx="2238377" cy="1934781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bg2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940699" y="1456662"/>
              <a:ext cx="18288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 smtClean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不要使用“布尔逻辑运算符”</a:t>
              </a:r>
              <a:endPara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603231600443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991" y="0"/>
            <a:ext cx="3910018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2715" t="11185" r="18516" b="14672"/>
          <a:stretch>
            <a:fillRect/>
          </a:stretch>
        </p:blipFill>
        <p:spPr bwMode="auto">
          <a:xfrm>
            <a:off x="-32" y="-18"/>
            <a:ext cx="848123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5072066" y="1928808"/>
            <a:ext cx="1060286" cy="13680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15074" y="4357700"/>
            <a:ext cx="714380" cy="21431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-32" y="2071684"/>
            <a:ext cx="4000528" cy="5847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http://210.46.82.198/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0580" name="文本框 3"/>
          <p:cNvSpPr txBox="1">
            <a:spLocks noChangeArrowheads="1"/>
          </p:cNvSpPr>
          <p:nvPr/>
        </p:nvSpPr>
        <p:spPr bwMode="auto">
          <a:xfrm>
            <a:off x="2206440" y="2650921"/>
            <a:ext cx="6748410" cy="74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2"/>
                </a:solidFill>
              </a:rPr>
              <a:t>于雪  图</a:t>
            </a:r>
            <a:r>
              <a:rPr lang="zh-CN" altLang="en-US" sz="3200" b="1" dirty="0">
                <a:solidFill>
                  <a:schemeClr val="bg2"/>
                </a:solidFill>
              </a:rPr>
              <a:t>书馆四楼</a:t>
            </a:r>
            <a:r>
              <a:rPr lang="en-US" altLang="zh-CN" sz="3200" b="1" dirty="0">
                <a:solidFill>
                  <a:schemeClr val="bg2"/>
                </a:solidFill>
              </a:rPr>
              <a:t>409</a:t>
            </a:r>
            <a:r>
              <a:rPr lang="zh-CN" altLang="en-US" sz="3200" b="1" dirty="0">
                <a:solidFill>
                  <a:schemeClr val="bg2"/>
                </a:solidFill>
              </a:rPr>
              <a:t>室</a:t>
            </a:r>
          </a:p>
        </p:txBody>
      </p:sp>
      <p:sp>
        <p:nvSpPr>
          <p:cNvPr id="280583" name="文本框 5"/>
          <p:cNvSpPr txBox="1">
            <a:spLocks noChangeArrowheads="1"/>
          </p:cNvSpPr>
          <p:nvPr/>
        </p:nvSpPr>
        <p:spPr bwMode="auto">
          <a:xfrm>
            <a:off x="1764412" y="1736521"/>
            <a:ext cx="560387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That’s all. Thank you !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solidFill>
                <a:schemeClr val="bg2"/>
              </a:solidFill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-8428" y="629954"/>
            <a:ext cx="500067" cy="1215840"/>
            <a:chOff x="714347" y="1714495"/>
            <a:chExt cx="500067" cy="1215840"/>
          </a:xfrm>
        </p:grpSpPr>
        <p:sp>
          <p:nvSpPr>
            <p:cNvPr id="14" name="矩形 13"/>
            <p:cNvSpPr/>
            <p:nvPr/>
          </p:nvSpPr>
          <p:spPr>
            <a:xfrm>
              <a:off x="857224" y="1770228"/>
              <a:ext cx="357190" cy="1087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3" name="组合 53"/>
            <p:cNvGrpSpPr/>
            <p:nvPr/>
          </p:nvGrpSpPr>
          <p:grpSpPr>
            <a:xfrm rot="5400000">
              <a:off x="280056" y="2148790"/>
              <a:ext cx="1215839" cy="347247"/>
              <a:chOff x="800234" y="1234755"/>
              <a:chExt cx="7671224" cy="2201780"/>
            </a:xfrm>
          </p:grpSpPr>
          <p:sp>
            <p:nvSpPr>
              <p:cNvPr id="16" name="空心弧 15"/>
              <p:cNvSpPr/>
              <p:nvPr/>
            </p:nvSpPr>
            <p:spPr>
              <a:xfrm>
                <a:off x="2548256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/>
              <p:cNvSpPr/>
              <p:nvPr/>
            </p:nvSpPr>
            <p:spPr>
              <a:xfrm flipV="1">
                <a:off x="800234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/>
              <p:cNvSpPr/>
              <p:nvPr/>
            </p:nvSpPr>
            <p:spPr>
              <a:xfrm flipV="1">
                <a:off x="4323883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/>
              <p:cNvSpPr/>
              <p:nvPr/>
            </p:nvSpPr>
            <p:spPr>
              <a:xfrm>
                <a:off x="6096679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4"/>
              <p:cNvSpPr/>
              <p:nvPr/>
            </p:nvSpPr>
            <p:spPr>
              <a:xfrm flipV="1">
                <a:off x="6096679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4"/>
              <p:cNvSpPr/>
              <p:nvPr/>
            </p:nvSpPr>
            <p:spPr>
              <a:xfrm>
                <a:off x="4323883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4"/>
              <p:cNvSpPr/>
              <p:nvPr/>
            </p:nvSpPr>
            <p:spPr>
              <a:xfrm flipV="1">
                <a:off x="2548256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4"/>
              <p:cNvSpPr/>
              <p:nvPr/>
            </p:nvSpPr>
            <p:spPr>
              <a:xfrm>
                <a:off x="800234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873457" y="685687"/>
            <a:ext cx="7383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400" b="1" dirty="0" smtClean="0">
                <a:solidFill>
                  <a:srgbClr val="C00000"/>
                </a:solidFill>
              </a:rPr>
              <a:t>                优势</a:t>
            </a:r>
            <a:endParaRPr lang="en-US" altLang="zh-CN" sz="4400" b="1" dirty="0" smtClean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    </a:t>
            </a:r>
            <a:endParaRPr lang="zh-CN" altLang="en-US" sz="4400" b="1" dirty="0">
              <a:solidFill>
                <a:srgbClr val="C00000"/>
              </a:solidFill>
            </a:endParaRPr>
          </a:p>
        </p:txBody>
      </p:sp>
      <p:pic>
        <p:nvPicPr>
          <p:cNvPr id="25" name="图片 24" descr="9f510fb30f2442a75f45a954d043ad4bd01302f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3" y="498720"/>
            <a:ext cx="2912053" cy="194136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000100" y="1571618"/>
            <a:ext cx="16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学术搜索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00100" y="2143122"/>
            <a:ext cx="41625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检索方法简单</a:t>
            </a:r>
            <a:endParaRPr lang="en-US" altLang="zh-CN" sz="36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获取文献便捷</a:t>
            </a:r>
          </a:p>
          <a:p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790" t="11575" r="23714" b="1492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5" name="直接箭头连接符 4"/>
          <p:cNvCxnSpPr/>
          <p:nvPr/>
        </p:nvCxnSpPr>
        <p:spPr>
          <a:xfrm rot="10800000">
            <a:off x="5072066" y="428610"/>
            <a:ext cx="571504" cy="500066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96036" y="629952"/>
            <a:ext cx="762909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bg2"/>
                </a:solidFill>
              </a:rPr>
              <a:t>搜索引擎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（</a:t>
            </a:r>
            <a:r>
              <a:rPr lang="en-US" altLang="zh-CN" sz="2400" b="1" dirty="0" smtClean="0">
                <a:solidFill>
                  <a:schemeClr val="bg2"/>
                </a:solidFill>
              </a:rPr>
              <a:t>Search Engine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）</a:t>
            </a:r>
            <a:r>
              <a:rPr lang="zh-CN" altLang="en-US" sz="2400" dirty="0" smtClean="0">
                <a:solidFill>
                  <a:schemeClr val="bg2"/>
                </a:solidFill>
              </a:rPr>
              <a:t>是指根据一定的策略、运用特定的计算机程序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从互联网上搜集信息</a:t>
            </a:r>
            <a:r>
              <a:rPr lang="zh-CN" altLang="en-US" sz="2400" dirty="0" smtClean="0">
                <a:solidFill>
                  <a:schemeClr val="bg2"/>
                </a:solidFill>
              </a:rPr>
              <a:t>，在对信息进行组织和处理后，</a:t>
            </a:r>
            <a:r>
              <a:rPr lang="zh-CN" altLang="en-US" sz="2400" b="1" dirty="0" smtClean="0">
                <a:solidFill>
                  <a:srgbClr val="C00000"/>
                </a:solidFill>
              </a:rPr>
              <a:t>为用户提供检索服务</a:t>
            </a:r>
            <a:r>
              <a:rPr lang="zh-CN" altLang="en-US" sz="2400" dirty="0" smtClean="0">
                <a:solidFill>
                  <a:schemeClr val="bg2"/>
                </a:solidFill>
              </a:rPr>
              <a:t>，将用户检索的相关信息展示给用户的系统。</a:t>
            </a:r>
            <a:endParaRPr lang="zh-CN" altLang="en-US" sz="2400" dirty="0">
              <a:solidFill>
                <a:schemeClr val="bg2"/>
              </a:solidFill>
            </a:endParaRPr>
          </a:p>
        </p:txBody>
      </p:sp>
      <p:pic>
        <p:nvPicPr>
          <p:cNvPr id="26" name="图片 25" descr="360截图20150415123657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6" y="3653392"/>
            <a:ext cx="4389600" cy="395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图片 27" descr="360截图201504151111306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23" y="4204007"/>
            <a:ext cx="5449722" cy="65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图片 28" descr="360截图2015041512372679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3989" y="2603094"/>
            <a:ext cx="3442332" cy="1446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图片 29" descr="360截图2015041511082295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064" y="3326105"/>
            <a:ext cx="2298638" cy="1307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图片 30" descr="360截图20150415120035470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6956" y="3564158"/>
            <a:ext cx="3857652" cy="1196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0" y="71420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220" name="矩形 3"/>
          <p:cNvSpPr>
            <a:spLocks noChangeArrowheads="1"/>
          </p:cNvSpPr>
          <p:nvPr/>
        </p:nvSpPr>
        <p:spPr bwMode="auto">
          <a:xfrm>
            <a:off x="40472" y="41437"/>
            <a:ext cx="1688306" cy="214296"/>
          </a:xfrm>
          <a:prstGeom prst="rect">
            <a:avLst/>
          </a:prstGeom>
          <a:noFill/>
          <a:ln w="76200" algn="ctr">
            <a:solidFill>
              <a:srgbClr val="CCFF66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9221" name="矩形 4"/>
          <p:cNvSpPr>
            <a:spLocks noChangeArrowheads="1"/>
          </p:cNvSpPr>
          <p:nvPr/>
        </p:nvSpPr>
        <p:spPr bwMode="auto">
          <a:xfrm>
            <a:off x="3497413" y="777479"/>
            <a:ext cx="2522944" cy="1588294"/>
          </a:xfrm>
          <a:prstGeom prst="rect">
            <a:avLst/>
          </a:prstGeom>
          <a:solidFill>
            <a:schemeClr val="bg1">
              <a:alpha val="43137"/>
            </a:schemeClr>
          </a:solidFill>
          <a:ln w="76200" algn="ctr">
            <a:solidFill>
              <a:srgbClr val="FF6699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9222" name="矩形 5"/>
          <p:cNvSpPr>
            <a:spLocks noChangeArrowheads="1"/>
          </p:cNvSpPr>
          <p:nvPr/>
        </p:nvSpPr>
        <p:spPr bwMode="auto">
          <a:xfrm>
            <a:off x="3214678" y="171450"/>
            <a:ext cx="2928958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9223" name="矩形 6"/>
          <p:cNvSpPr>
            <a:spLocks noChangeArrowheads="1"/>
          </p:cNvSpPr>
          <p:nvPr/>
        </p:nvSpPr>
        <p:spPr bwMode="auto">
          <a:xfrm>
            <a:off x="8283990" y="32318"/>
            <a:ext cx="820253" cy="206221"/>
          </a:xfrm>
          <a:prstGeom prst="rect">
            <a:avLst/>
          </a:prstGeom>
          <a:solidFill>
            <a:schemeClr val="bg1">
              <a:alpha val="43137"/>
            </a:schemeClr>
          </a:solidFill>
          <a:ln w="76200" algn="ctr">
            <a:solidFill>
              <a:srgbClr val="00B0F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9224" name="矩形 7"/>
          <p:cNvSpPr>
            <a:spLocks noChangeArrowheads="1"/>
          </p:cNvSpPr>
          <p:nvPr/>
        </p:nvSpPr>
        <p:spPr bwMode="auto">
          <a:xfrm>
            <a:off x="6836110" y="4790981"/>
            <a:ext cx="2220426" cy="273844"/>
          </a:xfrm>
          <a:prstGeom prst="rect">
            <a:avLst/>
          </a:prstGeom>
          <a:solidFill>
            <a:schemeClr val="bg1">
              <a:alpha val="43137"/>
            </a:schemeClr>
          </a:solidFill>
          <a:ln w="76200" algn="ctr">
            <a:solidFill>
              <a:srgbClr val="FFFF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4"/>
          <p:cNvGrpSpPr/>
          <p:nvPr/>
        </p:nvGrpSpPr>
        <p:grpSpPr>
          <a:xfrm>
            <a:off x="40472" y="582367"/>
            <a:ext cx="5352989" cy="4208614"/>
            <a:chOff x="75564" y="489976"/>
            <a:chExt cx="5382064" cy="4367790"/>
          </a:xfrm>
        </p:grpSpPr>
        <p:pic>
          <p:nvPicPr>
            <p:cNvPr id="13" name="图片 12" descr="360截图20140401111617075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282" y="1643056"/>
              <a:ext cx="5243346" cy="3214710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圆角矩形标注 8"/>
            <p:cNvSpPr/>
            <p:nvPr/>
          </p:nvSpPr>
          <p:spPr bwMode="auto">
            <a:xfrm>
              <a:off x="75564" y="489976"/>
              <a:ext cx="3322973" cy="562920"/>
            </a:xfrm>
            <a:prstGeom prst="wedgeRoundRectCallout">
              <a:avLst>
                <a:gd name="adj1" fmla="val -41287"/>
                <a:gd name="adj2" fmla="val -102747"/>
                <a:gd name="adj3" fmla="val 16667"/>
              </a:avLst>
            </a:prstGeom>
            <a:noFill/>
            <a:ln w="0" cap="flat" cmpd="sng" algn="ctr">
              <a:solidFill>
                <a:srgbClr val="66330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anchor="ctr"/>
            <a:lstStyle/>
            <a:p>
              <a:pPr>
                <a:defRPr/>
              </a:pPr>
              <a:r>
                <a:rPr lang="en-US" altLang="zh-CN" sz="20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Google</a:t>
              </a:r>
              <a:r>
                <a:rPr lang="zh-CN" altLang="en-US" sz="2000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其他服务产品的链接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0" y="71420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44" name="矩形 3"/>
          <p:cNvSpPr>
            <a:spLocks noChangeArrowheads="1"/>
          </p:cNvSpPr>
          <p:nvPr/>
        </p:nvSpPr>
        <p:spPr bwMode="auto">
          <a:xfrm>
            <a:off x="71438" y="0"/>
            <a:ext cx="1688306" cy="365522"/>
          </a:xfrm>
          <a:prstGeom prst="rect">
            <a:avLst/>
          </a:prstGeom>
          <a:noFill/>
          <a:ln w="76200" algn="ctr">
            <a:solidFill>
              <a:srgbClr val="CCFF66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10245" name="矩形 4"/>
          <p:cNvSpPr>
            <a:spLocks noChangeArrowheads="1"/>
          </p:cNvSpPr>
          <p:nvPr/>
        </p:nvSpPr>
        <p:spPr bwMode="auto">
          <a:xfrm>
            <a:off x="3108722" y="777479"/>
            <a:ext cx="2994422" cy="1588294"/>
          </a:xfrm>
          <a:prstGeom prst="rect">
            <a:avLst/>
          </a:prstGeom>
          <a:solidFill>
            <a:schemeClr val="bg1">
              <a:alpha val="43137"/>
            </a:schemeClr>
          </a:solidFill>
          <a:ln w="76200" algn="ctr">
            <a:solidFill>
              <a:srgbClr val="FF6699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3286116" y="171450"/>
            <a:ext cx="2786082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10247" name="矩形 6"/>
          <p:cNvSpPr>
            <a:spLocks noChangeArrowheads="1"/>
          </p:cNvSpPr>
          <p:nvPr/>
        </p:nvSpPr>
        <p:spPr bwMode="auto">
          <a:xfrm>
            <a:off x="8215338" y="0"/>
            <a:ext cx="866750" cy="285750"/>
          </a:xfrm>
          <a:prstGeom prst="rect">
            <a:avLst/>
          </a:prstGeom>
          <a:solidFill>
            <a:schemeClr val="bg1">
              <a:alpha val="43137"/>
            </a:schemeClr>
          </a:solidFill>
          <a:ln w="76200" algn="ctr">
            <a:solidFill>
              <a:srgbClr val="00B0F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sp>
        <p:nvSpPr>
          <p:cNvPr id="10248" name="矩形 7"/>
          <p:cNvSpPr>
            <a:spLocks noChangeArrowheads="1"/>
          </p:cNvSpPr>
          <p:nvPr/>
        </p:nvSpPr>
        <p:spPr bwMode="auto">
          <a:xfrm>
            <a:off x="5965031" y="4822032"/>
            <a:ext cx="3120629" cy="273844"/>
          </a:xfrm>
          <a:prstGeom prst="rect">
            <a:avLst/>
          </a:prstGeom>
          <a:solidFill>
            <a:schemeClr val="bg1">
              <a:alpha val="43137"/>
            </a:schemeClr>
          </a:solidFill>
          <a:ln w="76200" algn="ctr">
            <a:solidFill>
              <a:srgbClr val="FFFF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8"/>
          <p:cNvGrpSpPr/>
          <p:nvPr/>
        </p:nvGrpSpPr>
        <p:grpSpPr>
          <a:xfrm>
            <a:off x="242004" y="357966"/>
            <a:ext cx="4032817" cy="4614084"/>
            <a:chOff x="242004" y="357966"/>
            <a:chExt cx="4032817" cy="4614084"/>
          </a:xfrm>
        </p:grpSpPr>
        <p:pic>
          <p:nvPicPr>
            <p:cNvPr id="12" name="图片 11" descr="360截图20140401133448554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2004" y="767839"/>
              <a:ext cx="4032817" cy="4204211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cxnSp>
          <p:nvCxnSpPr>
            <p:cNvPr id="16" name="直接箭头连接符 15"/>
            <p:cNvCxnSpPr/>
            <p:nvPr/>
          </p:nvCxnSpPr>
          <p:spPr>
            <a:xfrm rot="5400000" flipH="1" flipV="1">
              <a:off x="3465505" y="678643"/>
              <a:ext cx="642148" cy="794"/>
            </a:xfrm>
            <a:prstGeom prst="straightConnector1">
              <a:avLst/>
            </a:prstGeom>
            <a:ln w="762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17"/>
          <p:cNvGrpSpPr>
            <a:grpSpLocks/>
          </p:cNvGrpSpPr>
          <p:nvPr/>
        </p:nvGrpSpPr>
        <p:grpSpPr bwMode="auto">
          <a:xfrm>
            <a:off x="1428728" y="1634728"/>
            <a:ext cx="3760018" cy="2650331"/>
            <a:chOff x="1905603" y="2180272"/>
            <a:chExt cx="5013356" cy="3533234"/>
          </a:xfrm>
        </p:grpSpPr>
        <p:grpSp>
          <p:nvGrpSpPr>
            <p:cNvPr id="4" name="组合 15"/>
            <p:cNvGrpSpPr>
              <a:grpSpLocks/>
            </p:cNvGrpSpPr>
            <p:nvPr/>
          </p:nvGrpSpPr>
          <p:grpSpPr bwMode="auto">
            <a:xfrm>
              <a:off x="1905603" y="2180272"/>
              <a:ext cx="4986370" cy="3533234"/>
              <a:chOff x="1905603" y="2180272"/>
              <a:chExt cx="4986370" cy="3533234"/>
            </a:xfrm>
          </p:grpSpPr>
          <p:pic>
            <p:nvPicPr>
              <p:cNvPr id="13" name="图片 12" descr="360截图20140401133633064.jp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72673" y="2180272"/>
                <a:ext cx="2019300" cy="353323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cxnSp>
            <p:nvCxnSpPr>
              <p:cNvPr id="10254" name="直接箭头连接符 14"/>
              <p:cNvCxnSpPr>
                <a:cxnSpLocks noChangeShapeType="1"/>
              </p:cNvCxnSpPr>
              <p:nvPr/>
            </p:nvCxnSpPr>
            <p:spPr bwMode="auto">
              <a:xfrm>
                <a:off x="1905603" y="4953221"/>
                <a:ext cx="617132" cy="2117"/>
              </a:xfrm>
              <a:prstGeom prst="straightConnector1">
                <a:avLst/>
              </a:prstGeom>
              <a:noFill/>
              <a:ln w="76200" algn="ctr">
                <a:solidFill>
                  <a:srgbClr val="C00000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17" name="TextBox 16"/>
            <p:cNvSpPr txBox="1"/>
            <p:nvPr/>
          </p:nvSpPr>
          <p:spPr>
            <a:xfrm>
              <a:off x="6202997" y="2635814"/>
              <a:ext cx="715962" cy="160019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zh-CN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70</a:t>
              </a:r>
              <a:r>
                <a:rPr lang="zh-CN" altLang="en-US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种语言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9"/>
          <p:cNvGrpSpPr>
            <a:grpSpLocks/>
          </p:cNvGrpSpPr>
          <p:nvPr/>
        </p:nvGrpSpPr>
        <p:grpSpPr bwMode="auto">
          <a:xfrm>
            <a:off x="-35719" y="0"/>
            <a:ext cx="5563982" cy="5040111"/>
            <a:chOff x="-47668" y="-24"/>
            <a:chExt cx="7418450" cy="6720172"/>
          </a:xfrm>
        </p:grpSpPr>
        <p:pic>
          <p:nvPicPr>
            <p:cNvPr id="11285" name="Picture 4"/>
            <p:cNvPicPr>
              <a:picLocks noChangeAspect="1" noChangeArrowheads="1"/>
            </p:cNvPicPr>
            <p:nvPr/>
          </p:nvPicPr>
          <p:blipFill>
            <a:blip r:embed="rId2"/>
            <a:srcRect l="2077" t="11258" r="24164" b="16367"/>
            <a:stretch>
              <a:fillRect/>
            </a:stretch>
          </p:blipFill>
          <p:spPr bwMode="auto">
            <a:xfrm>
              <a:off x="-47668" y="-24"/>
              <a:ext cx="7364223" cy="4028302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</p:pic>
        <p:pic>
          <p:nvPicPr>
            <p:cNvPr id="11286" name="图片 4" descr="360截图20140401135132131.jpg"/>
            <p:cNvPicPr>
              <a:picLocks noChangeAspect="1"/>
            </p:cNvPicPr>
            <p:nvPr/>
          </p:nvPicPr>
          <p:blipFill>
            <a:blip r:embed="rId3"/>
            <a:srcRect r="23644"/>
            <a:stretch>
              <a:fillRect/>
            </a:stretch>
          </p:blipFill>
          <p:spPr bwMode="auto">
            <a:xfrm>
              <a:off x="-47668" y="3643314"/>
              <a:ext cx="7418450" cy="3076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矩形 6"/>
            <p:cNvSpPr/>
            <p:nvPr/>
          </p:nvSpPr>
          <p:spPr bwMode="auto">
            <a:xfrm>
              <a:off x="4848055" y="955654"/>
              <a:ext cx="581010" cy="5548332"/>
            </a:xfrm>
            <a:prstGeom prst="rect">
              <a:avLst/>
            </a:prstGeom>
            <a:solidFill>
              <a:schemeClr val="accent3"/>
            </a:solidFill>
            <a:ln w="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  <p:pic>
        <p:nvPicPr>
          <p:cNvPr id="17" name="图片 16" descr="360截图2014040114093484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5528263" y="1928808"/>
            <a:ext cx="3456196" cy="182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4" name="组合 20"/>
          <p:cNvGrpSpPr>
            <a:grpSpLocks/>
          </p:cNvGrpSpPr>
          <p:nvPr/>
        </p:nvGrpSpPr>
        <p:grpSpPr bwMode="auto">
          <a:xfrm>
            <a:off x="5520711" y="857238"/>
            <a:ext cx="2514440" cy="678656"/>
            <a:chOff x="7694139" y="1073621"/>
            <a:chExt cx="3352800" cy="904874"/>
          </a:xfrm>
        </p:grpSpPr>
        <p:pic>
          <p:nvPicPr>
            <p:cNvPr id="11" name="图片 10" descr="360截图20140401140316213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7694139" y="1073621"/>
              <a:ext cx="3352800" cy="90487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7826786" y="1335719"/>
              <a:ext cx="3220153" cy="4103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1400" b="1" dirty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@qq.com ; @163.com </a:t>
              </a:r>
              <a:r>
                <a:rPr lang="zh-CN" altLang="en-US" sz="1400" b="1" dirty="0" smtClean="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等</a:t>
              </a:r>
              <a:endParaRPr lang="zh-CN" altLang="en-US" sz="14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26" name="直接箭头连接符 25"/>
          <p:cNvCxnSpPr/>
          <p:nvPr/>
        </p:nvCxnSpPr>
        <p:spPr>
          <a:xfrm>
            <a:off x="5031646" y="1361589"/>
            <a:ext cx="588543" cy="1588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 flipV="1">
            <a:off x="5031645" y="2621177"/>
            <a:ext cx="588544" cy="1836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404011409348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7290" y="785800"/>
            <a:ext cx="3953045" cy="2091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2" name="组合 8"/>
          <p:cNvGrpSpPr>
            <a:grpSpLocks/>
          </p:cNvGrpSpPr>
          <p:nvPr/>
        </p:nvGrpSpPr>
        <p:grpSpPr bwMode="auto">
          <a:xfrm>
            <a:off x="5710237" y="467916"/>
            <a:ext cx="1633538" cy="2686050"/>
            <a:chOff x="5794849" y="182880"/>
            <a:chExt cx="3544096" cy="6290771"/>
          </a:xfrm>
        </p:grpSpPr>
        <p:pic>
          <p:nvPicPr>
            <p:cNvPr id="7" name="图片 6" descr="图片1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94849" y="182880"/>
              <a:ext cx="3544096" cy="6290771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8" name="图片 7" descr="无标题.png"/>
            <p:cNvPicPr>
              <a:picLocks noChangeAspect="1"/>
            </p:cNvPicPr>
            <p:nvPr/>
          </p:nvPicPr>
          <p:blipFill>
            <a:blip r:embed="rId4" cstate="print"/>
            <a:srcRect l="-3373" t="-4222" r="78175" b="74667"/>
            <a:stretch>
              <a:fillRect/>
            </a:stretch>
          </p:blipFill>
          <p:spPr>
            <a:xfrm>
              <a:off x="6526040" y="2766517"/>
              <a:ext cx="2372053" cy="24841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10" name="图片 9" descr="360截图2014040114175211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290" y="3357568"/>
            <a:ext cx="5236369" cy="1271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947863" y="4026694"/>
            <a:ext cx="1051322" cy="3000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en-US" altLang="zh-CN" sz="1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717195</a:t>
            </a:r>
            <a:endParaRPr lang="zh-CN" altLang="en-US" sz="1500" b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3648" t="11111" r="1486" b="810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" name="图片 2" descr="360截图201404011452379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2888218"/>
            <a:ext cx="6675408" cy="128373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35703" y="95977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8012907" y="1"/>
            <a:ext cx="1131094" cy="251222"/>
          </a:xfrm>
          <a:prstGeom prst="rect">
            <a:avLst/>
          </a:prstGeom>
          <a:noFill/>
          <a:ln w="76200" algn="ctr">
            <a:solidFill>
              <a:srgbClr val="FF3399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rot="5400000" flipH="1" flipV="1">
            <a:off x="3358348" y="642924"/>
            <a:ext cx="427834" cy="79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15364" name="矩形 5"/>
          <p:cNvSpPr>
            <a:spLocks noChangeArrowheads="1"/>
          </p:cNvSpPr>
          <p:nvPr/>
        </p:nvSpPr>
        <p:spPr bwMode="auto">
          <a:xfrm>
            <a:off x="8503444" y="4617244"/>
            <a:ext cx="640556" cy="526256"/>
          </a:xfrm>
          <a:prstGeom prst="rect">
            <a:avLst/>
          </a:prstGeom>
          <a:solidFill>
            <a:schemeClr val="bg1"/>
          </a:solidFill>
          <a:ln w="0" algn="ctr">
            <a:noFill/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214282" y="2571750"/>
            <a:ext cx="8077200" cy="2218135"/>
            <a:chOff x="259080" y="3642360"/>
            <a:chExt cx="10769213" cy="2956560"/>
          </a:xfrm>
        </p:grpSpPr>
        <p:pic>
          <p:nvPicPr>
            <p:cNvPr id="5" name="图片 4" descr="360截图20140401152644746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080" y="4245885"/>
              <a:ext cx="10769213" cy="2353035"/>
            </a:xfrm>
            <a:prstGeom prst="round2DiagRect">
              <a:avLst>
                <a:gd name="adj1" fmla="val 16667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7" name="上箭头 6"/>
            <p:cNvSpPr/>
            <p:nvPr/>
          </p:nvSpPr>
          <p:spPr bwMode="auto">
            <a:xfrm>
              <a:off x="3108960" y="3642360"/>
              <a:ext cx="411480" cy="487680"/>
            </a:xfrm>
            <a:prstGeom prst="upArrow">
              <a:avLst/>
            </a:prstGeom>
            <a:solidFill>
              <a:schemeClr val="accent2"/>
            </a:solidFill>
            <a:ln w="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>
                <a:defRPr/>
              </a:pPr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3721" t="11575" r="40468" b="28893"/>
          <a:stretch>
            <a:fillRect/>
          </a:stretch>
        </p:blipFill>
        <p:spPr bwMode="auto">
          <a:xfrm>
            <a:off x="-23847" y="-71456"/>
            <a:ext cx="9167847" cy="5500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3856012" y="3162254"/>
            <a:ext cx="357190" cy="21431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箭头连接符 4"/>
          <p:cNvCxnSpPr/>
          <p:nvPr/>
        </p:nvCxnSpPr>
        <p:spPr>
          <a:xfrm rot="10800000">
            <a:off x="4357686" y="3286130"/>
            <a:ext cx="714380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97830" y="1739360"/>
            <a:ext cx="714380" cy="27481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2335" t="11575" r="37270" b="27555"/>
          <a:stretch>
            <a:fillRect/>
          </a:stretch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直接箭头连接符 7"/>
          <p:cNvCxnSpPr/>
          <p:nvPr/>
        </p:nvCxnSpPr>
        <p:spPr>
          <a:xfrm rot="10800000">
            <a:off x="4929190" y="1428742"/>
            <a:ext cx="642942" cy="158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696036" y="629952"/>
            <a:ext cx="7629098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800" b="1" dirty="0" smtClean="0">
                <a:solidFill>
                  <a:srgbClr val="C00000"/>
                </a:solidFill>
              </a:rPr>
              <a:t>学术搜索引擎</a:t>
            </a:r>
          </a:p>
          <a:p>
            <a:pPr>
              <a:lnSpc>
                <a:spcPct val="150000"/>
              </a:lnSpc>
            </a:pPr>
            <a:endParaRPr lang="zh-CN" altLang="en-US" sz="2400" dirty="0">
              <a:solidFill>
                <a:schemeClr val="bg2"/>
              </a:solidFill>
            </a:endParaRPr>
          </a:p>
        </p:txBody>
      </p:sp>
      <p:pic>
        <p:nvPicPr>
          <p:cNvPr id="32" name="图片 31" descr="9358d109b3de9c82ed9fa6146d81800a18d843b6.png"/>
          <p:cNvPicPr>
            <a:picLocks noChangeAspect="1"/>
          </p:cNvPicPr>
          <p:nvPr/>
        </p:nvPicPr>
        <p:blipFill>
          <a:blip r:embed="rId2"/>
          <a:srcRect t="10010" b="3356"/>
          <a:stretch>
            <a:fillRect/>
          </a:stretch>
        </p:blipFill>
        <p:spPr>
          <a:xfrm>
            <a:off x="4367284" y="84558"/>
            <a:ext cx="2211244" cy="191568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96036" y="2074460"/>
            <a:ext cx="78334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C00000"/>
                </a:solidFill>
                <a:latin typeface="+mn-ea"/>
              </a:rPr>
              <a:t>       搜索学术资源</a:t>
            </a:r>
            <a:r>
              <a:rPr lang="zh-CN" altLang="en-US" sz="2800" b="1" dirty="0" smtClean="0">
                <a:solidFill>
                  <a:schemeClr val="bg2"/>
                </a:solidFill>
                <a:latin typeface="+mn-ea"/>
              </a:rPr>
              <a:t>的引擎，资源以学术论文、国际会议、期刊、图书等学术资源为主。</a:t>
            </a:r>
            <a:endParaRPr lang="zh-CN" altLang="en-US" sz="2800" b="1" dirty="0">
              <a:solidFill>
                <a:schemeClr val="bg2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210" t="11043" r="37363" b="2030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2285984" y="642924"/>
            <a:ext cx="642942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2790" t="11575" r="14090" b="73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210" t="11043" r="37363" b="2030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3000364" y="642924"/>
            <a:ext cx="642942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210" t="11043" r="37363" b="2030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3714744" y="642924"/>
            <a:ext cx="642942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l="2790" t="11575" r="1401" b="2181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l="3210" t="11043" r="37363" b="20303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4429124" y="642924"/>
            <a:ext cx="642942" cy="5000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790" t="11575" r="8843" b="222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接箭头连接符 3"/>
          <p:cNvCxnSpPr/>
          <p:nvPr/>
        </p:nvCxnSpPr>
        <p:spPr>
          <a:xfrm rot="10800000">
            <a:off x="3929058" y="1142990"/>
            <a:ext cx="571504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箭头连接符 4"/>
          <p:cNvCxnSpPr/>
          <p:nvPr/>
        </p:nvCxnSpPr>
        <p:spPr>
          <a:xfrm rot="10800000">
            <a:off x="3929058" y="1357304"/>
            <a:ext cx="571504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 rot="10800000">
            <a:off x="3929058" y="1522410"/>
            <a:ext cx="571504" cy="1588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3"/>
          <p:cNvGrpSpPr/>
          <p:nvPr/>
        </p:nvGrpSpPr>
        <p:grpSpPr>
          <a:xfrm>
            <a:off x="357158" y="1643056"/>
            <a:ext cx="7929586" cy="1131734"/>
            <a:chOff x="357158" y="1643056"/>
            <a:chExt cx="7929586" cy="1131734"/>
          </a:xfrm>
        </p:grpSpPr>
        <p:pic>
          <p:nvPicPr>
            <p:cNvPr id="7" name="图片 6" descr="360截图2015042809091169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7158" y="1643056"/>
              <a:ext cx="7929586" cy="1131734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</p:pic>
        <p:pic>
          <p:nvPicPr>
            <p:cNvPr id="8" name="图片 7" descr="360截图20150428091025476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97436" y="1903416"/>
              <a:ext cx="1695450" cy="809625"/>
            </a:xfrm>
            <a:prstGeom prst="rect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组合 14"/>
          <p:cNvGrpSpPr/>
          <p:nvPr/>
        </p:nvGrpSpPr>
        <p:grpSpPr>
          <a:xfrm>
            <a:off x="0" y="2214560"/>
            <a:ext cx="9099536" cy="1200144"/>
            <a:chOff x="0" y="2928940"/>
            <a:chExt cx="9099536" cy="1200144"/>
          </a:xfrm>
        </p:grpSpPr>
        <p:pic>
          <p:nvPicPr>
            <p:cNvPr id="9" name="图片 8" descr="360截图20150428091123930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2928940"/>
              <a:ext cx="3146899" cy="1176341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pic>
          <p:nvPicPr>
            <p:cNvPr id="12" name="图片 11" descr="360截图20150428091242641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62286" y="2928940"/>
              <a:ext cx="5837250" cy="1200144"/>
            </a:xfrm>
            <a:prstGeom prst="rect">
              <a:avLst/>
            </a:prstGeom>
            <a:ln w="38100">
              <a:solidFill>
                <a:schemeClr val="bg2"/>
              </a:solidFill>
            </a:ln>
          </p:spPr>
        </p:pic>
        <p:cxnSp>
          <p:nvCxnSpPr>
            <p:cNvPr id="11" name="直接箭头连接符 10"/>
            <p:cNvCxnSpPr/>
            <p:nvPr/>
          </p:nvCxnSpPr>
          <p:spPr>
            <a:xfrm>
              <a:off x="642910" y="3929072"/>
              <a:ext cx="3071834" cy="1588"/>
            </a:xfrm>
            <a:prstGeom prst="straightConnector1">
              <a:avLst/>
            </a:prstGeom>
            <a:ln w="38100">
              <a:solidFill>
                <a:schemeClr val="bg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图片 12" descr="360截图20150428091406369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58082" y="3071816"/>
              <a:ext cx="1400175" cy="1000125"/>
            </a:xfrm>
            <a:prstGeom prst="rect">
              <a:avLst/>
            </a:prstGeom>
            <a:ln w="38100">
              <a:solidFill>
                <a:schemeClr val="bg2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6" name="图片 15" descr="360截图20150428091534969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44" y="2000246"/>
            <a:ext cx="8835267" cy="1285884"/>
          </a:xfrm>
          <a:prstGeom prst="rect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0" y="71420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9" name="矩形 5"/>
          <p:cNvSpPr>
            <a:spLocks noChangeArrowheads="1"/>
          </p:cNvSpPr>
          <p:nvPr/>
        </p:nvSpPr>
        <p:spPr bwMode="auto">
          <a:xfrm>
            <a:off x="3286116" y="171450"/>
            <a:ext cx="2786082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5"/>
          <p:cNvGrpSpPr>
            <a:grpSpLocks/>
          </p:cNvGrpSpPr>
          <p:nvPr/>
        </p:nvGrpSpPr>
        <p:grpSpPr bwMode="auto">
          <a:xfrm>
            <a:off x="2060973" y="375048"/>
            <a:ext cx="1526381" cy="631031"/>
            <a:chOff x="2748605" y="500042"/>
            <a:chExt cx="2033885" cy="841078"/>
          </a:xfrm>
        </p:grpSpPr>
        <p:cxnSp>
          <p:nvCxnSpPr>
            <p:cNvPr id="9" name="直接箭头连接符 11"/>
            <p:cNvCxnSpPr>
              <a:cxnSpLocks noChangeShapeType="1"/>
            </p:cNvCxnSpPr>
            <p:nvPr/>
          </p:nvCxnSpPr>
          <p:spPr bwMode="auto">
            <a:xfrm rot="5400000" flipH="1" flipV="1">
              <a:off x="4233850" y="576242"/>
              <a:ext cx="624840" cy="472440"/>
            </a:xfrm>
            <a:prstGeom prst="straightConnector1">
              <a:avLst/>
            </a:prstGeom>
            <a:noFill/>
            <a:ln w="38100" algn="ctr">
              <a:solidFill>
                <a:srgbClr val="FF3399"/>
              </a:solidFill>
              <a:round/>
              <a:headEnd/>
              <a:tailEnd type="arrow" w="med" len="med"/>
            </a:ln>
          </p:spPr>
        </p:cxnSp>
        <p:pic>
          <p:nvPicPr>
            <p:cNvPr id="10" name="图片 9" descr="360截图2014040115301208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48605" y="888842"/>
              <a:ext cx="1824468" cy="45227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 descr="灯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1013" y="2431471"/>
            <a:ext cx="535417" cy="599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966431" y="2337513"/>
            <a:ext cx="454116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chemeClr val="bg2"/>
                </a:solidFill>
                <a:latin typeface="楷体" pitchFamily="49" charset="-122"/>
                <a:ea typeface="楷体" pitchFamily="49" charset="-122"/>
              </a:rPr>
              <a:t>可以将文献保存在我的图书馆中，并建立管理标签，便于分类存放，易于随时阅读或引用。</a:t>
            </a:r>
            <a:endParaRPr lang="zh-CN" altLang="en-US" sz="2400" b="1" dirty="0">
              <a:solidFill>
                <a:schemeClr val="bg2"/>
              </a:solidFill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0" y="71420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413" name="矩形 5"/>
          <p:cNvSpPr>
            <a:spLocks noChangeArrowheads="1"/>
          </p:cNvSpPr>
          <p:nvPr/>
        </p:nvSpPr>
        <p:spPr bwMode="auto">
          <a:xfrm>
            <a:off x="3286116" y="171450"/>
            <a:ext cx="2786082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9"/>
          <p:cNvGrpSpPr>
            <a:grpSpLocks/>
          </p:cNvGrpSpPr>
          <p:nvPr/>
        </p:nvGrpSpPr>
        <p:grpSpPr bwMode="auto">
          <a:xfrm>
            <a:off x="4143375" y="428613"/>
            <a:ext cx="3178969" cy="566750"/>
            <a:chOff x="5524187" y="570883"/>
            <a:chExt cx="4238587" cy="755935"/>
          </a:xfrm>
        </p:grpSpPr>
        <p:cxnSp>
          <p:nvCxnSpPr>
            <p:cNvPr id="17419" name="直接箭头连接符 17"/>
            <p:cNvCxnSpPr>
              <a:cxnSpLocks noChangeShapeType="1"/>
            </p:cNvCxnSpPr>
            <p:nvPr/>
          </p:nvCxnSpPr>
          <p:spPr bwMode="auto">
            <a:xfrm rot="10800000">
              <a:off x="5524187" y="570883"/>
              <a:ext cx="1917904" cy="425231"/>
            </a:xfrm>
            <a:prstGeom prst="straightConnector1">
              <a:avLst/>
            </a:prstGeom>
            <a:noFill/>
            <a:ln w="38100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 type="arrow" w="med" len="med"/>
            </a:ln>
          </p:spPr>
        </p:cxnSp>
        <p:pic>
          <p:nvPicPr>
            <p:cNvPr id="15" name="图片 14" descr="360截图20140401153337118.jpg"/>
            <p:cNvPicPr>
              <a:picLocks noChangeAspect="1"/>
            </p:cNvPicPr>
            <p:nvPr/>
          </p:nvPicPr>
          <p:blipFill>
            <a:blip r:embed="rId3"/>
            <a:srcRect t="9977" b="27651"/>
            <a:stretch>
              <a:fillRect/>
            </a:stretch>
          </p:blipFill>
          <p:spPr>
            <a:xfrm>
              <a:off x="7292647" y="837695"/>
              <a:ext cx="2470127" cy="4891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1" name="图片 20" descr="360截图2014040113344855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7285" y="1245870"/>
            <a:ext cx="3238025" cy="36576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grpSp>
        <p:nvGrpSpPr>
          <p:cNvPr id="2" name="组合 7"/>
          <p:cNvGrpSpPr>
            <a:grpSpLocks/>
          </p:cNvGrpSpPr>
          <p:nvPr/>
        </p:nvGrpSpPr>
        <p:grpSpPr bwMode="auto">
          <a:xfrm>
            <a:off x="2480072" y="1416844"/>
            <a:ext cx="3926471" cy="1881428"/>
            <a:chOff x="3307080" y="1889760"/>
            <a:chExt cx="4197061" cy="2507348"/>
          </a:xfrm>
        </p:grpSpPr>
        <p:sp>
          <p:nvSpPr>
            <p:cNvPr id="4" name="TextBox 3"/>
            <p:cNvSpPr txBox="1"/>
            <p:nvPr/>
          </p:nvSpPr>
          <p:spPr>
            <a:xfrm>
              <a:off x="3307080" y="1889760"/>
              <a:ext cx="1736856" cy="4922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itchFamily="49" charset="-122"/>
                  <a:ea typeface="黑体" pitchFamily="49" charset="-122"/>
                </a:rPr>
                <a:t>于雪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322956" y="2621241"/>
              <a:ext cx="3440376" cy="4922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哈尔滨医科大学图书馆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328700" y="3904905"/>
              <a:ext cx="4175441" cy="49220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chemeClr val="bg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图书馆学、图书情报、管理、法律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空心弧 26"/>
          <p:cNvSpPr/>
          <p:nvPr/>
        </p:nvSpPr>
        <p:spPr>
          <a:xfrm rot="5400000" flipV="1">
            <a:off x="8546717" y="485379"/>
            <a:ext cx="1122008" cy="1172347"/>
          </a:xfrm>
          <a:prstGeom prst="blockArc">
            <a:avLst>
              <a:gd name="adj1" fmla="val 10800000"/>
              <a:gd name="adj2" fmla="val 12732449"/>
              <a:gd name="adj3" fmla="val 16379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10067" y="432462"/>
            <a:ext cx="29642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学术搜索引擎</a:t>
            </a:r>
            <a:endParaRPr lang="zh-CN" alt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1" name="图片 10" descr="360截图201504200956330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517" y="1198091"/>
            <a:ext cx="3928185" cy="1714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 descr="360截图201504200957474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813" y="648135"/>
            <a:ext cx="4714908" cy="10999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图片 14" descr="360截图201504201004296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74" y="2261247"/>
            <a:ext cx="7786710" cy="996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 descr="360截图2015042208493437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0978" y="1948010"/>
            <a:ext cx="5516055" cy="16696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/>
          <a:srcRect l="2500" t="11642" r="1773" b="58554"/>
          <a:stretch>
            <a:fillRect/>
          </a:stretch>
        </p:blipFill>
        <p:spPr bwMode="auto">
          <a:xfrm>
            <a:off x="122558" y="3473303"/>
            <a:ext cx="8941349" cy="156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 r="168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 l="2162" t="14053" r="11455" b="606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左箭头 2"/>
          <p:cNvSpPr/>
          <p:nvPr/>
        </p:nvSpPr>
        <p:spPr bwMode="auto">
          <a:xfrm>
            <a:off x="3197311" y="2057401"/>
            <a:ext cx="407773" cy="324365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 w="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4" name="图片 3" descr="360截图201404021108182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41" y="191149"/>
            <a:ext cx="7379494" cy="3521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左箭头 4"/>
          <p:cNvSpPr/>
          <p:nvPr/>
        </p:nvSpPr>
        <p:spPr bwMode="auto">
          <a:xfrm>
            <a:off x="2800350" y="1314450"/>
            <a:ext cx="434340" cy="342900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 w="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6" name="图片 5" descr="360截图2014040211161026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158" y="142858"/>
            <a:ext cx="7793831" cy="4599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9A4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左箭头 6"/>
          <p:cNvSpPr/>
          <p:nvPr/>
        </p:nvSpPr>
        <p:spPr bwMode="auto">
          <a:xfrm>
            <a:off x="2285984" y="3571882"/>
            <a:ext cx="457200" cy="354330"/>
          </a:xfrm>
          <a:prstGeom prst="leftArrow">
            <a:avLst/>
          </a:prstGeom>
          <a:solidFill>
            <a:srgbClr val="009A46"/>
          </a:solidFill>
          <a:ln w="0" cap="flat" cmpd="sng" algn="ctr">
            <a:solidFill>
              <a:srgbClr val="009A46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 l="2790" t="11575" r="471" b="904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直接箭头连接符 3"/>
          <p:cNvCxnSpPr/>
          <p:nvPr/>
        </p:nvCxnSpPr>
        <p:spPr>
          <a:xfrm rot="5400000" flipH="1" flipV="1">
            <a:off x="7787504" y="1213634"/>
            <a:ext cx="713586" cy="794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1151240" y="987711"/>
            <a:ext cx="852489" cy="2005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左箭头 2"/>
          <p:cNvSpPr/>
          <p:nvPr/>
        </p:nvSpPr>
        <p:spPr bwMode="auto">
          <a:xfrm>
            <a:off x="6720840" y="891540"/>
            <a:ext cx="365760" cy="285750"/>
          </a:xfrm>
          <a:prstGeom prst="leftArrow">
            <a:avLst/>
          </a:prstGeom>
          <a:solidFill>
            <a:srgbClr val="FF3399"/>
          </a:solidFill>
          <a:ln w="0" cap="flat" cmpd="sng" algn="ctr">
            <a:solidFill>
              <a:srgbClr val="FF3399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 l="12092" t="11575" r="16945" b="21262"/>
          <a:stretch>
            <a:fillRect/>
          </a:stretch>
        </p:blipFill>
        <p:spPr bwMode="auto">
          <a:xfrm>
            <a:off x="-1" y="0"/>
            <a:ext cx="9159904" cy="487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7"/>
          <p:cNvGrpSpPr/>
          <p:nvPr/>
        </p:nvGrpSpPr>
        <p:grpSpPr>
          <a:xfrm>
            <a:off x="2428860" y="142858"/>
            <a:ext cx="5286412" cy="1073158"/>
            <a:chOff x="2428860" y="142858"/>
            <a:chExt cx="5286412" cy="1073158"/>
          </a:xfrm>
        </p:grpSpPr>
        <p:sp>
          <p:nvSpPr>
            <p:cNvPr id="5" name="矩形 4"/>
            <p:cNvSpPr/>
            <p:nvPr/>
          </p:nvSpPr>
          <p:spPr>
            <a:xfrm>
              <a:off x="2428860" y="142858"/>
              <a:ext cx="5286412" cy="21431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7" name="直接连接符 6"/>
            <p:cNvCxnSpPr/>
            <p:nvPr/>
          </p:nvCxnSpPr>
          <p:spPr>
            <a:xfrm>
              <a:off x="2571736" y="1214428"/>
              <a:ext cx="1785950" cy="158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图片 8" descr="360截图201504231349357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785800"/>
            <a:ext cx="1714512" cy="1283640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0" name="图片 9" descr="360截图2015042313495988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6651" y="740214"/>
            <a:ext cx="2062291" cy="136688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grpSp>
        <p:nvGrpSpPr>
          <p:cNvPr id="4" name="组合 19"/>
          <p:cNvGrpSpPr/>
          <p:nvPr/>
        </p:nvGrpSpPr>
        <p:grpSpPr>
          <a:xfrm>
            <a:off x="2000232" y="3857634"/>
            <a:ext cx="4047122" cy="669983"/>
            <a:chOff x="2000232" y="3857634"/>
            <a:chExt cx="4047122" cy="669983"/>
          </a:xfrm>
        </p:grpSpPr>
        <p:grpSp>
          <p:nvGrpSpPr>
            <p:cNvPr id="6" name="组合 13"/>
            <p:cNvGrpSpPr/>
            <p:nvPr/>
          </p:nvGrpSpPr>
          <p:grpSpPr>
            <a:xfrm>
              <a:off x="2000232" y="3857634"/>
              <a:ext cx="1000132" cy="285752"/>
              <a:chOff x="2000232" y="3857634"/>
              <a:chExt cx="1000132" cy="285752"/>
            </a:xfrm>
          </p:grpSpPr>
          <p:cxnSp>
            <p:nvCxnSpPr>
              <p:cNvPr id="12" name="直接箭头连接符 11"/>
              <p:cNvCxnSpPr/>
              <p:nvPr/>
            </p:nvCxnSpPr>
            <p:spPr>
              <a:xfrm>
                <a:off x="2000232" y="4000510"/>
                <a:ext cx="642942" cy="158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矩形 12"/>
              <p:cNvSpPr/>
              <p:nvPr/>
            </p:nvSpPr>
            <p:spPr>
              <a:xfrm>
                <a:off x="2643174" y="3857634"/>
                <a:ext cx="357190" cy="285752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16"/>
            <p:cNvGrpSpPr/>
            <p:nvPr/>
          </p:nvGrpSpPr>
          <p:grpSpPr>
            <a:xfrm>
              <a:off x="3046958" y="4086847"/>
              <a:ext cx="3000396" cy="440770"/>
              <a:chOff x="3571868" y="642924"/>
              <a:chExt cx="3000396" cy="440770"/>
            </a:xfrm>
          </p:grpSpPr>
          <p:pic>
            <p:nvPicPr>
              <p:cNvPr id="18" name="Picture 9" descr="灯泡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571868" y="642924"/>
                <a:ext cx="384999" cy="428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TextBox 18"/>
              <p:cNvSpPr txBox="1"/>
              <p:nvPr/>
            </p:nvSpPr>
            <p:spPr>
              <a:xfrm>
                <a:off x="4000496" y="714362"/>
                <a:ext cx="25717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b="1" dirty="0" smtClean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遇到问题找“帮助”</a:t>
                </a:r>
                <a:endParaRPr lang="zh-CN" altLang="en-US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2278" t="11575" r="1540" b="6867"/>
          <a:stretch>
            <a:fillRect/>
          </a:stretch>
        </p:blipFill>
        <p:spPr bwMode="auto">
          <a:xfrm>
            <a:off x="71563" y="142857"/>
            <a:ext cx="8905460" cy="4945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16"/>
          <p:cNvGrpSpPr/>
          <p:nvPr/>
        </p:nvGrpSpPr>
        <p:grpSpPr>
          <a:xfrm>
            <a:off x="3857620" y="642924"/>
            <a:ext cx="3000396" cy="440770"/>
            <a:chOff x="3571868" y="642924"/>
            <a:chExt cx="3000396" cy="440770"/>
          </a:xfrm>
        </p:grpSpPr>
        <p:pic>
          <p:nvPicPr>
            <p:cNvPr id="6" name="Picture 9" descr="灯泡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71868" y="642924"/>
              <a:ext cx="384999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4000496" y="714362"/>
              <a:ext cx="25717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遇到问题找“帮助”</a:t>
              </a:r>
              <a:endParaRPr lang="zh-CN" alt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11" name="直接箭头连接符 10"/>
          <p:cNvCxnSpPr/>
          <p:nvPr/>
        </p:nvCxnSpPr>
        <p:spPr>
          <a:xfrm rot="10800000">
            <a:off x="714348" y="928676"/>
            <a:ext cx="785818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35703" y="95977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1" name="矩形 5"/>
          <p:cNvSpPr>
            <a:spLocks noChangeArrowheads="1"/>
          </p:cNvSpPr>
          <p:nvPr/>
        </p:nvSpPr>
        <p:spPr bwMode="auto">
          <a:xfrm>
            <a:off x="3286116" y="171450"/>
            <a:ext cx="2857520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9"/>
          <p:cNvGrpSpPr>
            <a:grpSpLocks/>
          </p:cNvGrpSpPr>
          <p:nvPr/>
        </p:nvGrpSpPr>
        <p:grpSpPr bwMode="auto">
          <a:xfrm>
            <a:off x="1285851" y="428610"/>
            <a:ext cx="2857521" cy="507241"/>
            <a:chOff x="2969804" y="682808"/>
            <a:chExt cx="3101670" cy="680570"/>
          </a:xfrm>
        </p:grpSpPr>
        <p:cxnSp>
          <p:nvCxnSpPr>
            <p:cNvPr id="24588" name="直接箭头连接符 17"/>
            <p:cNvCxnSpPr>
              <a:cxnSpLocks noChangeShapeType="1"/>
              <a:stCxn id="10" idx="3"/>
            </p:cNvCxnSpPr>
            <p:nvPr/>
          </p:nvCxnSpPr>
          <p:spPr bwMode="auto">
            <a:xfrm flipV="1">
              <a:off x="5439472" y="682808"/>
              <a:ext cx="632002" cy="436135"/>
            </a:xfrm>
            <a:prstGeom prst="straightConnector1">
              <a:avLst/>
            </a:prstGeom>
            <a:noFill/>
            <a:ln w="38100" algn="ctr">
              <a:solidFill>
                <a:schemeClr val="bg2">
                  <a:lumMod val="65000"/>
                  <a:lumOff val="35000"/>
                </a:schemeClr>
              </a:solidFill>
              <a:round/>
              <a:headEnd/>
              <a:tailEnd type="arrow" w="med" len="med"/>
            </a:ln>
          </p:spPr>
        </p:cxnSp>
        <p:pic>
          <p:nvPicPr>
            <p:cNvPr id="10" name="图片 9" descr="360截图20140401153337118.jpg"/>
            <p:cNvPicPr>
              <a:picLocks noChangeAspect="1"/>
            </p:cNvPicPr>
            <p:nvPr/>
          </p:nvPicPr>
          <p:blipFill>
            <a:blip r:embed="rId3"/>
            <a:srcRect t="9977" b="27651"/>
            <a:stretch>
              <a:fillRect/>
            </a:stretch>
          </p:blipFill>
          <p:spPr>
            <a:xfrm>
              <a:off x="2969804" y="874506"/>
              <a:ext cx="2469666" cy="488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35703" y="95977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矩形 5"/>
          <p:cNvSpPr>
            <a:spLocks noChangeArrowheads="1"/>
          </p:cNvSpPr>
          <p:nvPr/>
        </p:nvSpPr>
        <p:spPr bwMode="auto">
          <a:xfrm>
            <a:off x="3286116" y="171450"/>
            <a:ext cx="2786082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cxnSp>
        <p:nvCxnSpPr>
          <p:cNvPr id="16" name="直接箭头连接符 15"/>
          <p:cNvCxnSpPr/>
          <p:nvPr/>
        </p:nvCxnSpPr>
        <p:spPr>
          <a:xfrm rot="5400000" flipH="1" flipV="1">
            <a:off x="4572794" y="642130"/>
            <a:ext cx="428628" cy="1588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 l="2790" t="11575" r="1401" b="73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1000100" y="1000114"/>
            <a:ext cx="1214446" cy="2143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35703" y="95977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1" name="矩形 5"/>
          <p:cNvSpPr>
            <a:spLocks noChangeArrowheads="1"/>
          </p:cNvSpPr>
          <p:nvPr/>
        </p:nvSpPr>
        <p:spPr bwMode="auto">
          <a:xfrm>
            <a:off x="3286116" y="171450"/>
            <a:ext cx="2857520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5"/>
          <p:cNvGrpSpPr>
            <a:grpSpLocks/>
          </p:cNvGrpSpPr>
          <p:nvPr/>
        </p:nvGrpSpPr>
        <p:grpSpPr bwMode="auto">
          <a:xfrm>
            <a:off x="5286380" y="428610"/>
            <a:ext cx="2147881" cy="428640"/>
            <a:chOff x="6631849" y="457200"/>
            <a:chExt cx="3281034" cy="685800"/>
          </a:xfrm>
        </p:grpSpPr>
        <p:cxnSp>
          <p:nvCxnSpPr>
            <p:cNvPr id="24586" name="直接箭头连接符 14"/>
            <p:cNvCxnSpPr>
              <a:cxnSpLocks noChangeShapeType="1"/>
            </p:cNvCxnSpPr>
            <p:nvPr/>
          </p:nvCxnSpPr>
          <p:spPr bwMode="auto">
            <a:xfrm rot="10800000">
              <a:off x="6631849" y="457200"/>
              <a:ext cx="2161632" cy="472441"/>
            </a:xfrm>
            <a:prstGeom prst="straightConnector1">
              <a:avLst/>
            </a:prstGeom>
            <a:noFill/>
            <a:ln w="57150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 type="arrow" w="med" len="med"/>
            </a:ln>
          </p:spPr>
        </p:cxnSp>
        <p:pic>
          <p:nvPicPr>
            <p:cNvPr id="13" name="图片 12" descr="360截图20140402143321718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7461" y="584200"/>
              <a:ext cx="1335422" cy="5588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 l="2083" t="11259" r="1083" b="57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左箭头 2"/>
          <p:cNvSpPr/>
          <p:nvPr/>
        </p:nvSpPr>
        <p:spPr bwMode="auto">
          <a:xfrm>
            <a:off x="1520190" y="1371600"/>
            <a:ext cx="480060" cy="354330"/>
          </a:xfrm>
          <a:prstGeom prst="leftArrow">
            <a:avLst/>
          </a:prstGeom>
          <a:solidFill>
            <a:schemeClr val="accent2"/>
          </a:solidFill>
          <a:ln w="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428860" y="1636421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谷歌学术搜索引擎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00298" y="2714626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百度学术搜索引擎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00298" y="3786196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其他学术搜索引擎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42910" y="428610"/>
            <a:ext cx="48173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合理利用学术搜索引擎</a:t>
            </a:r>
            <a:endParaRPr lang="zh-CN" altLang="en-US" sz="36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1819933" y="1467144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785918" y="2571750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785918" y="3681117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5" name="图片 44" descr="9f510fb30f2442a75f45a954d043ad4bd01302f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3636" y="1198051"/>
            <a:ext cx="2274863" cy="15165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6286512" y="2071684"/>
            <a:ext cx="131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学术搜索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8" name="图片 47" descr="360截图20150420095747433.jpg"/>
          <p:cNvPicPr>
            <a:picLocks noChangeAspect="1"/>
          </p:cNvPicPr>
          <p:nvPr/>
        </p:nvPicPr>
        <p:blipFill>
          <a:blip r:embed="rId4"/>
          <a:srcRect l="31055" r="31055" b="35669"/>
          <a:stretch>
            <a:fillRect/>
          </a:stretch>
        </p:blipFill>
        <p:spPr>
          <a:xfrm>
            <a:off x="6357950" y="2714626"/>
            <a:ext cx="1520007" cy="602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12"/>
          <p:cNvGrpSpPr/>
          <p:nvPr/>
        </p:nvGrpSpPr>
        <p:grpSpPr>
          <a:xfrm>
            <a:off x="7" y="226248"/>
            <a:ext cx="500067" cy="1215840"/>
            <a:chOff x="714347" y="1714495"/>
            <a:chExt cx="500067" cy="1215840"/>
          </a:xfrm>
        </p:grpSpPr>
        <p:sp>
          <p:nvSpPr>
            <p:cNvPr id="14" name="矩形 13"/>
            <p:cNvSpPr/>
            <p:nvPr/>
          </p:nvSpPr>
          <p:spPr>
            <a:xfrm>
              <a:off x="857224" y="1770228"/>
              <a:ext cx="357190" cy="108727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" name="组合 53"/>
            <p:cNvGrpSpPr/>
            <p:nvPr/>
          </p:nvGrpSpPr>
          <p:grpSpPr>
            <a:xfrm rot="5400000">
              <a:off x="280058" y="2148790"/>
              <a:ext cx="1215839" cy="347247"/>
              <a:chOff x="800234" y="1234755"/>
              <a:chExt cx="7671224" cy="2201780"/>
            </a:xfrm>
          </p:grpSpPr>
          <p:sp>
            <p:nvSpPr>
              <p:cNvPr id="16" name="空心弧 15"/>
              <p:cNvSpPr/>
              <p:nvPr/>
            </p:nvSpPr>
            <p:spPr>
              <a:xfrm>
                <a:off x="2548256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空心弧 16"/>
              <p:cNvSpPr/>
              <p:nvPr/>
            </p:nvSpPr>
            <p:spPr>
              <a:xfrm flipV="1">
                <a:off x="800234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空心弧 17"/>
              <p:cNvSpPr/>
              <p:nvPr/>
            </p:nvSpPr>
            <p:spPr>
              <a:xfrm flipV="1">
                <a:off x="4323883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空心弧 18"/>
              <p:cNvSpPr/>
              <p:nvPr/>
            </p:nvSpPr>
            <p:spPr>
              <a:xfrm>
                <a:off x="6096679" y="1234755"/>
                <a:ext cx="2201779" cy="2201780"/>
              </a:xfrm>
              <a:prstGeom prst="blockArc">
                <a:avLst>
                  <a:gd name="adj1" fmla="val 10800000"/>
                  <a:gd name="adj2" fmla="val 0"/>
                  <a:gd name="adj3" fmla="val 19470"/>
                </a:avLst>
              </a:prstGeom>
              <a:solidFill>
                <a:schemeClr val="tx1">
                  <a:lumMod val="8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0" name="空心弧 4"/>
              <p:cNvSpPr/>
              <p:nvPr/>
            </p:nvSpPr>
            <p:spPr>
              <a:xfrm flipV="1">
                <a:off x="6096679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空心弧 4"/>
              <p:cNvSpPr/>
              <p:nvPr/>
            </p:nvSpPr>
            <p:spPr>
              <a:xfrm>
                <a:off x="4323883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2" name="空心弧 4"/>
              <p:cNvSpPr/>
              <p:nvPr/>
            </p:nvSpPr>
            <p:spPr>
              <a:xfrm flipV="1">
                <a:off x="2548256" y="1904624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空心弧 4"/>
              <p:cNvSpPr/>
              <p:nvPr/>
            </p:nvSpPr>
            <p:spPr>
              <a:xfrm>
                <a:off x="800234" y="1234755"/>
                <a:ext cx="2374779" cy="1531909"/>
              </a:xfrm>
              <a:custGeom>
                <a:avLst/>
                <a:gdLst/>
                <a:ahLst/>
                <a:cxnLst/>
                <a:rect l="l" t="t" r="r" b="b"/>
                <a:pathLst>
                  <a:path w="2734161" h="1763738">
                    <a:moveTo>
                      <a:pt x="1270063" y="0"/>
                    </a:moveTo>
                    <a:cubicBezTo>
                      <a:pt x="1489338" y="1"/>
                      <a:pt x="1708614" y="56720"/>
                      <a:pt x="1905093" y="170157"/>
                    </a:cubicBezTo>
                    <a:cubicBezTo>
                      <a:pt x="2248932" y="368673"/>
                      <a:pt x="2477249" y="714500"/>
                      <a:pt x="2528955" y="1101832"/>
                    </a:cubicBezTo>
                    <a:lnTo>
                      <a:pt x="2537771" y="1234616"/>
                    </a:lnTo>
                    <a:lnTo>
                      <a:pt x="2734161" y="1234616"/>
                    </a:lnTo>
                    <a:lnTo>
                      <a:pt x="2297577" y="1763738"/>
                    </a:lnTo>
                    <a:lnTo>
                      <a:pt x="1860993" y="1234616"/>
                    </a:lnTo>
                    <a:lnTo>
                      <a:pt x="2035029" y="1234616"/>
                    </a:lnTo>
                    <a:lnTo>
                      <a:pt x="2030634" y="1168423"/>
                    </a:lnTo>
                    <a:cubicBezTo>
                      <a:pt x="1999395" y="934413"/>
                      <a:pt x="1861456" y="725478"/>
                      <a:pt x="1653722" y="605543"/>
                    </a:cubicBezTo>
                    <a:cubicBezTo>
                      <a:pt x="1416312" y="468474"/>
                      <a:pt x="1123812" y="468474"/>
                      <a:pt x="886402" y="605543"/>
                    </a:cubicBezTo>
                    <a:cubicBezTo>
                      <a:pt x="648992" y="742611"/>
                      <a:pt x="502742" y="995925"/>
                      <a:pt x="502742" y="1270062"/>
                    </a:cubicBezTo>
                    <a:lnTo>
                      <a:pt x="0" y="1270062"/>
                    </a:lnTo>
                    <a:cubicBezTo>
                      <a:pt x="0" y="816312"/>
                      <a:pt x="242073" y="397031"/>
                      <a:pt x="635031" y="170156"/>
                    </a:cubicBezTo>
                    <a:cubicBezTo>
                      <a:pt x="831511" y="56719"/>
                      <a:pt x="1050787" y="0"/>
                      <a:pt x="127006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="" xmlns:p14="http://schemas.microsoft.com/office/powerpoint/2010/main" val="3330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" name="矩形标注 2"/>
          <p:cNvSpPr/>
          <p:nvPr/>
        </p:nvSpPr>
        <p:spPr bwMode="auto">
          <a:xfrm>
            <a:off x="4263389" y="1571617"/>
            <a:ext cx="4546887" cy="1778958"/>
          </a:xfrm>
          <a:prstGeom prst="wedgeRectCallout">
            <a:avLst>
              <a:gd name="adj1" fmla="val -58266"/>
              <a:gd name="adj2" fmla="val -57707"/>
            </a:avLst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 anchor="ctr"/>
          <a:lstStyle/>
          <a:p>
            <a:pPr hangingPunct="1">
              <a:lnSpc>
                <a:spcPct val="150000"/>
              </a:lnSpc>
              <a:defRPr/>
            </a:pPr>
            <a:r>
              <a:rPr lang="zh-CN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 </a:t>
            </a:r>
            <a:r>
              <a:rPr lang="zh-CN" altLang="en-US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</a:rPr>
              <a:t>   </a:t>
            </a:r>
            <a:r>
              <a:rPr lang="zh-CN" altLang="en-US" sz="1500" b="1" dirty="0" smtClean="0">
                <a:solidFill>
                  <a:schemeClr val="bg2"/>
                </a:solidFill>
                <a:latin typeface="+mn-ea"/>
              </a:rPr>
              <a:t>在</a:t>
            </a:r>
            <a:r>
              <a:rPr lang="en-US" sz="1500" b="1" dirty="0">
                <a:solidFill>
                  <a:schemeClr val="bg2"/>
                </a:solidFill>
                <a:latin typeface="+mn-ea"/>
              </a:rPr>
              <a:t>Google</a:t>
            </a:r>
            <a:r>
              <a:rPr lang="zh-CN" altLang="en-US" sz="1500" b="1" dirty="0">
                <a:solidFill>
                  <a:schemeClr val="bg2"/>
                </a:solidFill>
                <a:latin typeface="+mn-ea"/>
              </a:rPr>
              <a:t>上搜索的字词含有新的搜索结果时，自动发送给电子邮件</a:t>
            </a:r>
            <a:r>
              <a:rPr lang="zh-CN" altLang="en-US" sz="1500" b="1" dirty="0" smtClean="0">
                <a:solidFill>
                  <a:schemeClr val="bg2"/>
                </a:solidFill>
                <a:latin typeface="+mn-ea"/>
              </a:rPr>
              <a:t>。</a:t>
            </a:r>
            <a:endParaRPr lang="en-US" altLang="zh-CN" sz="1500" b="1" dirty="0" smtClean="0">
              <a:solidFill>
                <a:schemeClr val="bg2"/>
              </a:solidFill>
              <a:latin typeface="+mn-ea"/>
            </a:endParaRPr>
          </a:p>
          <a:p>
            <a:pPr hangingPunct="1">
              <a:lnSpc>
                <a:spcPct val="150000"/>
              </a:lnSpc>
              <a:defRPr/>
            </a:pPr>
            <a:r>
              <a:rPr lang="en-US" altLang="zh-CN" sz="1500" b="1" dirty="0" smtClean="0">
                <a:solidFill>
                  <a:schemeClr val="bg2"/>
                </a:solidFill>
                <a:latin typeface="+mn-ea"/>
              </a:rPr>
              <a:t>       </a:t>
            </a:r>
            <a:r>
              <a:rPr lang="zh-CN" altLang="en-US" sz="1500" b="1" dirty="0" smtClean="0">
                <a:solidFill>
                  <a:schemeClr val="bg2"/>
                </a:solidFill>
                <a:latin typeface="+mn-ea"/>
              </a:rPr>
              <a:t>提</a:t>
            </a:r>
            <a:r>
              <a:rPr lang="zh-CN" altLang="en-US" sz="1500" b="1" dirty="0">
                <a:solidFill>
                  <a:schemeClr val="bg2"/>
                </a:solidFill>
                <a:latin typeface="+mn-ea"/>
              </a:rPr>
              <a:t>供四种类型的快讯：“新闻”，“网页”，“新闻与网页”及“论坛”。</a:t>
            </a:r>
          </a:p>
          <a:p>
            <a:pPr>
              <a:defRPr/>
            </a:pPr>
            <a:endParaRPr lang="zh-CN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3050" y="1051322"/>
            <a:ext cx="1291829" cy="30003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15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干细胞移植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10219" t="28938" r="26058" b="7867"/>
          <a:stretch>
            <a:fillRect/>
          </a:stretch>
        </p:blipFill>
        <p:spPr bwMode="auto">
          <a:xfrm>
            <a:off x="934423" y="347072"/>
            <a:ext cx="7549710" cy="4211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/>
          <a:srcRect l="2126" t="11575" r="817" b="6073"/>
          <a:stretch>
            <a:fillRect/>
          </a:stretch>
        </p:blipFill>
        <p:spPr bwMode="auto">
          <a:xfrm>
            <a:off x="35703" y="95977"/>
            <a:ext cx="9072594" cy="495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矩形 5"/>
          <p:cNvSpPr>
            <a:spLocks noChangeArrowheads="1"/>
          </p:cNvSpPr>
          <p:nvPr/>
        </p:nvSpPr>
        <p:spPr bwMode="auto">
          <a:xfrm>
            <a:off x="3286116" y="171450"/>
            <a:ext cx="2786082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2" name="组合 19"/>
          <p:cNvGrpSpPr>
            <a:grpSpLocks/>
          </p:cNvGrpSpPr>
          <p:nvPr/>
        </p:nvGrpSpPr>
        <p:grpSpPr bwMode="auto">
          <a:xfrm>
            <a:off x="5572132" y="428612"/>
            <a:ext cx="2326475" cy="413162"/>
            <a:chOff x="7430038" y="571364"/>
            <a:chExt cx="3100802" cy="550321"/>
          </a:xfrm>
        </p:grpSpPr>
        <p:cxnSp>
          <p:nvCxnSpPr>
            <p:cNvPr id="28682" name="直接箭头连接符 17"/>
            <p:cNvCxnSpPr>
              <a:cxnSpLocks noChangeShapeType="1"/>
            </p:cNvCxnSpPr>
            <p:nvPr/>
          </p:nvCxnSpPr>
          <p:spPr bwMode="auto">
            <a:xfrm rot="10800000">
              <a:off x="7430038" y="571364"/>
              <a:ext cx="1287242" cy="312557"/>
            </a:xfrm>
            <a:prstGeom prst="straightConnector1">
              <a:avLst/>
            </a:prstGeom>
            <a:noFill/>
            <a:ln w="57150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 type="arrow" w="med" len="med"/>
            </a:ln>
          </p:spPr>
        </p:cxnSp>
        <p:pic>
          <p:nvPicPr>
            <p:cNvPr id="17" name="图片 16" descr="360截图20140402150503689.jpg"/>
            <p:cNvPicPr>
              <a:picLocks noChangeAspect="1"/>
            </p:cNvPicPr>
            <p:nvPr/>
          </p:nvPicPr>
          <p:blipFill>
            <a:blip r:embed="rId3"/>
            <a:srcRect t="12028" b="14662"/>
            <a:stretch>
              <a:fillRect/>
            </a:stretch>
          </p:blipFill>
          <p:spPr>
            <a:xfrm>
              <a:off x="8590057" y="579313"/>
              <a:ext cx="1940783" cy="5423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790" t="11575" r="25586" b="15664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790" t="11575" r="18144" b="7396"/>
          <a:stretch>
            <a:fillRect/>
          </a:stretch>
        </p:blipFill>
        <p:spPr bwMode="auto">
          <a:xfrm>
            <a:off x="-26276" y="0"/>
            <a:ext cx="9170276" cy="5286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/>
          <p:nvPr/>
        </p:nvSpPr>
        <p:spPr bwMode="auto">
          <a:xfrm>
            <a:off x="207600" y="1550504"/>
            <a:ext cx="685800" cy="166978"/>
          </a:xfrm>
          <a:prstGeom prst="rect">
            <a:avLst/>
          </a:prstGeom>
          <a:noFill/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692" t="10675" r="22795" b="631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圆角矩形 3"/>
          <p:cNvSpPr/>
          <p:nvPr/>
        </p:nvSpPr>
        <p:spPr bwMode="auto">
          <a:xfrm>
            <a:off x="4786314" y="1571618"/>
            <a:ext cx="1150144" cy="671513"/>
          </a:xfrm>
          <a:prstGeom prst="roundRect">
            <a:avLst/>
          </a:prstGeom>
          <a:solidFill>
            <a:schemeClr val="bg1">
              <a:alpha val="42999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 anchor="ctr"/>
          <a:lstStyle/>
          <a:p>
            <a:pPr>
              <a:defRPr/>
            </a:pPr>
            <a:r>
              <a:rPr lang="en-US" altLang="zh-CN" sz="21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69</a:t>
            </a:r>
            <a:r>
              <a:rPr lang="zh-CN" altLang="en-US" sz="21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大</a:t>
            </a:r>
            <a:r>
              <a:rPr lang="zh-CN" altLang="en-US" sz="21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类</a:t>
            </a:r>
          </a:p>
        </p:txBody>
      </p:sp>
      <p:sp>
        <p:nvSpPr>
          <p:cNvPr id="5" name="矩形 4"/>
          <p:cNvSpPr/>
          <p:nvPr/>
        </p:nvSpPr>
        <p:spPr bwMode="auto">
          <a:xfrm>
            <a:off x="207600" y="1550504"/>
            <a:ext cx="685800" cy="166978"/>
          </a:xfrm>
          <a:prstGeom prst="rect">
            <a:avLst/>
          </a:prstGeom>
          <a:noFill/>
          <a:ln w="28575"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0" tIns="34290" rIns="68580" bIns="34290" anchor="ctr"/>
          <a:lstStyle/>
          <a:p>
            <a:pPr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790" t="11575" r="19075" b="9049"/>
          <a:stretch>
            <a:fillRect/>
          </a:stretch>
        </p:blipFill>
        <p:spPr bwMode="auto">
          <a:xfrm>
            <a:off x="0" y="0"/>
            <a:ext cx="9144000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组合 3"/>
          <p:cNvGrpSpPr>
            <a:grpSpLocks/>
          </p:cNvGrpSpPr>
          <p:nvPr/>
        </p:nvGrpSpPr>
        <p:grpSpPr bwMode="auto">
          <a:xfrm>
            <a:off x="2071670" y="1529391"/>
            <a:ext cx="1374106" cy="2766954"/>
            <a:chOff x="3119718" y="2916629"/>
            <a:chExt cx="1832141" cy="3690227"/>
          </a:xfrm>
        </p:grpSpPr>
        <p:cxnSp>
          <p:nvCxnSpPr>
            <p:cNvPr id="32776" name="直接连接符 2"/>
            <p:cNvCxnSpPr>
              <a:cxnSpLocks noChangeShapeType="1"/>
            </p:cNvCxnSpPr>
            <p:nvPr/>
          </p:nvCxnSpPr>
          <p:spPr bwMode="auto">
            <a:xfrm flipV="1">
              <a:off x="3123059" y="2916629"/>
              <a:ext cx="1828800" cy="13447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32777" name="直接连接符 4"/>
            <p:cNvCxnSpPr>
              <a:cxnSpLocks noChangeShapeType="1"/>
            </p:cNvCxnSpPr>
            <p:nvPr/>
          </p:nvCxnSpPr>
          <p:spPr bwMode="auto">
            <a:xfrm flipV="1">
              <a:off x="3119718" y="3163497"/>
              <a:ext cx="1828800" cy="13447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  <p:cxnSp>
          <p:nvCxnSpPr>
            <p:cNvPr id="32779" name="直接连接符 6"/>
            <p:cNvCxnSpPr>
              <a:cxnSpLocks noChangeShapeType="1"/>
            </p:cNvCxnSpPr>
            <p:nvPr/>
          </p:nvCxnSpPr>
          <p:spPr bwMode="auto">
            <a:xfrm flipV="1">
              <a:off x="3119718" y="6593409"/>
              <a:ext cx="1828800" cy="13447"/>
            </a:xfrm>
            <a:prstGeom prst="line">
              <a:avLst/>
            </a:prstGeom>
            <a:noFill/>
            <a:ln w="76200" algn="ctr">
              <a:solidFill>
                <a:srgbClr val="C00000"/>
              </a:solidFill>
              <a:round/>
              <a:headEnd/>
              <a:tailEnd/>
            </a:ln>
          </p:spPr>
        </p:cxnSp>
      </p:grpSp>
      <p:sp>
        <p:nvSpPr>
          <p:cNvPr id="10" name="圆角矩形 9"/>
          <p:cNvSpPr/>
          <p:nvPr/>
        </p:nvSpPr>
        <p:spPr bwMode="auto">
          <a:xfrm>
            <a:off x="1643042" y="2285997"/>
            <a:ext cx="5765600" cy="105790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b="1" dirty="0">
                <a:solidFill>
                  <a:schemeClr val="bg2"/>
                </a:solidFill>
              </a:rPr>
              <a:t>学术搜索仅排前</a:t>
            </a:r>
            <a:r>
              <a:rPr lang="en-US" altLang="zh-CN" sz="2400" b="1" dirty="0">
                <a:solidFill>
                  <a:schemeClr val="bg2"/>
                </a:solidFill>
              </a:rPr>
              <a:t>100</a:t>
            </a:r>
            <a:r>
              <a:rPr lang="zh-CN" altLang="en-US" sz="2400" b="1" dirty="0">
                <a:solidFill>
                  <a:schemeClr val="bg2"/>
                </a:solidFill>
              </a:rPr>
              <a:t>名，医学类则占</a:t>
            </a:r>
            <a:r>
              <a:rPr lang="en-US" altLang="zh-CN" sz="2400" b="1" dirty="0" smtClean="0">
                <a:solidFill>
                  <a:schemeClr val="bg2"/>
                </a:solidFill>
              </a:rPr>
              <a:t>23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种</a:t>
            </a:r>
            <a:r>
              <a:rPr lang="zh-CN" altLang="en-US" sz="2400" b="1" dirty="0">
                <a:solidFill>
                  <a:schemeClr val="bg2"/>
                </a:solidFill>
              </a:rPr>
              <a:t>，占</a:t>
            </a:r>
            <a:r>
              <a:rPr lang="en-US" altLang="zh-CN" sz="2400" b="1" dirty="0" smtClean="0">
                <a:solidFill>
                  <a:schemeClr val="bg2"/>
                </a:solidFill>
              </a:rPr>
              <a:t>23%</a:t>
            </a:r>
            <a:r>
              <a:rPr lang="zh-CN" altLang="en-US" sz="2400" b="1" dirty="0">
                <a:solidFill>
                  <a:schemeClr val="bg2"/>
                </a:solidFill>
              </a:rPr>
              <a:t>。（截止</a:t>
            </a:r>
            <a:r>
              <a:rPr lang="en-US" altLang="zh-CN" sz="2400" b="1" dirty="0" smtClean="0">
                <a:solidFill>
                  <a:schemeClr val="bg2"/>
                </a:solidFill>
              </a:rPr>
              <a:t>2015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年</a:t>
            </a:r>
            <a:r>
              <a:rPr lang="en-US" altLang="zh-CN" sz="2400" b="1" dirty="0">
                <a:solidFill>
                  <a:schemeClr val="bg2"/>
                </a:solidFill>
              </a:rPr>
              <a:t>4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月</a:t>
            </a:r>
            <a:r>
              <a:rPr lang="en-US" altLang="zh-CN" sz="2400" b="1" dirty="0" smtClean="0">
                <a:solidFill>
                  <a:schemeClr val="bg2"/>
                </a:solidFill>
              </a:rPr>
              <a:t>28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日）</a:t>
            </a:r>
            <a:endParaRPr lang="zh-CN" altLang="en-US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85" t="10675" r="19452" b="6315"/>
          <a:stretch>
            <a:fillRect/>
          </a:stretch>
        </p:blipFill>
        <p:spPr bwMode="auto">
          <a:xfrm>
            <a:off x="0" y="-31805"/>
            <a:ext cx="9144000" cy="517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2000232" y="1643056"/>
            <a:ext cx="3175397" cy="300036"/>
          </a:xfrm>
          <a:prstGeom prst="rect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20464" t="11575" r="12563" b="73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700817" y="3383947"/>
            <a:ext cx="682129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bg2"/>
                </a:solidFill>
              </a:rPr>
              <a:t>GOOGLE</a:t>
            </a:r>
            <a:r>
              <a:rPr lang="zh-CN" altLang="en-US" sz="2400" b="1" dirty="0" smtClean="0">
                <a:solidFill>
                  <a:schemeClr val="bg2"/>
                </a:solidFill>
              </a:rPr>
              <a:t>与维普、中国知网、万方数据有合作。</a:t>
            </a:r>
            <a:endParaRPr lang="zh-CN" altLang="en-US" sz="2400" b="1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485" t="10675" r="19452" b="6315"/>
          <a:stretch>
            <a:fillRect/>
          </a:stretch>
        </p:blipFill>
        <p:spPr bwMode="auto">
          <a:xfrm>
            <a:off x="0" y="-31805"/>
            <a:ext cx="9144000" cy="5175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6215074" y="1643056"/>
            <a:ext cx="500066" cy="300036"/>
          </a:xfrm>
          <a:prstGeom prst="rect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pic>
        <p:nvPicPr>
          <p:cNvPr id="4" name="图片 3" descr="360截图201504271543514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878" y="2071684"/>
            <a:ext cx="5857916" cy="2656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000232" y="1643056"/>
            <a:ext cx="3175397" cy="300036"/>
          </a:xfrm>
          <a:prstGeom prst="rect">
            <a:avLst/>
          </a:prstGeom>
          <a:noFill/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圆角矩形 4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560847" y="1428742"/>
            <a:ext cx="371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谷歌学术搜索引擎</a:t>
            </a:r>
            <a:endParaRPr lang="zh-CN" altLang="en-US" sz="32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62323" y="2441016"/>
            <a:ext cx="4900613" cy="237757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简介</a:t>
            </a:r>
            <a:endParaRPr lang="en-US" altLang="zh-CN" sz="3300" b="1" i="1" dirty="0" smtClean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3300" b="1" i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itchFamily="34" charset="-122"/>
                <a:cs typeface="Times New Roman" pitchFamily="18" charset="0"/>
              </a:rPr>
              <a:t>使用方法与技巧</a:t>
            </a:r>
            <a:endParaRPr lang="zh-CN" altLang="en-US" sz="33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defRPr/>
            </a:pPr>
            <a:endParaRPr lang="zh-CN" altLang="en-US" sz="33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itchFamily="34" charset="-122"/>
              <a:cs typeface="Times New Roman" pitchFamily="18" charset="0"/>
            </a:endParaRPr>
          </a:p>
          <a:p>
            <a:pPr>
              <a:defRPr/>
            </a:pPr>
            <a:endParaRPr lang="zh-CN" altLang="en-US" dirty="0"/>
          </a:p>
        </p:txBody>
      </p:sp>
      <p:sp>
        <p:nvSpPr>
          <p:cNvPr id="42" name="矩形 41"/>
          <p:cNvSpPr/>
          <p:nvPr/>
        </p:nvSpPr>
        <p:spPr>
          <a:xfrm>
            <a:off x="1538370" y="1297865"/>
            <a:ext cx="617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zh-CN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  <a:endParaRPr lang="zh-CN" alt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5" name="图片 44" descr="9f510fb30f2442a75f45a954d043ad4bd01302f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323" y="1142990"/>
            <a:ext cx="2274863" cy="1516575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2362323" y="2036529"/>
            <a:ext cx="1318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chemeClr val="accent1">
                    <a:lumMod val="75000"/>
                  </a:schemeClr>
                </a:solidFill>
                <a:latin typeface="黑体" pitchFamily="49" charset="-122"/>
                <a:ea typeface="黑体" pitchFamily="49" charset="-122"/>
              </a:rPr>
              <a:t>学术搜索</a:t>
            </a:r>
            <a:endParaRPr lang="zh-CN" altLang="en-US" b="1" dirty="0">
              <a:solidFill>
                <a:schemeClr val="accent1">
                  <a:lumMod val="75000"/>
                </a:schemeClr>
              </a:solidFill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0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pPr eaLnBrk="1" hangingPunct="1"/>
            <a:endParaRPr lang="zh-CN" altLang="en-US" smtClean="0"/>
          </a:p>
        </p:txBody>
      </p:sp>
      <p:pic>
        <p:nvPicPr>
          <p:cNvPr id="37891" name="Picture 2"/>
          <p:cNvPicPr>
            <a:picLocks noChangeAspect="1" noChangeArrowheads="1"/>
          </p:cNvPicPr>
          <p:nvPr/>
        </p:nvPicPr>
        <p:blipFill>
          <a:blip r:embed="rId2"/>
          <a:srcRect l="2087" t="10829" b="556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7893" name="矩形 5"/>
          <p:cNvSpPr>
            <a:spLocks noChangeArrowheads="1"/>
          </p:cNvSpPr>
          <p:nvPr/>
        </p:nvSpPr>
        <p:spPr bwMode="auto">
          <a:xfrm>
            <a:off x="3383756" y="171450"/>
            <a:ext cx="2559844" cy="251222"/>
          </a:xfrm>
          <a:prstGeom prst="rect">
            <a:avLst/>
          </a:prstGeom>
          <a:noFill/>
          <a:ln w="63500" algn="ctr">
            <a:solidFill>
              <a:srgbClr val="FFC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grpSp>
        <p:nvGrpSpPr>
          <p:cNvPr id="3" name="组合 6"/>
          <p:cNvGrpSpPr>
            <a:grpSpLocks/>
          </p:cNvGrpSpPr>
          <p:nvPr/>
        </p:nvGrpSpPr>
        <p:grpSpPr bwMode="auto">
          <a:xfrm>
            <a:off x="5809060" y="365523"/>
            <a:ext cx="2326481" cy="691753"/>
            <a:chOff x="7745506" y="487363"/>
            <a:chExt cx="3102030" cy="92238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507662" y="789004"/>
              <a:ext cx="1339874" cy="620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37899" name="直接箭头连接符 5"/>
            <p:cNvCxnSpPr>
              <a:cxnSpLocks noChangeShapeType="1"/>
            </p:cNvCxnSpPr>
            <p:nvPr/>
          </p:nvCxnSpPr>
          <p:spPr bwMode="auto">
            <a:xfrm flipH="1" flipV="1">
              <a:off x="7745506" y="487363"/>
              <a:ext cx="1761563" cy="302419"/>
            </a:xfrm>
            <a:prstGeom prst="straightConnector1">
              <a:avLst/>
            </a:prstGeom>
            <a:noFill/>
            <a:ln w="57150" algn="ctr">
              <a:solidFill>
                <a:schemeClr val="bg2">
                  <a:lumMod val="50000"/>
                  <a:lumOff val="50000"/>
                </a:schemeClr>
              </a:solidFill>
              <a:round/>
              <a:headEnd/>
              <a:tailEnd type="arrow" w="med" len="med"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 l="3529" t="15706" r="1286" b="399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pic>
        <p:nvPicPr>
          <p:cNvPr id="3" name="图片 2" descr="360截图201404171107196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063" y="3929063"/>
            <a:ext cx="828675" cy="771525"/>
          </a:xfrm>
          <a:prstGeom prst="rect">
            <a:avLst/>
          </a:prstGeom>
          <a:ln w="57150">
            <a:solidFill>
              <a:srgbClr val="FF33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2019" t="10852" r="1459" b="6982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3643306" y="847725"/>
            <a:ext cx="2286016" cy="1295397"/>
          </a:xfrm>
          <a:prstGeom prst="rect">
            <a:avLst/>
          </a:prstGeom>
          <a:noFill/>
          <a:ln w="76200" algn="ctr">
            <a:solidFill>
              <a:srgbClr val="FF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14882" t="11575" r="11633" b="5742"/>
          <a:stretch>
            <a:fillRect/>
          </a:stretch>
        </p:blipFill>
        <p:spPr bwMode="auto">
          <a:xfrm>
            <a:off x="0" y="0"/>
            <a:ext cx="9144000" cy="5214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圆角矩形标注 1"/>
          <p:cNvSpPr/>
          <p:nvPr/>
        </p:nvSpPr>
        <p:spPr bwMode="auto">
          <a:xfrm>
            <a:off x="1201402" y="1241448"/>
            <a:ext cx="1612026" cy="733792"/>
          </a:xfrm>
          <a:prstGeom prst="wedgeRoundRectCallout">
            <a:avLst>
              <a:gd name="adj1" fmla="val 84486"/>
              <a:gd name="adj2" fmla="val 38691"/>
              <a:gd name="adj3" fmla="val 16667"/>
            </a:avLst>
          </a:prstGeom>
          <a:solidFill>
            <a:srgbClr val="00B0F0">
              <a:alpha val="42999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b="1" dirty="0">
                <a:solidFill>
                  <a:schemeClr val="bg2"/>
                </a:solidFill>
              </a:rPr>
              <a:t>基本检索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1913342" y="2260992"/>
            <a:ext cx="5281718" cy="2708672"/>
            <a:chOff x="1913342" y="2260992"/>
            <a:chExt cx="5281718" cy="2708672"/>
          </a:xfrm>
        </p:grpSpPr>
        <p:sp>
          <p:nvSpPr>
            <p:cNvPr id="3" name="矩形标注 2"/>
            <p:cNvSpPr/>
            <p:nvPr/>
          </p:nvSpPr>
          <p:spPr bwMode="auto">
            <a:xfrm>
              <a:off x="5715007" y="2260992"/>
              <a:ext cx="1480053" cy="571504"/>
            </a:xfrm>
            <a:prstGeom prst="wedgeRectCallout">
              <a:avLst>
                <a:gd name="adj1" fmla="val -46744"/>
                <a:gd name="adj2" fmla="val -104690"/>
              </a:avLst>
            </a:prstGeom>
            <a:solidFill>
              <a:schemeClr val="accent1">
                <a:lumMod val="40000"/>
                <a:lumOff val="60000"/>
                <a:alpha val="42999"/>
              </a:schemeClr>
            </a:solidFill>
            <a:ln w="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68580" tIns="34290" rIns="68580" bIns="34290" anchor="ctr"/>
            <a:lstStyle/>
            <a:p>
              <a:pPr>
                <a:defRPr/>
              </a:pPr>
              <a:r>
                <a:rPr lang="zh-CN" altLang="en-US" sz="2400" b="1" dirty="0">
                  <a:solidFill>
                    <a:schemeClr val="bg2"/>
                  </a:solidFill>
                </a:rPr>
                <a:t>高级检索</a:t>
              </a: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913342" y="2260992"/>
              <a:ext cx="3801665" cy="2708672"/>
              <a:chOff x="1913342" y="2260992"/>
              <a:chExt cx="3801665" cy="2708672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13342" y="2260992"/>
                <a:ext cx="3801665" cy="2708672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" name="图片 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86248" y="3286130"/>
                <a:ext cx="1092994" cy="4071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3" descr="Google 学术搜索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圆角矩形 4"/>
          <p:cNvSpPr/>
          <p:nvPr/>
        </p:nvSpPr>
        <p:spPr bwMode="auto">
          <a:xfrm>
            <a:off x="1515102" y="1174704"/>
            <a:ext cx="1713874" cy="618377"/>
          </a:xfrm>
          <a:prstGeom prst="roundRect">
            <a:avLst/>
          </a:prstGeom>
          <a:solidFill>
            <a:srgbClr val="00B0F0">
              <a:alpha val="42999"/>
            </a:srgb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zh-CN" altLang="en-US" sz="2400" b="1" dirty="0">
                <a:solidFill>
                  <a:schemeClr val="bg2"/>
                </a:solidFill>
              </a:rPr>
              <a:t>基本检索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790" t="11575" r="17214" b="222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endParaRPr lang="zh-CN" altLang="en-US" smtClean="0"/>
          </a:p>
        </p:txBody>
      </p:sp>
      <p:sp>
        <p:nvSpPr>
          <p:cNvPr id="2" name="左箭头 1"/>
          <p:cNvSpPr/>
          <p:nvPr/>
        </p:nvSpPr>
        <p:spPr bwMode="auto">
          <a:xfrm>
            <a:off x="2857488" y="2285998"/>
            <a:ext cx="488372" cy="249382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2790" t="11575" r="17214" b="73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2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endParaRPr lang="zh-CN" alt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/>
          <a:srcRect l="2790" t="11575" r="17214" b="22279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endParaRPr lang="zh-CN" altLang="en-US" smtClean="0"/>
          </a:p>
        </p:txBody>
      </p:sp>
      <p:cxnSp>
        <p:nvCxnSpPr>
          <p:cNvPr id="6" name="直接连接符 5"/>
          <p:cNvCxnSpPr/>
          <p:nvPr/>
        </p:nvCxnSpPr>
        <p:spPr>
          <a:xfrm>
            <a:off x="2836140" y="3297674"/>
            <a:ext cx="28575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endParaRPr lang="zh-CN" altLang="en-US" smtClean="0"/>
          </a:p>
        </p:txBody>
      </p:sp>
      <p:pic>
        <p:nvPicPr>
          <p:cNvPr id="48131" name="图片 2" descr="黄平平：白体外周血干细胞移植治疗下肢动... - Google 学术搜索.png"/>
          <p:cNvPicPr>
            <a:picLocks noChangeAspect="1"/>
          </p:cNvPicPr>
          <p:nvPr/>
        </p:nvPicPr>
        <p:blipFill>
          <a:blip r:embed="rId2"/>
          <a:srcRect l="18446" t="12405" r="25894" b="22020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endParaRPr lang="zh-CN" altLang="en-US" smtClean="0"/>
          </a:p>
        </p:txBody>
      </p:sp>
      <p:pic>
        <p:nvPicPr>
          <p:cNvPr id="54275" name="图片 2" descr="360截图20140418094203308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96036" y="1091821"/>
            <a:ext cx="806582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Google Scholar </a:t>
            </a:r>
            <a:r>
              <a:rPr lang="zh-CN" alt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（谷歌学术搜索，简称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GS</a:t>
            </a:r>
            <a:r>
              <a:rPr lang="zh-CN" alt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）是建立在谷歌搜索引擎基础之上，可以免费搜索学术文章的网络搜索引擎。</a:t>
            </a:r>
            <a:endParaRPr lang="en-US" altLang="zh-CN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  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2004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zh-CN" alt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第一次发布了</a:t>
            </a:r>
            <a:r>
              <a:rPr 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28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学术搜索的试用版。</a:t>
            </a:r>
            <a:endParaRPr lang="en-US" altLang="zh-CN" sz="28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endParaRPr lang="zh-CN" altLang="en-US" sz="28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标题 1"/>
          <p:cNvSpPr>
            <a:spLocks noGrp="1"/>
          </p:cNvSpPr>
          <p:nvPr>
            <p:ph type="title"/>
          </p:nvPr>
        </p:nvSpPr>
        <p:spPr>
          <a:xfrm>
            <a:off x="395288" y="195263"/>
            <a:ext cx="8353425" cy="540544"/>
          </a:xfrm>
        </p:spPr>
        <p:txBody>
          <a:bodyPr>
            <a:normAutofit fontScale="90000"/>
          </a:bodyPr>
          <a:lstStyle/>
          <a:p>
            <a:endParaRPr lang="zh-CN" altLang="en-US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790" t="11575" r="2331" b="73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71406" y="1428742"/>
            <a:ext cx="571504" cy="23574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595978" y="1423283"/>
            <a:ext cx="1119030" cy="32147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60截图201504281112373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" name="矩形标注 2"/>
          <p:cNvSpPr/>
          <p:nvPr/>
        </p:nvSpPr>
        <p:spPr bwMode="auto">
          <a:xfrm>
            <a:off x="3489489" y="1000114"/>
            <a:ext cx="1511139" cy="700221"/>
          </a:xfrm>
          <a:prstGeom prst="wedgeRectCallout">
            <a:avLst>
              <a:gd name="adj1" fmla="val -27013"/>
              <a:gd name="adj2" fmla="val 137945"/>
            </a:avLst>
          </a:prstGeom>
          <a:solidFill>
            <a:schemeClr val="accent1">
              <a:lumMod val="60000"/>
              <a:lumOff val="40000"/>
              <a:alpha val="42999"/>
            </a:schemeClr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r>
              <a:rPr lang="zh-CN" altLang="en-US" sz="2400" b="1" dirty="0">
                <a:solidFill>
                  <a:schemeClr val="bg2"/>
                </a:solidFill>
              </a:rPr>
              <a:t>高级检索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8" y="1000114"/>
            <a:ext cx="3515915" cy="2505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5918" y="1980375"/>
            <a:ext cx="1092994" cy="407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TextBox 14"/>
          <p:cNvSpPr txBox="1"/>
          <p:nvPr/>
        </p:nvSpPr>
        <p:spPr>
          <a:xfrm>
            <a:off x="3528515" y="2047164"/>
            <a:ext cx="3609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 smtClean="0">
                <a:solidFill>
                  <a:schemeClr val="accent2">
                    <a:lumMod val="75000"/>
                  </a:schemeClr>
                </a:solidFill>
              </a:rPr>
              <a:t>使用技巧</a:t>
            </a:r>
            <a:endParaRPr lang="zh-CN" altLang="en-US" sz="4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5" name="图片 24" descr="u=1680056221,3494592647&amp;fm=21&amp;gp=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5" y="1283390"/>
            <a:ext cx="2095500" cy="2095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4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758502"/>
            <a:ext cx="678116" cy="759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789509" y="1595438"/>
            <a:ext cx="6604397" cy="1111971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快速导出参</a:t>
            </a: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考文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献格式</a:t>
            </a:r>
            <a:endParaRPr lang="en-US" altLang="zh-CN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宋体"/>
                <a:cs typeface="Times New Roman"/>
              </a:rPr>
              <a:t>快速获取文献相关链接</a:t>
            </a:r>
            <a:endParaRPr lang="zh-CN" alt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77529" y="3101579"/>
            <a:ext cx="7097315" cy="434578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例：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脐带间充质干细胞移植治疗帕金森病效果分析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504281121476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0259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 flipV="1">
            <a:off x="1685924" y="2719346"/>
            <a:ext cx="3021248" cy="795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360截图201504281122145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170" y="2277167"/>
            <a:ext cx="4214810" cy="257176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矩形 7"/>
          <p:cNvSpPr/>
          <p:nvPr/>
        </p:nvSpPr>
        <p:spPr>
          <a:xfrm>
            <a:off x="2175872" y="2155848"/>
            <a:ext cx="1121308" cy="24695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1" descr="360截图2014050714550689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71604" y="714362"/>
            <a:ext cx="714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检索中文文献“百度学术搜索”更适用</a:t>
            </a:r>
            <a:endParaRPr lang="zh-CN" alt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矩形 3"/>
          <p:cNvSpPr/>
          <p:nvPr/>
        </p:nvSpPr>
        <p:spPr>
          <a:xfrm>
            <a:off x="4429124" y="3357568"/>
            <a:ext cx="3143272" cy="5715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504281121476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090259"/>
          </a:xfrm>
          <a:prstGeom prst="rect">
            <a:avLst/>
          </a:prstGeom>
        </p:spPr>
      </p:pic>
      <p:cxnSp>
        <p:nvCxnSpPr>
          <p:cNvPr id="8" name="直接箭头连接符 7"/>
          <p:cNvCxnSpPr/>
          <p:nvPr/>
        </p:nvCxnSpPr>
        <p:spPr>
          <a:xfrm rot="10800000">
            <a:off x="4469128" y="1497462"/>
            <a:ext cx="1000132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148369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7537837" y="39757"/>
            <a:ext cx="1596571" cy="24597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077641" y="1558529"/>
            <a:ext cx="6151959" cy="484584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2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尤为适用于快速查找外文文献信息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7960" y="3048000"/>
            <a:ext cx="7785497" cy="8079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例：</a:t>
            </a:r>
            <a:r>
              <a:rPr lang="en-US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 simple salting out procedure for extracting DNA from human nucleated cells.</a:t>
            </a:r>
            <a:endParaRPr lang="zh-CN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9525" y="1411431"/>
            <a:ext cx="569439" cy="637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504281129057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4301779" y="2163126"/>
            <a:ext cx="357190" cy="214314"/>
          </a:xfrm>
          <a:prstGeom prst="rect">
            <a:avLst/>
          </a:prstGeom>
          <a:solidFill>
            <a:schemeClr val="bg1">
              <a:alpha val="43137"/>
            </a:schemeClr>
          </a:solidFill>
          <a:ln w="57150" algn="ctr">
            <a:solidFill>
              <a:srgbClr val="C00000"/>
            </a:solidFill>
            <a:round/>
            <a:headEnd/>
            <a:tailEnd/>
          </a:ln>
        </p:spPr>
        <p:txBody>
          <a:bodyPr lIns="68580" tIns="34290" rIns="68580" bIns="34290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5715" t="11805" r="27206" b="11805"/>
          <a:stretch>
            <a:fillRect/>
          </a:stretch>
        </p:blipFill>
        <p:spPr bwMode="auto">
          <a:xfrm>
            <a:off x="859604" y="41565"/>
            <a:ext cx="3746122" cy="502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/>
          <a:srcRect l="36675" t="11111" r="31101" b="11252"/>
          <a:stretch>
            <a:fillRect/>
          </a:stretch>
        </p:blipFill>
        <p:spPr bwMode="auto">
          <a:xfrm>
            <a:off x="4857752" y="71420"/>
            <a:ext cx="3607261" cy="5011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5042811304737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500430" y="3857634"/>
            <a:ext cx="2143140" cy="285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60截图201504281129057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6" name="直接箭头连接符 5"/>
          <p:cNvCxnSpPr/>
          <p:nvPr/>
        </p:nvCxnSpPr>
        <p:spPr>
          <a:xfrm rot="10800000">
            <a:off x="6727670" y="1566407"/>
            <a:ext cx="1000132" cy="158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 4"/>
          <p:cNvSpPr/>
          <p:nvPr/>
        </p:nvSpPr>
        <p:spPr>
          <a:xfrm>
            <a:off x="3428992" y="2143122"/>
            <a:ext cx="853440" cy="228600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154135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4" name="上箭头 3"/>
          <p:cNvSpPr/>
          <p:nvPr/>
        </p:nvSpPr>
        <p:spPr>
          <a:xfrm>
            <a:off x="7718828" y="1331475"/>
            <a:ext cx="357190" cy="714380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4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500180"/>
            <a:ext cx="632951" cy="70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789510" y="1595438"/>
            <a:ext cx="6762750" cy="561692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快速查询特定刊物发表的论文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7960" y="3048000"/>
            <a:ext cx="7785497" cy="807913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例：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《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生物化学杂志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》</a:t>
            </a:r>
          </a:p>
          <a:p>
            <a:pPr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J Biol. Chem. </a:t>
            </a:r>
            <a:r>
              <a:rPr lang="zh-CN" alt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或 </a:t>
            </a: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Journal of biological Chemistry</a:t>
            </a:r>
            <a:endParaRPr lang="zh-CN" altLang="en-US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360截图201504281226070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14876" cy="5143500"/>
          </a:xfrm>
          <a:prstGeom prst="rect">
            <a:avLst/>
          </a:prstGeom>
        </p:spPr>
      </p:pic>
      <p:pic>
        <p:nvPicPr>
          <p:cNvPr id="8" name="图片 7" descr="360截图201504281226347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461" y="89526"/>
            <a:ext cx="4655361" cy="495955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9" name="矩形 8"/>
          <p:cNvSpPr/>
          <p:nvPr/>
        </p:nvSpPr>
        <p:spPr>
          <a:xfrm>
            <a:off x="2130950" y="2000245"/>
            <a:ext cx="1155166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500826" y="2000246"/>
            <a:ext cx="1000132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229294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9528" cy="5143500"/>
          </a:xfrm>
          <a:prstGeom prst="rect">
            <a:avLst/>
          </a:prstGeom>
        </p:spPr>
      </p:pic>
      <p:pic>
        <p:nvPicPr>
          <p:cNvPr id="4" name="图片 3" descr="360截图201504281229134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58" y="96838"/>
            <a:ext cx="4641175" cy="494166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5" name="矩形 4"/>
          <p:cNvSpPr/>
          <p:nvPr/>
        </p:nvSpPr>
        <p:spPr>
          <a:xfrm>
            <a:off x="1214414" y="571486"/>
            <a:ext cx="1357322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357818" y="714362"/>
            <a:ext cx="1357322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60截图201504281232209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95076" cy="5143500"/>
          </a:xfrm>
          <a:prstGeom prst="rect">
            <a:avLst/>
          </a:prstGeom>
        </p:spPr>
      </p:pic>
      <p:pic>
        <p:nvPicPr>
          <p:cNvPr id="4" name="图片 3" descr="360截图201504281231477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890" y="111318"/>
            <a:ext cx="4686122" cy="493577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矩形 5"/>
          <p:cNvSpPr/>
          <p:nvPr/>
        </p:nvSpPr>
        <p:spPr>
          <a:xfrm>
            <a:off x="2214546" y="1785932"/>
            <a:ext cx="1155166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429388" y="1785932"/>
            <a:ext cx="1155166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上箭头 7"/>
          <p:cNvSpPr/>
          <p:nvPr/>
        </p:nvSpPr>
        <p:spPr>
          <a:xfrm>
            <a:off x="6858016" y="2214560"/>
            <a:ext cx="285752" cy="500066"/>
          </a:xfrm>
          <a:prstGeom prst="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233090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88387" cy="5143500"/>
          </a:xfrm>
          <a:prstGeom prst="rect">
            <a:avLst/>
          </a:prstGeom>
        </p:spPr>
      </p:pic>
      <p:pic>
        <p:nvPicPr>
          <p:cNvPr id="2" name="图片 1" descr="360截图201504281233178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428" y="103368"/>
            <a:ext cx="4972196" cy="4937759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1142976" y="571486"/>
            <a:ext cx="1357322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143504" y="714362"/>
            <a:ext cx="1357322" cy="3215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5042812390893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1135" cy="5143500"/>
          </a:xfrm>
          <a:prstGeom prst="rect">
            <a:avLst/>
          </a:prstGeom>
        </p:spPr>
      </p:pic>
      <p:pic>
        <p:nvPicPr>
          <p:cNvPr id="3" name="图片 2" descr="360截图201504281238564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702" y="114165"/>
            <a:ext cx="4689466" cy="4926962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1142976" y="642924"/>
            <a:ext cx="164307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5393459" y="684802"/>
            <a:ext cx="1643074" cy="5715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11" descr="灯泡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407" y="2469547"/>
            <a:ext cx="550569" cy="61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142975" y="2469547"/>
            <a:ext cx="6519297" cy="224305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利用“作者”或“刊物”检索，检索词的确定是重点，因为写法的不同将直接导致检索结果有较大偏差，建议用专业数据库的该功能检索，</a:t>
            </a:r>
            <a:r>
              <a:rPr lang="en-US" altLang="zh-CN" sz="2400" b="1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2400" b="1" dirty="0" smtClean="0">
                <a:solidFill>
                  <a:schemeClr val="bg2"/>
                </a:solidFill>
                <a:latin typeface="微软雅黑" pitchFamily="34" charset="-122"/>
                <a:ea typeface="微软雅黑" pitchFamily="34" charset="-122"/>
              </a:rPr>
              <a:t>学术搜索的该功能仅作为粗略检索用。</a:t>
            </a:r>
            <a:endParaRPr lang="zh-CN" altLang="en-US" sz="2400" b="1" dirty="0">
              <a:solidFill>
                <a:schemeClr val="bg2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4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2525" y="1709501"/>
            <a:ext cx="529526" cy="593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838325" y="1771650"/>
            <a:ext cx="6079331" cy="531019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defRPr/>
            </a:pPr>
            <a:r>
              <a:rPr lang="zh-CN" altLang="en-US" sz="3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分析文献之间的引证关系查找文献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圆角矩形 23"/>
          <p:cNvSpPr/>
          <p:nvPr/>
        </p:nvSpPr>
        <p:spPr>
          <a:xfrm>
            <a:off x="133314" y="86769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00501" y="723331"/>
            <a:ext cx="80248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2006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11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公司将</a:t>
            </a:r>
            <a:r>
              <a:rPr 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学术搜索扩展至中文学术文献领域，推出面向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中文的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Google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学术搜索服务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，供中国用户更方便地搜索全球的学术科研信息。</a:t>
            </a:r>
            <a:endParaRPr lang="en-US" altLang="zh-CN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3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不堪“过滤审查”制度，将搜索服务由中国内地转至香港。</a:t>
            </a:r>
            <a:endParaRPr lang="en-US" altLang="zh-CN" sz="2400" b="1" dirty="0" smtClean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       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自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2014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5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27</a:t>
            </a:r>
            <a:r>
              <a:rPr lang="zh-CN" alt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zh-CN" altLang="en-US" sz="2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，谷歌持续被屏蔽。</a:t>
            </a:r>
            <a:endParaRPr lang="zh-CN" altLang="en-US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252521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左箭头 3"/>
          <p:cNvSpPr/>
          <p:nvPr/>
        </p:nvSpPr>
        <p:spPr bwMode="auto">
          <a:xfrm>
            <a:off x="1928794" y="3857634"/>
            <a:ext cx="644235" cy="254577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25349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5" name="直接连接符 4"/>
          <p:cNvCxnSpPr/>
          <p:nvPr/>
        </p:nvCxnSpPr>
        <p:spPr>
          <a:xfrm>
            <a:off x="1214414" y="1285866"/>
            <a:ext cx="285752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左箭头 7"/>
          <p:cNvSpPr/>
          <p:nvPr/>
        </p:nvSpPr>
        <p:spPr bwMode="auto">
          <a:xfrm>
            <a:off x="3428992" y="4500576"/>
            <a:ext cx="644235" cy="254577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左箭头 8"/>
          <p:cNvSpPr/>
          <p:nvPr/>
        </p:nvSpPr>
        <p:spPr bwMode="auto">
          <a:xfrm>
            <a:off x="3786182" y="2214560"/>
            <a:ext cx="644235" cy="254577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4714876" y="2571750"/>
            <a:ext cx="71438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680332" y="4802588"/>
            <a:ext cx="71438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504281256165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0截图201504281256027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4" y="0"/>
            <a:ext cx="885831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360截图201504281253493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左箭头 3"/>
          <p:cNvSpPr/>
          <p:nvPr/>
        </p:nvSpPr>
        <p:spPr bwMode="auto">
          <a:xfrm>
            <a:off x="1928794" y="2071684"/>
            <a:ext cx="748145" cy="280555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5715008" y="1017985"/>
            <a:ext cx="3242065" cy="2492990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500" b="1" dirty="0" smtClean="0">
                <a:solidFill>
                  <a:schemeClr val="bg2"/>
                </a:solidFill>
              </a:rPr>
              <a:t>通</a:t>
            </a:r>
            <a:r>
              <a:rPr lang="zh-CN" altLang="en-US" sz="1500" b="1" dirty="0">
                <a:solidFill>
                  <a:schemeClr val="bg2"/>
                </a:solidFill>
              </a:rPr>
              <a:t>过分析文献之间的这种引用与被引用关系，能够确保文献</a:t>
            </a:r>
            <a:r>
              <a:rPr lang="zh-CN" altLang="en-US" sz="2000" b="1" dirty="0">
                <a:solidFill>
                  <a:srgbClr val="C00000"/>
                </a:solidFill>
              </a:rPr>
              <a:t>越查越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新</a:t>
            </a:r>
            <a:r>
              <a:rPr lang="zh-CN" altLang="en-US" sz="1500" b="1" dirty="0" smtClean="0">
                <a:solidFill>
                  <a:schemeClr val="bg2"/>
                </a:solidFill>
              </a:rPr>
              <a:t>。</a:t>
            </a:r>
            <a:endParaRPr lang="en-US" altLang="zh-CN" sz="1500" b="1" dirty="0" smtClean="0">
              <a:solidFill>
                <a:schemeClr val="bg2"/>
              </a:solidFill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500" b="1" dirty="0" smtClean="0">
                <a:solidFill>
                  <a:schemeClr val="bg2"/>
                </a:solidFill>
              </a:rPr>
              <a:t>以发表时间较早的一篇文献为基础，能够</a:t>
            </a:r>
            <a:r>
              <a:rPr lang="zh-CN" altLang="en-US" sz="2000" b="1" dirty="0" smtClean="0">
                <a:solidFill>
                  <a:srgbClr val="C00000"/>
                </a:solidFill>
              </a:rPr>
              <a:t>形成以该文献为纽带的引文网络系统</a:t>
            </a:r>
            <a:r>
              <a:rPr lang="zh-CN" altLang="en-US" sz="1500" b="1" dirty="0" smtClean="0">
                <a:solidFill>
                  <a:schemeClr val="bg2"/>
                </a:solidFill>
              </a:rPr>
              <a:t>，从而找出某一学科领域的学术热点问题。</a:t>
            </a:r>
            <a:endParaRPr lang="zh-CN" altLang="en-US" sz="1500" b="1" dirty="0">
              <a:solidFill>
                <a:schemeClr val="bg2"/>
              </a:solidFill>
            </a:endParaRPr>
          </a:p>
        </p:txBody>
      </p:sp>
      <p:pic>
        <p:nvPicPr>
          <p:cNvPr id="5" name="Picture 11" descr="灯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017985"/>
            <a:ext cx="51018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4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785932"/>
            <a:ext cx="772715" cy="865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1421658" y="1716882"/>
            <a:ext cx="6941431" cy="154657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缩小检索范围、选择合适的检索词以完善检索</a:t>
            </a:r>
            <a:endParaRPr lang="en-US" altLang="zh-CN" sz="2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（不具备二次检索功能，因此为缩小检索范围，提高检索结果与主题的相关性，一般把检索词限定在</a:t>
            </a:r>
            <a:r>
              <a:rPr lang="zh-CN" alt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“位于文章标题”</a:t>
            </a:r>
            <a:r>
              <a:rPr lang="zh-CN" alt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）</a:t>
            </a:r>
          </a:p>
        </p:txBody>
      </p:sp>
      <p:pic>
        <p:nvPicPr>
          <p:cNvPr id="80900" name="图片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74012" y="3263459"/>
            <a:ext cx="1188143" cy="441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左箭头 1"/>
          <p:cNvSpPr/>
          <p:nvPr/>
        </p:nvSpPr>
        <p:spPr bwMode="auto">
          <a:xfrm>
            <a:off x="4894118" y="1750868"/>
            <a:ext cx="716973" cy="384464"/>
          </a:xfrm>
          <a:prstGeom prst="leftArrow">
            <a:avLst/>
          </a:prstGeom>
          <a:solidFill>
            <a:srgbClr val="FF0000"/>
          </a:solidFill>
          <a:ln w="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anchor="ctr"/>
          <a:lstStyle/>
          <a:p>
            <a:pPr>
              <a:defRPr/>
            </a:pPr>
            <a:endParaRPr lang="zh-CN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790" t="11575" r="16284" b="5742"/>
          <a:stretch>
            <a:fillRect/>
          </a:stretch>
        </p:blipFill>
        <p:spPr bwMode="auto">
          <a:xfrm>
            <a:off x="0" y="0"/>
            <a:ext cx="9143999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左箭头 4"/>
          <p:cNvSpPr/>
          <p:nvPr/>
        </p:nvSpPr>
        <p:spPr>
          <a:xfrm>
            <a:off x="3203510" y="1402417"/>
            <a:ext cx="857256" cy="28575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790" t="11575" r="16284" b="7396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矩形 3"/>
          <p:cNvSpPr/>
          <p:nvPr/>
        </p:nvSpPr>
        <p:spPr>
          <a:xfrm>
            <a:off x="1071538" y="214296"/>
            <a:ext cx="1428760" cy="28575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/>
          <p:nvPr/>
        </p:nvSpPr>
        <p:spPr>
          <a:xfrm>
            <a:off x="106704" y="95528"/>
            <a:ext cx="8930593" cy="4952444"/>
          </a:xfrm>
          <a:prstGeom prst="roundRect">
            <a:avLst/>
          </a:prstGeom>
          <a:solidFill>
            <a:srgbClr val="F1F9E7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18443" name="Picture 11" descr="灯泡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0554" y="1544241"/>
            <a:ext cx="772715" cy="86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3521869" y="1716882"/>
            <a:ext cx="3855244" cy="619080"/>
          </a:xfrm>
          <a:prstGeom prst="rect">
            <a:avLst/>
          </a:prstGeom>
          <a:noFill/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27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查找图书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4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360截图2015042813303897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28926" y="1714494"/>
            <a:ext cx="1071570" cy="3571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377643" y="287820"/>
            <a:ext cx="1071570" cy="3571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">
  <a:themeElements>
    <a:clrScheme name="自定义 1">
      <a:dk1>
        <a:srgbClr val="FFFFFF"/>
      </a:dk1>
      <a:lt1>
        <a:srgbClr val="FFFFFF"/>
      </a:lt1>
      <a:dk2>
        <a:srgbClr val="BFBFBF"/>
      </a:dk2>
      <a:lt2>
        <a:srgbClr val="000000"/>
      </a:lt2>
      <a:accent1>
        <a:srgbClr val="0075DC"/>
      </a:accent1>
      <a:accent2>
        <a:srgbClr val="07B575"/>
      </a:accent2>
      <a:accent3>
        <a:srgbClr val="7FD41C"/>
      </a:accent3>
      <a:accent4>
        <a:srgbClr val="10141A"/>
      </a:accent4>
      <a:accent5>
        <a:srgbClr val="303B45"/>
      </a:accent5>
      <a:accent6>
        <a:srgbClr val="565F69"/>
      </a:accent6>
      <a:hlink>
        <a:srgbClr val="00FFFF"/>
      </a:hlink>
      <a:folHlink>
        <a:srgbClr val="0080FF"/>
      </a:folHlink>
    </a:clrScheme>
    <a:fontScheme name="奥斯汀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schemas.microsoft.com/office/2006/metadata/properties"/>
    <ds:schemaRef ds:uri="http://schemas.microsoft.com/office/infopath/2007/PartnerControls"/>
    <ds:schemaRef ds:uri="http://schemas.microsoft.com/sharepoint/v3/fields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2586</TotalTime>
  <Words>2616</Words>
  <Application>Microsoft Office PowerPoint</Application>
  <PresentationFormat>全屏显示(16:9)</PresentationFormat>
  <Paragraphs>194</Paragraphs>
  <Slides>172</Slides>
  <Notes>21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172</vt:i4>
      </vt:variant>
    </vt:vector>
  </HeadingPairs>
  <TitlesOfParts>
    <vt:vector size="173" baseType="lpstr">
      <vt:lpstr>1_Office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幻灯片 30</vt:lpstr>
      <vt:lpstr>幻灯片 31</vt:lpstr>
      <vt:lpstr>幻灯片 32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幻灯片 49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  <vt:lpstr>幻灯片 83</vt:lpstr>
      <vt:lpstr>幻灯片 84</vt:lpstr>
      <vt:lpstr>幻灯片 85</vt:lpstr>
      <vt:lpstr>幻灯片 86</vt:lpstr>
      <vt:lpstr>幻灯片 87</vt:lpstr>
      <vt:lpstr>幻灯片 88</vt:lpstr>
      <vt:lpstr>幻灯片 89</vt:lpstr>
      <vt:lpstr>幻灯片 90</vt:lpstr>
      <vt:lpstr>幻灯片 91</vt:lpstr>
      <vt:lpstr>幻灯片 92</vt:lpstr>
      <vt:lpstr>幻灯片 93</vt:lpstr>
      <vt:lpstr>幻灯片 94</vt:lpstr>
      <vt:lpstr>幻灯片 95</vt:lpstr>
      <vt:lpstr>幻灯片 96</vt:lpstr>
      <vt:lpstr>幻灯片 97</vt:lpstr>
      <vt:lpstr>幻灯片 98</vt:lpstr>
      <vt:lpstr>幻灯片 99</vt:lpstr>
      <vt:lpstr>幻灯片 100</vt:lpstr>
      <vt:lpstr>幻灯片 101</vt:lpstr>
      <vt:lpstr>幻灯片 102</vt:lpstr>
      <vt:lpstr>幻灯片 103</vt:lpstr>
      <vt:lpstr>幻灯片 104</vt:lpstr>
      <vt:lpstr>幻灯片 105</vt:lpstr>
      <vt:lpstr>幻灯片 106</vt:lpstr>
      <vt:lpstr>幻灯片 107</vt:lpstr>
      <vt:lpstr>幻灯片 108</vt:lpstr>
      <vt:lpstr>幻灯片 109</vt:lpstr>
      <vt:lpstr>幻灯片 110</vt:lpstr>
      <vt:lpstr>幻灯片 111</vt:lpstr>
      <vt:lpstr>幻灯片 112</vt:lpstr>
      <vt:lpstr>幻灯片 113</vt:lpstr>
      <vt:lpstr>幻灯片 114</vt:lpstr>
      <vt:lpstr>幻灯片 115</vt:lpstr>
      <vt:lpstr>幻灯片 116</vt:lpstr>
      <vt:lpstr>幻灯片 117</vt:lpstr>
      <vt:lpstr>幻灯片 118</vt:lpstr>
      <vt:lpstr>幻灯片 119</vt:lpstr>
      <vt:lpstr>幻灯片 120</vt:lpstr>
      <vt:lpstr>幻灯片 121</vt:lpstr>
      <vt:lpstr>幻灯片 122</vt:lpstr>
      <vt:lpstr>幻灯片 123</vt:lpstr>
      <vt:lpstr>幻灯片 124</vt:lpstr>
      <vt:lpstr>幻灯片 125</vt:lpstr>
      <vt:lpstr>幻灯片 126</vt:lpstr>
      <vt:lpstr>幻灯片 127</vt:lpstr>
      <vt:lpstr>幻灯片 128</vt:lpstr>
      <vt:lpstr>幻灯片 129</vt:lpstr>
      <vt:lpstr>幻灯片 130</vt:lpstr>
      <vt:lpstr>幻灯片 131</vt:lpstr>
      <vt:lpstr>幻灯片 132</vt:lpstr>
      <vt:lpstr>幻灯片 133</vt:lpstr>
      <vt:lpstr>幻灯片 134</vt:lpstr>
      <vt:lpstr>幻灯片 135</vt:lpstr>
      <vt:lpstr>幻灯片 136</vt:lpstr>
      <vt:lpstr>幻灯片 137</vt:lpstr>
      <vt:lpstr>幻灯片 138</vt:lpstr>
      <vt:lpstr>幻灯片 139</vt:lpstr>
      <vt:lpstr>幻灯片 140</vt:lpstr>
      <vt:lpstr>幻灯片 141</vt:lpstr>
      <vt:lpstr>幻灯片 142</vt:lpstr>
      <vt:lpstr>幻灯片 143</vt:lpstr>
      <vt:lpstr>幻灯片 144</vt:lpstr>
      <vt:lpstr>幻灯片 145</vt:lpstr>
      <vt:lpstr>幻灯片 146</vt:lpstr>
      <vt:lpstr>幻灯片 147</vt:lpstr>
      <vt:lpstr>幻灯片 148</vt:lpstr>
      <vt:lpstr>幻灯片 149</vt:lpstr>
      <vt:lpstr>幻灯片 150</vt:lpstr>
      <vt:lpstr>幻灯片 151</vt:lpstr>
      <vt:lpstr>幻灯片 152</vt:lpstr>
      <vt:lpstr>幻灯片 153</vt:lpstr>
      <vt:lpstr>幻灯片 154</vt:lpstr>
      <vt:lpstr>幻灯片 155</vt:lpstr>
      <vt:lpstr>幻灯片 156</vt:lpstr>
      <vt:lpstr>幻灯片 157</vt:lpstr>
      <vt:lpstr>幻灯片 158</vt:lpstr>
      <vt:lpstr>幻灯片 159</vt:lpstr>
      <vt:lpstr>幻灯片 160</vt:lpstr>
      <vt:lpstr>幻灯片 161</vt:lpstr>
      <vt:lpstr>幻灯片 162</vt:lpstr>
      <vt:lpstr>幻灯片 163</vt:lpstr>
      <vt:lpstr>幻灯片 164</vt:lpstr>
      <vt:lpstr>幻灯片 165</vt:lpstr>
      <vt:lpstr>幻灯片 166</vt:lpstr>
      <vt:lpstr>幻灯片 167</vt:lpstr>
      <vt:lpstr>幻灯片 168</vt:lpstr>
      <vt:lpstr>幻灯片 169</vt:lpstr>
      <vt:lpstr>幻灯片 170</vt:lpstr>
      <vt:lpstr>幻灯片 171</vt:lpstr>
      <vt:lpstr>幻灯片 172</vt:lpstr>
    </vt:vector>
  </TitlesOfParts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Office PLUS</dc:creator>
  <cp:lastModifiedBy>Administrator</cp:lastModifiedBy>
  <cp:revision>285</cp:revision>
  <dcterms:created xsi:type="dcterms:W3CDTF">2010-04-12T23:12:02Z</dcterms:created>
  <dcterms:modified xsi:type="dcterms:W3CDTF">2016-03-30T02:20:37Z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