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5" r:id="rId5"/>
    <p:sldId id="261" r:id="rId6"/>
    <p:sldId id="290" r:id="rId7"/>
    <p:sldId id="291" r:id="rId8"/>
    <p:sldId id="297" r:id="rId9"/>
    <p:sldId id="262" r:id="rId10"/>
    <p:sldId id="293" r:id="rId11"/>
    <p:sldId id="294" r:id="rId12"/>
    <p:sldId id="295" r:id="rId13"/>
    <p:sldId id="296" r:id="rId14"/>
    <p:sldId id="317" r:id="rId15"/>
    <p:sldId id="299" r:id="rId16"/>
    <p:sldId id="300" r:id="rId17"/>
    <p:sldId id="318" r:id="rId18"/>
    <p:sldId id="301" r:id="rId19"/>
    <p:sldId id="316" r:id="rId20"/>
    <p:sldId id="302" r:id="rId21"/>
    <p:sldId id="303" r:id="rId22"/>
    <p:sldId id="304" r:id="rId23"/>
    <p:sldId id="305" r:id="rId24"/>
    <p:sldId id="306" r:id="rId25"/>
    <p:sldId id="307" r:id="rId26"/>
    <p:sldId id="310" r:id="rId27"/>
    <p:sldId id="311" r:id="rId28"/>
    <p:sldId id="312" r:id="rId29"/>
    <p:sldId id="309" r:id="rId30"/>
    <p:sldId id="342" r:id="rId31"/>
    <p:sldId id="343" r:id="rId32"/>
    <p:sldId id="344" r:id="rId33"/>
    <p:sldId id="345" r:id="rId34"/>
    <p:sldId id="346" r:id="rId35"/>
    <p:sldId id="347" r:id="rId36"/>
    <p:sldId id="313" r:id="rId3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084"/>
    <p:restoredTop sz="68123" autoAdjust="0"/>
  </p:normalViewPr>
  <p:slideViewPr>
    <p:cSldViewPr showGuides="1">
      <p:cViewPr varScale="1">
        <p:scale>
          <a:sx n="59" d="100"/>
          <a:sy n="59" d="100"/>
        </p:scale>
        <p:origin x="-1536" y="-84"/>
      </p:cViewPr>
      <p:guideLst>
        <p:guide orient="horz" pos="2160"/>
        <p:guide pos="3840"/>
      </p:guideLst>
    </p:cSldViewPr>
  </p:slideViewPr>
  <p:notesTextViewPr>
    <p:cViewPr>
      <p:scale>
        <a:sx n="100" d="100"/>
        <a:sy n="100" d="100"/>
      </p:scale>
      <p:origin x="0" y="0"/>
    </p:cViewPr>
  </p:notesTextViewPr>
  <p:sorterViewPr showFormatting="0">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16T22:23:16.653" idx="1">
    <p:pos x="2124" y="1030"/>
    <p:text>以worldlib人工智能在线咨询为例
是写错了吧。。。</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91DFD9B9-D9FA-471C-AAB0-04E85B0A779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41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使用下面的链接检查访问权限的完整文本</a:t>
            </a:r>
            <a:endParaRPr lang="en-US" altLang="zh-CN" dirty="0" smtClean="0"/>
          </a:p>
          <a:p>
            <a:pPr lvl="0">
              <a:spcBef>
                <a:spcPct val="0"/>
              </a:spcBef>
            </a:pPr>
            <a:r>
              <a:rPr lang="zh-CN" altLang="en-US" sz="1200" dirty="0" smtClean="0">
                <a:latin typeface="微软雅黑" panose="020B0503020204020204" pitchFamily="34" charset="-122"/>
              </a:rPr>
              <a:t>check full text</a:t>
            </a:r>
            <a:r>
              <a:rPr lang="zh-CN" altLang="en-US" sz="1200" dirty="0" smtClean="0">
                <a:latin typeface="+mn-lt"/>
              </a:rPr>
              <a:t>检查全文</a:t>
            </a:r>
            <a:endParaRPr lang="en-US" altLang="zh-CN" dirty="0" smtClean="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sz="1200" dirty="0" smtClean="0">
                <a:latin typeface="微软雅黑" panose="020B0503020204020204" pitchFamily="34" charset="-122"/>
              </a:rPr>
              <a:t>打开网页后，显示“Full text not available from this repository:check for access using links below”,点击“check full text”，返回下图结果（多数情况会还会链接到收费网站）</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solidFill>
            <a:miter/>
          </a:ln>
        </p:spPr>
      </p:sp>
      <p:sp>
        <p:nvSpPr>
          <p:cNvPr id="1331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solidFill>
            <a:miter/>
          </a:ln>
        </p:spPr>
      </p:sp>
      <p:sp>
        <p:nvSpPr>
          <p:cNvPr id="1331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solidFill>
              <a:srgbClr val="000000"/>
            </a:solidFill>
            <a:miter/>
          </a:ln>
        </p:spPr>
      </p:sp>
      <p:sp>
        <p:nvSpPr>
          <p:cNvPr id="296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marL="0" lvl="0" indent="0" eaLnBrk="0" hangingPunct="0">
              <a:lnSpc>
                <a:spcPct val="150000"/>
              </a:lnSpc>
              <a:spcBef>
                <a:spcPct val="0"/>
              </a:spcBef>
              <a:buNone/>
            </a:pPr>
            <a:endParaRPr lang="zh-CN" altLang="en-US" sz="1200" dirty="0" smtClean="0">
              <a:latin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1200" dirty="0" smtClean="0">
                <a:latin typeface="微软雅黑" panose="020B0503020204020204" pitchFamily="34" charset="-122"/>
              </a:rPr>
              <a:t>您所需要的文献我们不能保证100%都能查到，但是我们会不断的优化平台让您有更好的体验。</a:t>
            </a:r>
            <a:endParaRPr lang="en-US" altLang="zh-CN" sz="1200" dirty="0" smtClean="0">
              <a:latin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lang="en-US" altLang="zh-CN" sz="1200" dirty="0" smtClean="0">
              <a:latin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1200" dirty="0" smtClean="0">
                <a:latin typeface="微软雅黑" panose="020B0503020204020204" pitchFamily="34" charset="-122"/>
              </a:rPr>
              <a:t>以上通过worldlib人工智能在线咨询网页端获取全文是在校内IP范围内获得的，但是我们的科研人员往往会住在校外或者在出差过程中随时会有文献的需求，通过VPN访问会非常不方便，那么这种情况下我们如何帮助您更方便、更快捷的获取所需文献呢？</a:t>
            </a:r>
            <a:endParaRPr lang="zh-CN" altLang="en-US" sz="1200" dirty="0" smtClean="0">
              <a:latin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lang="en-US" altLang="zh-CN" sz="1200" dirty="0" smtClean="0">
              <a:latin typeface="微软雅黑" panose="020B0503020204020204" pitchFamily="34" charset="-122"/>
            </a:endParaRPr>
          </a:p>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41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marL="0" lvl="0" indent="0" eaLnBrk="0" hangingPunct="0">
              <a:lnSpc>
                <a:spcPct val="150000"/>
              </a:lnSpc>
              <a:spcBef>
                <a:spcPct val="0"/>
              </a:spcBef>
              <a:buNone/>
            </a:pPr>
            <a:r>
              <a:rPr lang="zh-CN" altLang="en-US" sz="1200" dirty="0" smtClean="0">
                <a:latin typeface="微软雅黑" panose="020B0503020204020204" pitchFamily="34" charset="-122"/>
              </a:rPr>
              <a:t>随着大部分高校不断加强双一流学科、重点学科的建设以及高层次人才的不断引进，对外文文献的需求与日俱增。图书馆为了更大程度的满足科研人员对外文文献的需求，不惜巨资购买外文数据库，外文数据库的购买占据了大部分高校数字资源采购经费的60%-80%，且每年的价格都在不断上涨，但是图书馆的经费基本上没有增加甚至会减少，这就导致大多数图书馆只能在有限的经费内有选择性的采购，从而导致不能全方位的满足广大师生的外文文献需求。</a:t>
            </a:r>
            <a:endParaRPr lang="zh-CN" altLang="en-US" sz="1200" dirty="0" smtClean="0">
              <a:latin typeface="微软雅黑" panose="020B0503020204020204" pitchFamily="34" charset="-122"/>
            </a:endParaRPr>
          </a:p>
          <a:p>
            <a:pPr marL="0" lvl="0" indent="0" eaLnBrk="0" hangingPunct="0">
              <a:lnSpc>
                <a:spcPct val="150000"/>
              </a:lnSpc>
              <a:spcBef>
                <a:spcPct val="0"/>
              </a:spcBef>
              <a:buNone/>
            </a:pPr>
            <a:endParaRPr lang="zh-CN" altLang="en-US" sz="1200" dirty="0" smtClean="0">
              <a:latin typeface="微软雅黑" panose="020B0503020204020204" pitchFamily="34" charset="-122"/>
            </a:endParaRPr>
          </a:p>
          <a:p>
            <a:pPr marL="0" lvl="0" indent="0" eaLnBrk="0" hangingPunct="0">
              <a:lnSpc>
                <a:spcPct val="150000"/>
              </a:lnSpc>
              <a:spcBef>
                <a:spcPts val="0"/>
              </a:spcBef>
              <a:spcAft>
                <a:spcPts val="0"/>
              </a:spcAft>
              <a:buNone/>
            </a:pPr>
            <a:r>
              <a:rPr lang="zh-CN" altLang="en-US" sz="1200" dirty="0" smtClean="0">
                <a:latin typeface="微软雅黑" panose="020B0503020204020204" pitchFamily="34" charset="-122"/>
              </a:rPr>
              <a:t>      科研人员为了评职称、做科研都需要大量的高质量外文文献做支撑，即便图书馆购买了市场上所有的外文商业数据库也不可能完全满足科研人员的需求，科研人员在做科研时对外文文献的需求是不可控的、变化的、不可预测的。同时，科研人员对获取文献的渠道和及时性、便利性也有了更高的要求，希望能以最快捷、最便利的方式获得所需的外文文献。</a:t>
            </a:r>
            <a:endParaRPr lang="zh-CN" altLang="en-US" sz="1200" dirty="0" smtClean="0">
              <a:latin typeface="微软雅黑" panose="020B0503020204020204" pitchFamily="34" charset="-122"/>
            </a:endParaRPr>
          </a:p>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smtClean="0"/>
              <a:t>2</a:t>
            </a:r>
            <a:r>
              <a:rPr lang="zh-CN" altLang="en-US" dirty="0" smtClean="0"/>
              <a:t>、</a:t>
            </a:r>
            <a:r>
              <a:rPr lang="zh-CN" altLang="en-US" sz="1200" dirty="0" smtClean="0">
                <a:latin typeface="微软雅黑" panose="020B0503020204020204" pitchFamily="34" charset="-122"/>
              </a:rPr>
              <a:t>此种方式会浪费太多的时间去甄别是否可以下载，往往花了时间不一定能够找到全文。</a:t>
            </a:r>
            <a:endParaRPr lang="en-US" altLang="zh-CN" sz="1200" dirty="0" smtClean="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1400" dirty="0" smtClean="0">
                <a:latin typeface="微软雅黑" panose="020B0503020204020204" pitchFamily="34" charset="-122"/>
              </a:rPr>
              <a:t>科研人员在查询外文文献时的方式分为以下两种：</a:t>
            </a:r>
            <a:endParaRPr lang="zh-CN" altLang="en-US" sz="1400" dirty="0" smtClean="0">
              <a:latin typeface="微软雅黑" panose="020B0503020204020204" pitchFamily="34" charset="-122"/>
            </a:endParaRPr>
          </a:p>
          <a:p>
            <a:pPr marL="0" lvl="0" indent="0" eaLnBrk="0" hangingPunct="0">
              <a:lnSpc>
                <a:spcPct val="120000"/>
              </a:lnSpc>
              <a:spcBef>
                <a:spcPts val="0"/>
              </a:spcBef>
              <a:spcAft>
                <a:spcPts val="0"/>
              </a:spcAft>
              <a:buNone/>
            </a:pPr>
            <a:endParaRPr lang="zh-CN" altLang="en-US" sz="1400" dirty="0" smtClean="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1200" dirty="0" smtClean="0">
                <a:latin typeface="微软雅黑" panose="020B0503020204020204" pitchFamily="34" charset="-122"/>
              </a:rPr>
              <a:t>   1、在不确定所需外文文献的具体题名、作者或DOI号时，通过关键词、作者、主题、分类等进行查询（即模糊查询），参考与所查关键词相关度比较高的、最前沿的学术文献；</a:t>
            </a:r>
            <a:endParaRPr lang="zh-CN" altLang="en-US" sz="1200" dirty="0" smtClean="0">
              <a:latin typeface="微软雅黑" panose="020B0503020204020204" pitchFamily="34" charset="-122"/>
            </a:endParaRPr>
          </a:p>
          <a:p>
            <a:pPr marL="0" lvl="0" indent="0" eaLnBrk="0" hangingPunct="0">
              <a:lnSpc>
                <a:spcPct val="120000"/>
              </a:lnSpc>
              <a:spcBef>
                <a:spcPts val="0"/>
              </a:spcBef>
              <a:spcAft>
                <a:spcPts val="0"/>
              </a:spcAft>
              <a:buNone/>
            </a:pPr>
            <a:endParaRPr lang="zh-CN" altLang="en-US" sz="1200" dirty="0" smtClean="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1200" dirty="0" smtClean="0">
                <a:latin typeface="微软雅黑" panose="020B0503020204020204" pitchFamily="34" charset="-122"/>
              </a:rPr>
              <a:t>   2、明确所需外文文献的具体题名、作者或DOI号时，进行精确查询。</a:t>
            </a:r>
            <a:endParaRPr lang="zh-CN" altLang="en-US" sz="1200" dirty="0" smtClean="0">
              <a:latin typeface="微软雅黑" panose="020B0503020204020204" pitchFamily="34" charset="-122"/>
            </a:endParaRP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sz="1200" dirty="0" smtClean="0">
              <a:latin typeface="微软雅黑" panose="020B0503020204020204" pitchFamily="34" charset="-122"/>
            </a:endParaRPr>
          </a:p>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solidFill>
              <a:srgbClr val="000000"/>
            </a:solidFill>
            <a:miter/>
          </a:ln>
        </p:spPr>
      </p:sp>
      <p:sp>
        <p:nvSpPr>
          <p:cNvPr id="296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更多免费教程和模板请访问：</a:t>
            </a:r>
            <a:r>
              <a:rPr lang="en-US" altLang="zh-CN" dirty="0"/>
              <a:t>www.quppt.com</a:t>
            </a:r>
            <a:endParaRPr lang="zh-CN" altLang="en-US" dirty="0"/>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solidFill>
            <a:miter/>
          </a:ln>
        </p:spPr>
      </p:sp>
      <p:sp>
        <p:nvSpPr>
          <p:cNvPr id="13315"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sz="1200" dirty="0" smtClean="0">
                <a:latin typeface="微软雅黑" panose="020B0503020204020204" pitchFamily="34" charset="-122"/>
              </a:rPr>
              <a:t> </a:t>
            </a:r>
            <a:r>
              <a:rPr lang="zh-CN" altLang="en-US" sz="1200" dirty="0" smtClean="0">
                <a:latin typeface="微软雅黑" panose="020B0503020204020204" pitchFamily="34" charset="-122"/>
              </a:rPr>
              <a:t>经过对各大搜索引擎查询的结果作对比和分析，假设需要这篇文献““Speaking with the Elgin marbles in his mouth?”: Modernism and translation in Welsh writing in English”，点击后结果如下图：</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1200" dirty="0" smtClean="0">
                <a:latin typeface="微软雅黑" panose="020B0503020204020204" pitchFamily="34" charset="-122"/>
              </a:rPr>
              <a:t>点击右边的“来源”，共有九个（其他类似），点击第五个链接，返回如下图所示结果：</a:t>
            </a:r>
            <a:endParaRPr lang="zh-CN" altLang="en-US" sz="1200" dirty="0" smtClean="0">
              <a:latin typeface="微软雅黑" panose="020B0503020204020204" pitchFamily="34" charset="-122"/>
            </a:endParaRPr>
          </a:p>
          <a:p>
            <a:pPr lvl="0">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077" name="TextBox 21      (向天歌演示原创作品：www.TopPPT.cn)"/>
          <p:cNvSpPr txBox="1"/>
          <p:nvPr/>
        </p:nvSpPr>
        <p:spPr>
          <a:xfrm>
            <a:off x="336285" y="1252319"/>
            <a:ext cx="6768516" cy="830997"/>
          </a:xfrm>
          <a:prstGeom prst="rect">
            <a:avLst/>
          </a:prstGeom>
          <a:noFill/>
          <a:ln w="9525">
            <a:noFill/>
          </a:ln>
        </p:spPr>
        <p:txBody>
          <a:bodyPr wrap="square">
            <a:spAutoFit/>
          </a:bodyPr>
          <a:lstStyle/>
          <a:p>
            <a:pPr eaLnBrk="1" hangingPunct="1"/>
            <a:r>
              <a:rPr lang="en-US" altLang="zh-CN" sz="4800" b="1" dirty="0">
                <a:solidFill>
                  <a:srgbClr val="2B2E30"/>
                </a:solidFill>
                <a:latin typeface="微软雅黑" panose="020B0503020204020204" pitchFamily="34" charset="-122"/>
                <a:ea typeface="微软雅黑" panose="020B0503020204020204" pitchFamily="34" charset="-122"/>
              </a:rPr>
              <a:t>  </a:t>
            </a:r>
            <a:endParaRPr lang="zh-CN" altLang="en-US" sz="4000" b="1" dirty="0">
              <a:solidFill>
                <a:srgbClr val="2B2E30"/>
              </a:solidFill>
              <a:latin typeface="微软雅黑" panose="020B0503020204020204" pitchFamily="34" charset="-122"/>
              <a:ea typeface="微软雅黑" panose="020B0503020204020204" pitchFamily="34" charset="-122"/>
            </a:endParaRPr>
          </a:p>
        </p:txBody>
      </p:sp>
      <p:grpSp>
        <p:nvGrpSpPr>
          <p:cNvPr id="3078" name="Group 3      (向天歌演示原创作品：www.TopPPT.cn)"/>
          <p:cNvGrpSpPr/>
          <p:nvPr/>
        </p:nvGrpSpPr>
        <p:grpSpPr>
          <a:xfrm>
            <a:off x="1101222" y="3708667"/>
            <a:ext cx="1747838" cy="120650"/>
            <a:chOff x="1622500" y="4356850"/>
            <a:chExt cx="1748306" cy="121200"/>
          </a:xfrm>
        </p:grpSpPr>
        <p:cxnSp>
          <p:nvCxnSpPr>
            <p:cNvPr id="24" name="Straight Connector 23      (向天歌演示原创作品：www.TopPPT.cn)"/>
            <p:cNvCxnSpPr/>
            <p:nvPr/>
          </p:nvCxnSpPr>
          <p:spPr>
            <a:xfrm flipH="1">
              <a:off x="1622500" y="4412735"/>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3079" name="Group 4      (向天歌演示原创作品：www.TopPPT.cn)"/>
          <p:cNvGrpSpPr/>
          <p:nvPr/>
        </p:nvGrpSpPr>
        <p:grpSpPr>
          <a:xfrm>
            <a:off x="4048808" y="3708667"/>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sp>
        <p:nvSpPr>
          <p:cNvPr id="4" name="文本框 3"/>
          <p:cNvSpPr txBox="1"/>
          <p:nvPr/>
        </p:nvSpPr>
        <p:spPr>
          <a:xfrm>
            <a:off x="621665" y="680720"/>
            <a:ext cx="6483350" cy="1938020"/>
          </a:xfrm>
          <a:prstGeom prst="rect">
            <a:avLst/>
          </a:prstGeom>
          <a:noFill/>
        </p:spPr>
        <p:txBody>
          <a:bodyPr wrap="square" rtlCol="0">
            <a:spAutoFit/>
          </a:bodyPr>
          <a:lstStyle/>
          <a:p>
            <a:r>
              <a:rPr lang="zh-CN" altLang="en-US" sz="4800" b="1" dirty="0" smtClean="0">
                <a:latin typeface="微软雅黑" panose="020B0503020204020204" pitchFamily="34" charset="-122"/>
                <a:ea typeface="微软雅黑" panose="020B0503020204020204" pitchFamily="34" charset="-122"/>
              </a:rPr>
              <a:t>      </a:t>
            </a:r>
            <a:r>
              <a:rPr lang="en-US" altLang="zh-CN" sz="6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worldlib</a:t>
            </a:r>
            <a:endParaRPr lang="en-US" altLang="zh-CN" sz="6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a:p>
            <a:r>
              <a:rPr lang="zh-CN" altLang="en-U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人工智能在线咨询</a:t>
            </a:r>
            <a:endParaRPr lang="zh-CN" altLang="en-U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1244600" y="4568190"/>
            <a:ext cx="4467860" cy="829945"/>
          </a:xfrm>
          <a:prstGeom prst="rect">
            <a:avLst/>
          </a:prstGeom>
          <a:noFill/>
          <a:ln>
            <a:noFill/>
          </a:ln>
        </p:spPr>
        <p:txBody>
          <a:bodyPr wrap="none" rtlCol="0" anchor="t">
            <a:spAutoFit/>
          </a:bodyPr>
          <a:p>
            <a:pPr algn="ctr"/>
            <a:r>
              <a:rPr lang="zh-CN" altLang="en-US"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外文秒得新服务</a:t>
            </a:r>
            <a:endParaRPr lang="zh-CN" altLang="en-US"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883785" cy="46166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rPr>
              <a:t>利用搜索引擎查询</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615950" y="6091014"/>
            <a:ext cx="11017745" cy="64516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fontAlgn="auto">
              <a:spcBef>
                <a:spcPct val="0"/>
              </a:spcBef>
              <a:spcAft>
                <a:spcPts val="0"/>
              </a:spcAft>
              <a:buNone/>
              <a:defRPr/>
            </a:pPr>
            <a:r>
              <a:rPr lang="zh-CN" altLang="en-US" sz="1800" b="1" dirty="0">
                <a:solidFill>
                  <a:srgbClr val="FF0000"/>
                </a:solidFill>
                <a:latin typeface="微软雅黑" panose="020B0503020204020204" pitchFamily="34" charset="-122"/>
              </a:rPr>
              <a:t>打开网页后，显示“Full text not available from this repository:check for access using links below”,点击“check full text”，返回下图结果（多数情况会还会链接到收费网站）：</a:t>
            </a:r>
            <a:endParaRPr lang="zh-CN" altLang="en-US" sz="1800" b="1" dirty="0">
              <a:solidFill>
                <a:srgbClr val="FF0000"/>
              </a:solidFill>
              <a:latin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3472" y="765175"/>
            <a:ext cx="9217024" cy="5188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883785" cy="460375"/>
          </a:xfrm>
          <a:prstGeom prst="rect">
            <a:avLst/>
          </a:prstGeom>
          <a:noFill/>
          <a:ln w="9525">
            <a:noFill/>
          </a:ln>
        </p:spPr>
        <p:txBody>
          <a:bodyPr wrap="square">
            <a:spAutoFit/>
          </a:bodyPr>
          <a:lstStyle/>
          <a:p>
            <a:pPr eaLnBrk="1" hangingPunct="1"/>
            <a:r>
              <a:rPr lang="zh-CN" altLang="en-US" sz="2400" b="1" dirty="0" smtClean="0">
                <a:latin typeface="微软雅黑" panose="020B0503020204020204" pitchFamily="34" charset="-122"/>
                <a:ea typeface="微软雅黑" panose="020B0503020204020204" pitchFamily="34" charset="-122"/>
              </a:rPr>
              <a:t>国内</a:t>
            </a:r>
            <a:r>
              <a:rPr lang="zh-CN" altLang="en-US" sz="2400" b="1" dirty="0">
                <a:latin typeface="微软雅黑" panose="020B0503020204020204" pitchFamily="34" charset="-122"/>
                <a:ea typeface="微软雅黑" panose="020B0503020204020204" pitchFamily="34" charset="-122"/>
              </a:rPr>
              <a:t>外文资源现状</a:t>
            </a:r>
            <a:endParaRPr lang="zh-CN" altLang="en-US" sz="2400" b="1" dirty="0">
              <a:latin typeface="微软雅黑" panose="020B0503020204020204" pitchFamily="34" charset="-122"/>
              <a:ea typeface="微软雅黑" panose="020B0503020204020204" pitchFamily="34" charset="-122"/>
            </a:endParaRPr>
          </a:p>
        </p:txBody>
      </p:sp>
      <p:pic>
        <p:nvPicPr>
          <p:cNvPr id="31" name="图片 31"/>
          <p:cNvPicPr>
            <a:picLocks noChangeAspect="1" noChangeArrowheads="1"/>
          </p:cNvPicPr>
          <p:nvPr/>
        </p:nvPicPr>
        <p:blipFill>
          <a:blip r:embed="rId1" cstate="print"/>
          <a:srcRect/>
          <a:stretch>
            <a:fillRect/>
          </a:stretch>
        </p:blipFill>
        <p:spPr>
          <a:xfrm>
            <a:off x="585510" y="923925"/>
            <a:ext cx="10911090" cy="574004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向天歌演示原创作品：www.TopPPT.cn)"/>
          <p:cNvSpPr/>
          <p:nvPr/>
        </p:nvSpPr>
        <p:spPr>
          <a:xfrm>
            <a:off x="8400415" y="1222375"/>
            <a:ext cx="3549015" cy="47713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296" name="TextBox 17      (向天歌演示原创作品：www.TopPPT.cn)"/>
          <p:cNvSpPr txBox="1"/>
          <p:nvPr/>
        </p:nvSpPr>
        <p:spPr>
          <a:xfrm>
            <a:off x="8552815" y="1301750"/>
            <a:ext cx="3244215" cy="4692650"/>
          </a:xfrm>
          <a:prstGeom prst="rect">
            <a:avLst/>
          </a:prstGeom>
          <a:noFill/>
          <a:ln w="9525">
            <a:noFill/>
          </a:ln>
        </p:spPr>
        <p:txBody>
          <a:bodyPr wrap="square">
            <a:spAutoFit/>
          </a:bodyPr>
          <a:lstStyle/>
          <a:p>
            <a:pPr eaLnBrk="1" hangingPunct="1"/>
            <a:r>
              <a:rPr lang="en-US" altLang="zh-CN" sz="2300" dirty="0">
                <a:solidFill>
                  <a:schemeClr val="bg1"/>
                </a:solidFill>
                <a:latin typeface="微软雅黑" panose="020B0503020204020204" pitchFamily="34" charset="-122"/>
                <a:ea typeface="微软雅黑" panose="020B0503020204020204" pitchFamily="34" charset="-122"/>
              </a:rPr>
              <a:t>     </a:t>
            </a:r>
            <a:r>
              <a:rPr lang="en-US" altLang="zh-CN" sz="2300" dirty="0">
                <a:solidFill>
                  <a:schemeClr val="tx1"/>
                </a:solidFill>
                <a:latin typeface="微软雅黑" panose="020B0503020204020204" pitchFamily="34" charset="-122"/>
                <a:ea typeface="微软雅黑" panose="020B0503020204020204" pitchFamily="34" charset="-122"/>
              </a:rPr>
              <a:t> </a:t>
            </a:r>
            <a:r>
              <a:rPr lang="zh-CN" altLang="en-US" sz="2300" dirty="0">
                <a:solidFill>
                  <a:schemeClr val="tx1"/>
                </a:solidFill>
                <a:latin typeface="微软雅黑" panose="020B0503020204020204" pitchFamily="34" charset="-122"/>
                <a:ea typeface="微软雅黑" panose="020B0503020204020204" pitchFamily="34" charset="-122"/>
              </a:rPr>
              <a:t>点击首页右边的二维码，弹出一个对话框，只需要在对话框输入刚才要查的文献名称“Speaking with the Elgin marbles in his mouth?”: Modernism and translation in Welsh writing in English”，系统会</a:t>
            </a:r>
            <a:r>
              <a:rPr lang="zh-CN" altLang="en-US" sz="2300" dirty="0" smtClean="0">
                <a:solidFill>
                  <a:schemeClr val="tx1"/>
                </a:solidFill>
                <a:latin typeface="微软雅黑" panose="020B0503020204020204" pitchFamily="34" charset="-122"/>
                <a:ea typeface="微软雅黑" panose="020B0503020204020204" pitchFamily="34" charset="-122"/>
              </a:rPr>
              <a:t>在</a:t>
            </a:r>
            <a:r>
              <a:rPr lang="en-US" altLang="zh-CN" sz="2300" dirty="0" smtClean="0">
                <a:solidFill>
                  <a:schemeClr val="tx1"/>
                </a:solidFill>
                <a:latin typeface="微软雅黑" panose="020B0503020204020204" pitchFamily="34" charset="-122"/>
                <a:ea typeface="微软雅黑" panose="020B0503020204020204" pitchFamily="34" charset="-122"/>
              </a:rPr>
              <a:t>5-</a:t>
            </a:r>
            <a:r>
              <a:rPr lang="zh-CN" altLang="en-US" sz="2300" dirty="0" smtClean="0">
                <a:solidFill>
                  <a:schemeClr val="tx1"/>
                </a:solidFill>
                <a:latin typeface="微软雅黑" panose="020B0503020204020204" pitchFamily="34" charset="-122"/>
                <a:ea typeface="微软雅黑" panose="020B0503020204020204" pitchFamily="34" charset="-122"/>
              </a:rPr>
              <a:t>10秒</a:t>
            </a:r>
            <a:r>
              <a:rPr lang="zh-CN" altLang="en-US" sz="2300" dirty="0">
                <a:solidFill>
                  <a:schemeClr val="tx1"/>
                </a:solidFill>
                <a:latin typeface="微软雅黑" panose="020B0503020204020204" pitchFamily="34" charset="-122"/>
                <a:ea typeface="微软雅黑" panose="020B0503020204020204" pitchFamily="34" charset="-122"/>
              </a:rPr>
              <a:t>内帮您查询到这篇文献并返回一个链接。</a:t>
            </a:r>
            <a:endParaRPr lang="zh-CN" altLang="en-US" sz="2300" dirty="0">
              <a:solidFill>
                <a:schemeClr val="tx1"/>
              </a:solidFill>
              <a:latin typeface="微软雅黑" panose="020B0503020204020204" pitchFamily="34" charset="-122"/>
              <a:ea typeface="微软雅黑" panose="020B0503020204020204" pitchFamily="34" charset="-122"/>
            </a:endParaRPr>
          </a:p>
        </p:txBody>
      </p:sp>
      <p:sp>
        <p:nvSpPr>
          <p:cNvPr id="23" name="Rectangle 22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Rectangle 24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303" name="TextBox 25      (向天歌演示原创作品：www.TopPPT.cn)"/>
          <p:cNvSpPr txBox="1"/>
          <p:nvPr/>
        </p:nvSpPr>
        <p:spPr>
          <a:xfrm>
            <a:off x="681355" y="304800"/>
            <a:ext cx="395986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a:t>
            </a:r>
            <a:endParaRPr lang="zh-CN" altLang="en-US" sz="24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74" y="1112869"/>
            <a:ext cx="8216248" cy="48813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向天歌演示原创作品：www.TopPPT.cn)"/>
          <p:cNvSpPr/>
          <p:nvPr/>
        </p:nvSpPr>
        <p:spPr>
          <a:xfrm>
            <a:off x="213360" y="1424305"/>
            <a:ext cx="3549015" cy="45891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296" name="TextBox 17      (向天歌演示原创作品：www.TopPPT.cn)"/>
          <p:cNvSpPr txBox="1"/>
          <p:nvPr/>
        </p:nvSpPr>
        <p:spPr>
          <a:xfrm>
            <a:off x="213360" y="1424305"/>
            <a:ext cx="3549015" cy="4338320"/>
          </a:xfrm>
          <a:prstGeom prst="rect">
            <a:avLst/>
          </a:prstGeom>
          <a:noFill/>
          <a:ln w="9525">
            <a:noFill/>
          </a:ln>
        </p:spPr>
        <p:txBody>
          <a:bodyPr wrap="square">
            <a:spAutoFit/>
          </a:bodyPr>
          <a:lstStyle/>
          <a:p>
            <a:pPr eaLnBrk="1" hangingPunct="1"/>
            <a:r>
              <a:rPr lang="en-US" altLang="zh-CN" sz="2300" b="1" dirty="0">
                <a:solidFill>
                  <a:schemeClr val="tx1"/>
                </a:solidFill>
                <a:latin typeface="微软雅黑" panose="020B0503020204020204" pitchFamily="34" charset="-122"/>
                <a:ea typeface="微软雅黑" panose="020B0503020204020204" pitchFamily="34" charset="-122"/>
              </a:rPr>
              <a:t>      </a:t>
            </a:r>
            <a:r>
              <a:rPr lang="zh-CN" altLang="en-US" sz="2300" b="1" dirty="0">
                <a:solidFill>
                  <a:schemeClr val="tx1"/>
                </a:solidFill>
                <a:latin typeface="微软雅黑" panose="020B0503020204020204" pitchFamily="34" charset="-122"/>
                <a:ea typeface="微软雅黑" panose="020B0503020204020204" pitchFamily="34" charset="-122"/>
              </a:rPr>
              <a:t>点击首页右边的二维码，弹出一个对话框，只需要在对话框输入刚才要查的文献名称“Speaking with the Elgin marbles in his mouth?”: Modernism and translation in Welsh writing in English”，系统会</a:t>
            </a:r>
            <a:r>
              <a:rPr lang="zh-CN" altLang="en-US" sz="2300" b="1" dirty="0" smtClean="0">
                <a:solidFill>
                  <a:schemeClr val="tx1"/>
                </a:solidFill>
                <a:latin typeface="微软雅黑" panose="020B0503020204020204" pitchFamily="34" charset="-122"/>
                <a:ea typeface="微软雅黑" panose="020B0503020204020204" pitchFamily="34" charset="-122"/>
              </a:rPr>
              <a:t>在</a:t>
            </a:r>
            <a:r>
              <a:rPr lang="en-US" altLang="zh-CN" sz="2300" b="1" dirty="0" smtClean="0">
                <a:solidFill>
                  <a:schemeClr val="tx1"/>
                </a:solidFill>
                <a:latin typeface="微软雅黑" panose="020B0503020204020204" pitchFamily="34" charset="-122"/>
                <a:ea typeface="微软雅黑" panose="020B0503020204020204" pitchFamily="34" charset="-122"/>
              </a:rPr>
              <a:t>5-</a:t>
            </a:r>
            <a:r>
              <a:rPr lang="zh-CN" altLang="en-US" sz="2300" b="1" dirty="0" smtClean="0">
                <a:solidFill>
                  <a:schemeClr val="tx1"/>
                </a:solidFill>
                <a:latin typeface="微软雅黑" panose="020B0503020204020204" pitchFamily="34" charset="-122"/>
                <a:ea typeface="微软雅黑" panose="020B0503020204020204" pitchFamily="34" charset="-122"/>
              </a:rPr>
              <a:t>10秒</a:t>
            </a:r>
            <a:r>
              <a:rPr lang="zh-CN" altLang="en-US" sz="2300" b="1" dirty="0">
                <a:solidFill>
                  <a:schemeClr val="tx1"/>
                </a:solidFill>
                <a:latin typeface="微软雅黑" panose="020B0503020204020204" pitchFamily="34" charset="-122"/>
                <a:ea typeface="微软雅黑" panose="020B0503020204020204" pitchFamily="34" charset="-122"/>
              </a:rPr>
              <a:t>内帮您查询到这篇文献并返回一个链接</a:t>
            </a:r>
            <a:endParaRPr lang="zh-CN" altLang="en-US" sz="2300" b="1" dirty="0">
              <a:solidFill>
                <a:schemeClr val="tx1"/>
              </a:solidFill>
              <a:latin typeface="微软雅黑" panose="020B0503020204020204" pitchFamily="34" charset="-122"/>
              <a:ea typeface="微软雅黑" panose="020B0503020204020204" pitchFamily="34" charset="-122"/>
            </a:endParaRPr>
          </a:p>
        </p:txBody>
      </p:sp>
      <p:sp>
        <p:nvSpPr>
          <p:cNvPr id="23" name="Rectangle 22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Rectangle 24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303" name="TextBox 25      (向天歌演示原创作品：www.TopPPT.cn)"/>
          <p:cNvSpPr txBox="1"/>
          <p:nvPr/>
        </p:nvSpPr>
        <p:spPr>
          <a:xfrm>
            <a:off x="681355" y="304800"/>
            <a:ext cx="395986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a:t>
            </a:r>
            <a:endParaRPr lang="zh-CN" altLang="en-US" sz="2400" b="1" dirty="0">
              <a:latin typeface="微软雅黑" panose="020B0503020204020204" pitchFamily="34" charset="-122"/>
              <a:ea typeface="微软雅黑" panose="020B0503020204020204" pitchFamily="34" charset="-122"/>
            </a:endParaRPr>
          </a:p>
        </p:txBody>
      </p:sp>
      <p:pic>
        <p:nvPicPr>
          <p:cNvPr id="9" name="图片 7" descr="对话框.jpg"/>
          <p:cNvPicPr>
            <a:picLocks noChangeAspect="1"/>
          </p:cNvPicPr>
          <p:nvPr/>
        </p:nvPicPr>
        <p:blipFill>
          <a:blip r:embed="rId1" cstate="print"/>
          <a:stretch>
            <a:fillRect/>
          </a:stretch>
        </p:blipFill>
        <p:spPr>
          <a:xfrm>
            <a:off x="5552440" y="1424305"/>
            <a:ext cx="6141085" cy="4756150"/>
          </a:xfrm>
          <a:prstGeom prst="rect">
            <a:avLst/>
          </a:prstGeom>
        </p:spPr>
      </p:pic>
      <p:sp>
        <p:nvSpPr>
          <p:cNvPr id="3" name="右箭头 2"/>
          <p:cNvSpPr/>
          <p:nvPr/>
        </p:nvSpPr>
        <p:spPr>
          <a:xfrm>
            <a:off x="4189730" y="3430905"/>
            <a:ext cx="1151890" cy="575945"/>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33441" y="3069907"/>
            <a:ext cx="1124585" cy="521970"/>
          </a:xfrm>
          <a:prstGeom prst="rect">
            <a:avLst/>
          </a:prstGeom>
          <a:noFill/>
        </p:spPr>
        <p:txBody>
          <a:bodyPr wrap="square" rtlCol="0">
            <a:spAutoFit/>
          </a:bodyPr>
          <a:lstStyle/>
          <a:p>
            <a:r>
              <a:rPr lang="en-US" altLang="zh-CN" sz="2800" b="1" dirty="0" smtClean="0">
                <a:solidFill>
                  <a:srgbClr val="FF0000"/>
                </a:solidFill>
              </a:rPr>
              <a:t>5-10s</a:t>
            </a:r>
            <a:endParaRPr lang="en-US" altLang="zh-CN" sz="28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681355" y="1003935"/>
            <a:ext cx="10379710" cy="46037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400" b="1" dirty="0">
                <a:solidFill>
                  <a:srgbClr val="FF0000"/>
                </a:solidFill>
                <a:latin typeface="微软雅黑" panose="020B0503020204020204" pitchFamily="34" charset="-122"/>
              </a:rPr>
              <a:t>点击返回的链接，即可下载该文献的全文数据。</a:t>
            </a:r>
            <a:endParaRPr lang="zh-CN" altLang="en-US" sz="2400" b="1" dirty="0">
              <a:solidFill>
                <a:srgbClr val="FF0000"/>
              </a:solidFill>
              <a:latin typeface="微软雅黑" panose="020B0503020204020204" pitchFamily="34" charset="-122"/>
            </a:endParaRPr>
          </a:p>
        </p:txBody>
      </p:sp>
      <p:pic>
        <p:nvPicPr>
          <p:cNvPr id="11" name="图片 10" descr="全文.jpg"/>
          <p:cNvPicPr>
            <a:picLocks noChangeAspect="1"/>
          </p:cNvPicPr>
          <p:nvPr/>
        </p:nvPicPr>
        <p:blipFill>
          <a:blip r:embed="rId1" cstate="print"/>
          <a:stretch>
            <a:fillRect/>
          </a:stretch>
        </p:blipFill>
        <p:spPr>
          <a:xfrm>
            <a:off x="1399540" y="1550670"/>
            <a:ext cx="9393555" cy="5107305"/>
          </a:xfrm>
          <a:prstGeom prst="rect">
            <a:avLst/>
          </a:prstGeom>
        </p:spPr>
      </p:pic>
      <p:sp>
        <p:nvSpPr>
          <p:cNvPr id="2" name="TextBox 25      (向天歌演示原创作品：www.TopPPT.cn)"/>
          <p:cNvSpPr txBox="1"/>
          <p:nvPr/>
        </p:nvSpPr>
        <p:spPr>
          <a:xfrm>
            <a:off x="681355" y="304800"/>
            <a:ext cx="395986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1" name="Rectangle 4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2" name="Rectangle 41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677" name="TextBox 42      (向天歌演示原创作品：www.TopPPT.cn)"/>
          <p:cNvSpPr txBox="1"/>
          <p:nvPr/>
        </p:nvSpPr>
        <p:spPr>
          <a:xfrm>
            <a:off x="681038" y="304800"/>
            <a:ext cx="4262834" cy="461665"/>
          </a:xfrm>
          <a:prstGeom prst="rect">
            <a:avLst/>
          </a:prstGeom>
          <a:noFill/>
          <a:ln w="9525">
            <a:noFill/>
          </a:ln>
        </p:spPr>
        <p:txBody>
          <a:bodyPr wrap="square">
            <a:spAutoFit/>
          </a:bodyPr>
          <a:lstStyle/>
          <a:p>
            <a:pPr eaLnBrk="1" hangingPunct="1"/>
            <a:r>
              <a:rPr lang="en-US" altLang="zh-CN" sz="2400" b="1" dirty="0" err="1" smtClean="0">
                <a:latin typeface="微软雅黑" panose="020B0503020204020204" pitchFamily="34" charset="-122"/>
                <a:ea typeface="微软雅黑" panose="020B0503020204020204" pitchFamily="34" charset="-122"/>
              </a:rPr>
              <a:t>Worldlib</a:t>
            </a:r>
            <a:r>
              <a:rPr lang="zh-CN" altLang="en-US" sz="2400" b="1" dirty="0" smtClean="0">
                <a:latin typeface="微软雅黑" panose="020B0503020204020204" pitchFamily="34" charset="-122"/>
                <a:ea typeface="微软雅黑" panose="020B0503020204020204" pitchFamily="34" charset="-122"/>
              </a:rPr>
              <a:t>人工智能在线咨询</a:t>
            </a:r>
            <a:endParaRPr lang="zh-CN" altLang="en-US" sz="2400" b="1" dirty="0">
              <a:latin typeface="微软雅黑" panose="020B0503020204020204" pitchFamily="34" charset="-122"/>
              <a:ea typeface="微软雅黑" panose="020B0503020204020204" pitchFamily="34" charset="-122"/>
            </a:endParaRPr>
          </a:p>
        </p:txBody>
      </p:sp>
      <p:sp>
        <p:nvSpPr>
          <p:cNvPr id="28679" name="TextBox 34      (向天歌演示原创作品：www.TopPPT.cn)"/>
          <p:cNvSpPr txBox="1"/>
          <p:nvPr/>
        </p:nvSpPr>
        <p:spPr>
          <a:xfrm>
            <a:off x="2576195" y="2978150"/>
            <a:ext cx="7298055" cy="23069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3600" b="1" dirty="0" err="1" smtClean="0">
                <a:solidFill>
                  <a:srgbClr val="FF0000"/>
                </a:solidFill>
                <a:effectLst>
                  <a:outerShdw blurRad="38100" dist="19050" dir="2700000" algn="tl" rotWithShape="0">
                    <a:schemeClr val="dk1">
                      <a:alpha val="40000"/>
                    </a:schemeClr>
                  </a:outerShdw>
                </a:effectLst>
                <a:latin typeface="微软雅黑" panose="020B0503020204020204" pitchFamily="34" charset="-122"/>
              </a:rPr>
              <a:t>worldlib</a:t>
            </a:r>
            <a:r>
              <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rPr>
              <a:t>人工智能在线咨询是怎样</a:t>
            </a:r>
            <a:endPar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ndParaRPr>
          </a:p>
          <a:p>
            <a:pPr marL="0" lvl="0" indent="0" eaLnBrk="0" hangingPunct="0">
              <a:spcBef>
                <a:spcPct val="0"/>
              </a:spcBef>
              <a:buNone/>
            </a:pPr>
            <a:endPar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ndParaRPr>
          </a:p>
          <a:p>
            <a:pPr marL="0" lvl="0" indent="0" eaLnBrk="0" hangingPunct="0">
              <a:spcBef>
                <a:spcPct val="0"/>
              </a:spcBef>
              <a:buNone/>
            </a:pPr>
            <a:endPar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ndParaRPr>
          </a:p>
          <a:p>
            <a:pPr marL="0" lvl="0" indent="0" eaLnBrk="0" hangingPunct="0">
              <a:spcBef>
                <a:spcPct val="0"/>
              </a:spcBef>
              <a:buNone/>
            </a:pPr>
            <a:r>
              <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rPr>
              <a:t>              一个查询平台？</a:t>
            </a:r>
            <a:endParaRPr lang="zh-CN" altLang="en-US" sz="36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ndParaRPr>
          </a:p>
        </p:txBody>
      </p:sp>
      <p:pic>
        <p:nvPicPr>
          <p:cNvPr id="28680" name="Picture 1      (向天歌演示原创作品：www.TopPPT.cn)"/>
          <p:cNvPicPr>
            <a:picLocks noChangeAspect="1"/>
          </p:cNvPicPr>
          <p:nvPr/>
        </p:nvPicPr>
        <p:blipFill>
          <a:blip r:embed="rId1"/>
          <a:srcRect l="50000" t="15062" r="27390" b="64651"/>
          <a:stretch>
            <a:fillRect/>
          </a:stretch>
        </p:blipFill>
        <p:spPr>
          <a:xfrm>
            <a:off x="1065213" y="1914525"/>
            <a:ext cx="1511300" cy="1295400"/>
          </a:xfrm>
          <a:prstGeom prst="rect">
            <a:avLst/>
          </a:prstGeom>
          <a:noFill/>
          <a:ln w="9525">
            <a:noFill/>
          </a:ln>
        </p:spPr>
      </p:pic>
      <p:pic>
        <p:nvPicPr>
          <p:cNvPr id="28681" name="Picture 2      (向天歌演示原创作品：www.TopPPT.cn)"/>
          <p:cNvPicPr>
            <a:picLocks noChangeAspect="1"/>
          </p:cNvPicPr>
          <p:nvPr/>
        </p:nvPicPr>
        <p:blipFill>
          <a:blip r:embed="rId2"/>
          <a:srcRect l="28445" t="14536" r="50359" b="65935"/>
          <a:stretch>
            <a:fillRect/>
          </a:stretch>
        </p:blipFill>
        <p:spPr>
          <a:xfrm>
            <a:off x="9336088" y="4005263"/>
            <a:ext cx="1608137" cy="141287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29641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265430" y="852170"/>
            <a:ext cx="11451590" cy="576961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lnSpc>
                <a:spcPct val="150000"/>
              </a:lnSpc>
              <a:spcBef>
                <a:spcPct val="0"/>
              </a:spcBef>
              <a:buNone/>
            </a:pPr>
            <a:r>
              <a:rPr lang="zh-CN" altLang="en-US" sz="1400" dirty="0">
                <a:latin typeface="微软雅黑" panose="020B0503020204020204" pitchFamily="34" charset="-122"/>
              </a:rPr>
              <a:t>       </a:t>
            </a:r>
            <a:r>
              <a:rPr lang="zh-CN" altLang="en-US" sz="2400" dirty="0">
                <a:latin typeface="微软雅黑" panose="020B0503020204020204" pitchFamily="34" charset="-122"/>
              </a:rPr>
              <a:t>worldlib人工智能在线咨询是一款以网页和微信为载体，运用最新网络技术整合多个搜索引擎为广大师生提供外文文献获取的互联网在线服务平台。该平台支持</a:t>
            </a:r>
            <a:r>
              <a:rPr lang="zh-CN" altLang="en-US" sz="2400" dirty="0">
                <a:solidFill>
                  <a:srgbClr val="FF0000"/>
                </a:solidFill>
                <a:latin typeface="微软雅黑" panose="020B0503020204020204" pitchFamily="34" charset="-122"/>
              </a:rPr>
              <a:t>关键词检索、题名检索（文献准确题名）、文献DOI号检索、文献PMID号检索、图片识别检索、作者检索</a:t>
            </a:r>
            <a:r>
              <a:rPr lang="zh-CN" altLang="en-US" sz="2400" dirty="0">
                <a:latin typeface="微软雅黑" panose="020B0503020204020204" pitchFamily="34" charset="-122"/>
              </a:rPr>
              <a:t>。查询结果会</a:t>
            </a:r>
            <a:r>
              <a:rPr lang="zh-CN" altLang="en-US" sz="2400" dirty="0" smtClean="0">
                <a:latin typeface="微软雅黑" panose="020B0503020204020204" pitchFamily="34" charset="-122"/>
              </a:rPr>
              <a:t>在</a:t>
            </a:r>
            <a:r>
              <a:rPr lang="en-US" altLang="zh-CN" sz="2400" dirty="0" smtClean="0">
                <a:latin typeface="微软雅黑" panose="020B0503020204020204" pitchFamily="34" charset="-122"/>
              </a:rPr>
              <a:t>5-</a:t>
            </a:r>
            <a:r>
              <a:rPr lang="zh-CN" altLang="en-US" sz="2400" smtClean="0">
                <a:latin typeface="微软雅黑" panose="020B0503020204020204" pitchFamily="34" charset="-122"/>
              </a:rPr>
              <a:t>10秒内回复， </a:t>
            </a:r>
            <a:r>
              <a:rPr lang="zh-CN" altLang="en-US" sz="2400" dirty="0">
                <a:latin typeface="微软雅黑" panose="020B0503020204020204" pitchFamily="34" charset="-122"/>
              </a:rPr>
              <a:t>24小时不间断的提供文献查询服务。</a:t>
            </a:r>
            <a:endParaRPr lang="zh-CN" altLang="en-US" sz="2400" dirty="0">
              <a:latin typeface="微软雅黑" panose="020B0503020204020204" pitchFamily="34" charset="-122"/>
            </a:endParaRPr>
          </a:p>
          <a:p>
            <a:pPr marL="0" lvl="0" indent="0" eaLnBrk="0" hangingPunct="0">
              <a:lnSpc>
                <a:spcPct val="150000"/>
              </a:lnSpc>
              <a:spcBef>
                <a:spcPct val="0"/>
              </a:spcBef>
              <a:buNone/>
            </a:pPr>
            <a:r>
              <a:rPr lang="zh-CN" altLang="en-US" sz="2400" dirty="0" smtClean="0">
                <a:latin typeface="微软雅黑" panose="020B0503020204020204" pitchFamily="34" charset="-122"/>
              </a:rPr>
              <a:t>        我们</a:t>
            </a:r>
            <a:r>
              <a:rPr lang="zh-CN" altLang="en-US" sz="2400" dirty="0">
                <a:latin typeface="微软雅黑" panose="020B0503020204020204" pitchFamily="34" charset="-122"/>
              </a:rPr>
              <a:t>是文献的挖掘者，而不是文献的提供者。</a:t>
            </a:r>
            <a:r>
              <a:rPr lang="zh-CN" altLang="en-US" sz="2400" dirty="0" smtClean="0">
                <a:latin typeface="微软雅黑" panose="020B0503020204020204" pitchFamily="34" charset="-122"/>
              </a:rPr>
              <a:t>我们是</a:t>
            </a:r>
            <a:r>
              <a:rPr lang="zh-CN" altLang="en-US" sz="2400" dirty="0">
                <a:latin typeface="微软雅黑" panose="020B0503020204020204" pitchFamily="34" charset="-122"/>
              </a:rPr>
              <a:t>利用自身强大的搜索技术帮助您在全球范围内查询文献，经过技术处理后将有效可下载的链接在</a:t>
            </a:r>
            <a:r>
              <a:rPr lang="zh-CN" altLang="en-US" sz="2400" b="1" dirty="0">
                <a:solidFill>
                  <a:srgbClr val="FF0000"/>
                </a:solidFill>
                <a:latin typeface="微软雅黑" panose="020B0503020204020204" pitchFamily="34" charset="-122"/>
              </a:rPr>
              <a:t>最短的时间</a:t>
            </a:r>
            <a:r>
              <a:rPr lang="zh-CN" altLang="en-US" sz="2400" b="1" dirty="0" smtClean="0">
                <a:solidFill>
                  <a:srgbClr val="FF0000"/>
                </a:solidFill>
                <a:latin typeface="微软雅黑" panose="020B0503020204020204" pitchFamily="34" charset="-122"/>
              </a:rPr>
              <a:t>（</a:t>
            </a:r>
            <a:r>
              <a:rPr lang="en-US" altLang="zh-CN" sz="2400" b="1" dirty="0" smtClean="0">
                <a:solidFill>
                  <a:srgbClr val="FF0000"/>
                </a:solidFill>
                <a:latin typeface="微软雅黑" panose="020B0503020204020204" pitchFamily="34" charset="-122"/>
              </a:rPr>
              <a:t>5-</a:t>
            </a:r>
            <a:r>
              <a:rPr lang="zh-CN" altLang="en-US" sz="2400" b="1" dirty="0" smtClean="0">
                <a:solidFill>
                  <a:srgbClr val="FF0000"/>
                </a:solidFill>
                <a:latin typeface="微软雅黑" panose="020B0503020204020204" pitchFamily="34" charset="-122"/>
              </a:rPr>
              <a:t>10秒</a:t>
            </a:r>
            <a:r>
              <a:rPr lang="zh-CN" altLang="en-US" sz="2400" b="1" dirty="0">
                <a:solidFill>
                  <a:srgbClr val="FF0000"/>
                </a:solidFill>
                <a:latin typeface="微软雅黑" panose="020B0503020204020204" pitchFamily="34" charset="-122"/>
              </a:rPr>
              <a:t>）内发送给您</a:t>
            </a:r>
            <a:r>
              <a:rPr lang="zh-CN" altLang="en-US" sz="2400" dirty="0">
                <a:solidFill>
                  <a:srgbClr val="FF0000"/>
                </a:solidFill>
                <a:latin typeface="微软雅黑" panose="020B0503020204020204" pitchFamily="34" charset="-122"/>
              </a:rPr>
              <a:t>。</a:t>
            </a:r>
            <a:endParaRPr lang="zh-CN" altLang="en-US" sz="2400" dirty="0">
              <a:solidFill>
                <a:srgbClr val="FF0000"/>
              </a:solidFill>
              <a:latin typeface="微软雅黑" panose="020B0503020204020204" pitchFamily="34" charset="-122"/>
            </a:endParaRPr>
          </a:p>
          <a:p>
            <a:pPr marL="0" lvl="0" indent="0" eaLnBrk="0" hangingPunct="0">
              <a:lnSpc>
                <a:spcPct val="150000"/>
              </a:lnSpc>
              <a:spcBef>
                <a:spcPct val="0"/>
              </a:spcBef>
              <a:buNone/>
            </a:pPr>
            <a:endParaRPr lang="en-US" altLang="zh-CN" sz="1800" b="1" dirty="0" smtClean="0">
              <a:solidFill>
                <a:srgbClr val="FF0000"/>
              </a:solidFill>
              <a:effectLst>
                <a:outerShdw blurRad="38100" dist="25400" dir="5400000" algn="ctr" rotWithShape="0">
                  <a:srgbClr val="6E747A">
                    <a:alpha val="43000"/>
                  </a:srgbClr>
                </a:outerShdw>
              </a:effectLst>
              <a:latin typeface="微软雅黑" panose="020B0503020204020204" pitchFamily="34" charset="-122"/>
            </a:endParaRPr>
          </a:p>
          <a:p>
            <a:pPr marL="0" lvl="0" indent="0" eaLnBrk="0" hangingPunct="0">
              <a:lnSpc>
                <a:spcPct val="150000"/>
              </a:lnSpc>
              <a:spcBef>
                <a:spcPct val="0"/>
              </a:spcBef>
              <a:buNone/>
            </a:pPr>
            <a:endParaRPr lang="en-US" altLang="zh-CN" sz="1800" b="1" dirty="0">
              <a:solidFill>
                <a:srgbClr val="3CA0FE"/>
              </a:solidFill>
              <a:effectLst>
                <a:outerShdw blurRad="38100" dist="25400" dir="5400000" algn="ctr" rotWithShape="0">
                  <a:srgbClr val="6E747A">
                    <a:alpha val="43000"/>
                  </a:srgbClr>
                </a:outerShdw>
              </a:effectLst>
              <a:latin typeface="微软雅黑" panose="020B0503020204020204" pitchFamily="34" charset="-122"/>
            </a:endParaRPr>
          </a:p>
          <a:p>
            <a:pPr marL="0" lvl="0" indent="0" eaLnBrk="0" hangingPunct="0">
              <a:lnSpc>
                <a:spcPct val="150000"/>
              </a:lnSpc>
              <a:spcBef>
                <a:spcPct val="0"/>
              </a:spcBef>
              <a:buNone/>
            </a:pPr>
            <a:r>
              <a:rPr lang="en-US" altLang="zh-CN" sz="1800" b="1" dirty="0" smtClean="0">
                <a:solidFill>
                  <a:srgbClr val="3CA0FE"/>
                </a:solidFill>
                <a:effectLst>
                  <a:outerShdw blurRad="38100" dist="25400" dir="5400000" algn="ctr" rotWithShape="0">
                    <a:srgbClr val="6E747A">
                      <a:alpha val="43000"/>
                    </a:srgbClr>
                  </a:outerShdw>
                </a:effectLst>
                <a:latin typeface="微软雅黑" panose="020B0503020204020204" pitchFamily="34" charset="-122"/>
              </a:rPr>
              <a:t>  </a:t>
            </a:r>
            <a:endParaRPr lang="zh-CN" altLang="en-US" sz="1800" b="1" dirty="0">
              <a:solidFill>
                <a:srgbClr val="3CA0FE"/>
              </a:solidFill>
              <a:effectLst>
                <a:outerShdw blurRad="38100" dist="25400" dir="5400000" algn="ctr" rotWithShape="0">
                  <a:srgbClr val="6E747A">
                    <a:alpha val="43000"/>
                  </a:srgbClr>
                </a:outerShdw>
              </a:effectLst>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29641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265430" y="852170"/>
            <a:ext cx="11451590" cy="569277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000" b="1" dirty="0" smtClean="0">
                <a:latin typeface="微软雅黑" panose="020B0503020204020204" pitchFamily="34" charset="-122"/>
              </a:rPr>
              <a:t>基本查询方式</a:t>
            </a:r>
            <a:endParaRPr lang="en-US" altLang="zh-CN" sz="2000" b="1" dirty="0" smtClean="0">
              <a:latin typeface="微软雅黑" panose="020B0503020204020204" pitchFamily="34" charset="-122"/>
            </a:endParaRPr>
          </a:p>
          <a:p>
            <a:pPr marL="0" lvl="0" indent="0" algn="ctr" eaLnBrk="0" hangingPunct="0">
              <a:spcBef>
                <a:spcPct val="0"/>
              </a:spcBef>
              <a:buNone/>
            </a:pPr>
            <a:endParaRPr lang="zh-CN" altLang="en-US" sz="2000" b="1" dirty="0">
              <a:latin typeface="微软雅黑" panose="020B0503020204020204" pitchFamily="34" charset="-122"/>
            </a:endParaRPr>
          </a:p>
          <a:p>
            <a:pPr marL="0" lvl="0" indent="0" eaLnBrk="0" hangingPunct="0">
              <a:lnSpc>
                <a:spcPct val="150000"/>
              </a:lnSpc>
              <a:spcBef>
                <a:spcPct val="0"/>
              </a:spcBef>
              <a:buNone/>
            </a:pPr>
            <a:r>
              <a:rPr lang="en-US" altLang="zh-CN" sz="2400" dirty="0" smtClean="0">
                <a:latin typeface="微软雅黑" panose="020B0503020204020204" pitchFamily="34" charset="-122"/>
              </a:rPr>
              <a:t>1</a:t>
            </a:r>
            <a:r>
              <a:rPr lang="zh-CN" altLang="en-US" sz="2400" dirty="0" smtClean="0">
                <a:latin typeface="微软雅黑" panose="020B0503020204020204" pitchFamily="34" charset="-122"/>
              </a:rPr>
              <a:t>、当</a:t>
            </a:r>
            <a:r>
              <a:rPr lang="zh-CN" altLang="en-US" sz="2400" dirty="0">
                <a:latin typeface="微软雅黑" panose="020B0503020204020204" pitchFamily="34" charset="-122"/>
              </a:rPr>
              <a:t>您不确定所需文献的</a:t>
            </a:r>
            <a:r>
              <a:rPr lang="zh-CN" altLang="en-US" sz="2400" dirty="0">
                <a:solidFill>
                  <a:srgbClr val="FF0000"/>
                </a:solidFill>
                <a:latin typeface="微软雅黑" panose="020B0503020204020204" pitchFamily="34" charset="-122"/>
              </a:rPr>
              <a:t>题名、DOI号或PMID号</a:t>
            </a:r>
            <a:r>
              <a:rPr lang="zh-CN" altLang="en-US" sz="2400" dirty="0">
                <a:latin typeface="微软雅黑" panose="020B0503020204020204" pitchFamily="34" charset="-122"/>
              </a:rPr>
              <a:t>时，您可以利用worldlib人工智能在线咨询网页端提供的各大搜索引擎进行</a:t>
            </a:r>
            <a:r>
              <a:rPr lang="zh-CN" altLang="en-US" sz="2400" dirty="0">
                <a:solidFill>
                  <a:srgbClr val="FF0000"/>
                </a:solidFill>
                <a:latin typeface="微软雅黑" panose="020B0503020204020204" pitchFamily="34" charset="-122"/>
              </a:rPr>
              <a:t>关键词</a:t>
            </a:r>
            <a:r>
              <a:rPr lang="zh-CN" altLang="en-US" sz="2400" dirty="0">
                <a:latin typeface="微软雅黑" panose="020B0503020204020204" pitchFamily="34" charset="-122"/>
              </a:rPr>
              <a:t>的查询，在确定所需文献时如果搜索引擎提供的链接无法获取全文数据，您可以通过worldlib人工智能在线在线咨询来帮您查询获取，查询结果会以链接的方式在</a:t>
            </a:r>
            <a:r>
              <a:rPr lang="en-US" altLang="zh-CN" sz="2400" dirty="0">
                <a:latin typeface="微软雅黑" panose="020B0503020204020204" pitchFamily="34" charset="-122"/>
              </a:rPr>
              <a:t>5-</a:t>
            </a:r>
            <a:r>
              <a:rPr lang="zh-CN" altLang="en-US" sz="2400" dirty="0">
                <a:latin typeface="微软雅黑" panose="020B0503020204020204" pitchFamily="34" charset="-122"/>
              </a:rPr>
              <a:t>10秒内发送给您，节省了您宝贵的时间。</a:t>
            </a:r>
            <a:endParaRPr lang="zh-CN" altLang="en-US" sz="2400" dirty="0">
              <a:latin typeface="微软雅黑" panose="020B0503020204020204" pitchFamily="34" charset="-122"/>
            </a:endParaRPr>
          </a:p>
          <a:p>
            <a:pPr marL="0" lvl="0" indent="0" eaLnBrk="0" hangingPunct="0">
              <a:lnSpc>
                <a:spcPct val="150000"/>
              </a:lnSpc>
              <a:spcBef>
                <a:spcPct val="0"/>
              </a:spcBef>
              <a:buNone/>
            </a:pPr>
            <a:r>
              <a:rPr lang="en-US" altLang="zh-CN" sz="2400" dirty="0" smtClean="0">
                <a:latin typeface="微软雅黑" panose="020B0503020204020204" pitchFamily="34" charset="-122"/>
              </a:rPr>
              <a:t>2</a:t>
            </a:r>
            <a:r>
              <a:rPr lang="zh-CN" altLang="en-US" sz="2400" dirty="0" smtClean="0">
                <a:latin typeface="微软雅黑" panose="020B0503020204020204" pitchFamily="34" charset="-122"/>
              </a:rPr>
              <a:t>、当</a:t>
            </a:r>
            <a:r>
              <a:rPr lang="zh-CN" altLang="en-US" sz="2400" dirty="0">
                <a:latin typeface="微软雅黑" panose="020B0503020204020204" pitchFamily="34" charset="-122"/>
              </a:rPr>
              <a:t>您确定所需文献的</a:t>
            </a:r>
            <a:r>
              <a:rPr lang="zh-CN" altLang="en-US" sz="2400" dirty="0">
                <a:solidFill>
                  <a:srgbClr val="FF0000"/>
                </a:solidFill>
                <a:latin typeface="微软雅黑" panose="020B0503020204020204" pitchFamily="34" charset="-122"/>
              </a:rPr>
              <a:t>题名、DOI号或PMID</a:t>
            </a:r>
            <a:r>
              <a:rPr lang="zh-CN" altLang="en-US" sz="2400" dirty="0">
                <a:latin typeface="微软雅黑" panose="020B0503020204020204" pitchFamily="34" charset="-122"/>
              </a:rPr>
              <a:t>号时，您可以直接在worldlib人工智能咨询里进行查询获取，整个查询和获取全文的时间不</a:t>
            </a:r>
            <a:r>
              <a:rPr lang="zh-CN" altLang="en-US" sz="2400" dirty="0" smtClean="0">
                <a:latin typeface="微软雅黑" panose="020B0503020204020204" pitchFamily="34" charset="-122"/>
              </a:rPr>
              <a:t>超过</a:t>
            </a:r>
            <a:r>
              <a:rPr lang="en-US" altLang="zh-CN" sz="2400" dirty="0" smtClean="0">
                <a:latin typeface="微软雅黑" panose="020B0503020204020204" pitchFamily="34" charset="-122"/>
              </a:rPr>
              <a:t>10</a:t>
            </a:r>
            <a:r>
              <a:rPr lang="zh-CN" altLang="en-US" sz="2400" dirty="0" smtClean="0">
                <a:latin typeface="微软雅黑" panose="020B0503020204020204" pitchFamily="34" charset="-122"/>
              </a:rPr>
              <a:t>秒</a:t>
            </a:r>
            <a:r>
              <a:rPr lang="zh-CN" altLang="en-US" sz="2400" dirty="0">
                <a:latin typeface="微软雅黑" panose="020B0503020204020204" pitchFamily="34" charset="-122"/>
              </a:rPr>
              <a:t>。</a:t>
            </a:r>
            <a:endParaRPr lang="zh-CN" altLang="en-US" sz="2400" dirty="0">
              <a:latin typeface="微软雅黑" panose="020B0503020204020204" pitchFamily="34" charset="-122"/>
            </a:endParaRPr>
          </a:p>
          <a:p>
            <a:pPr marL="0" lvl="0" indent="0" eaLnBrk="0" hangingPunct="0">
              <a:lnSpc>
                <a:spcPct val="150000"/>
              </a:lnSpc>
              <a:spcBef>
                <a:spcPct val="0"/>
              </a:spcBef>
              <a:buNone/>
            </a:pPr>
            <a:r>
              <a:rPr lang="zh-CN" altLang="en-US" sz="2400" b="1" dirty="0" smtClean="0">
                <a:solidFill>
                  <a:srgbClr val="FF0000"/>
                </a:solidFill>
                <a:effectLst>
                  <a:outerShdw blurRad="38100" dist="25400" dir="5400000" algn="ctr" rotWithShape="0">
                    <a:srgbClr val="6E747A">
                      <a:alpha val="43000"/>
                    </a:srgbClr>
                  </a:outerShdw>
                </a:effectLst>
                <a:latin typeface="微软雅黑" panose="020B0503020204020204" pitchFamily="34" charset="-122"/>
              </a:rPr>
              <a:t>worldlib</a:t>
            </a:r>
            <a:r>
              <a:rPr lang="zh-CN" altLang="en-US"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rPr>
              <a:t>人工智能在线咨询的微信端服务，首次关注需在校内，关注后可连续在校外漫游7天</a:t>
            </a:r>
            <a:r>
              <a:rPr lang="zh-CN" altLang="en-US" sz="2400" b="1" dirty="0" smtClean="0">
                <a:solidFill>
                  <a:srgbClr val="FF0000"/>
                </a:solidFill>
                <a:effectLst>
                  <a:outerShdw blurRad="38100" dist="25400" dir="5400000" algn="ctr" rotWithShape="0">
                    <a:srgbClr val="6E747A">
                      <a:alpha val="43000"/>
                    </a:srgbClr>
                  </a:outerShdw>
                </a:effectLst>
                <a:latin typeface="微软雅黑" panose="020B0503020204020204" pitchFamily="34" charset="-122"/>
              </a:rPr>
              <a:t>。寒暑假漫游俩月。</a:t>
            </a:r>
            <a:endParaRPr lang="zh-CN" altLang="en-US" sz="2400" b="1" dirty="0" smtClean="0">
              <a:solidFill>
                <a:srgbClr val="FF0000"/>
              </a:solidFill>
              <a:effectLst>
                <a:outerShdw blurRad="38100" dist="25400" dir="5400000" algn="ctr" rotWithShape="0">
                  <a:srgbClr val="6E747A">
                    <a:alpha val="43000"/>
                  </a:srgbClr>
                </a:outerShdw>
              </a:effectLst>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681355" y="1003935"/>
            <a:ext cx="6701155" cy="7067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solidFill>
                  <a:srgbClr val="FF0000"/>
                </a:solidFill>
                <a:latin typeface="微软雅黑" panose="020B0503020204020204" pitchFamily="34" charset="-122"/>
              </a:rPr>
              <a:t>1、打开微信，在公众号中搜索worldlib或者扫描并关注。</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pic>
        <p:nvPicPr>
          <p:cNvPr id="43" name="图片 43" descr="IMG_4039"/>
          <p:cNvPicPr>
            <a:picLocks noChangeAspect="1" noChangeArrowheads="1"/>
          </p:cNvPicPr>
          <p:nvPr/>
        </p:nvPicPr>
        <p:blipFill>
          <a:blip r:embed="rId1" cstate="print"/>
          <a:srcRect/>
          <a:stretch>
            <a:fillRect/>
          </a:stretch>
        </p:blipFill>
        <p:spPr>
          <a:xfrm>
            <a:off x="681355" y="1610995"/>
            <a:ext cx="3392170" cy="4903470"/>
          </a:xfrm>
          <a:prstGeom prst="rect">
            <a:avLst/>
          </a:prstGeom>
          <a:noFill/>
          <a:ln w="9525">
            <a:noFill/>
            <a:miter lim="800000"/>
            <a:headEnd/>
            <a:tailEnd/>
          </a:ln>
        </p:spPr>
      </p:pic>
      <p:pic>
        <p:nvPicPr>
          <p:cNvPr id="44" name="图片 44" descr="IMG_4040"/>
          <p:cNvPicPr>
            <a:picLocks noChangeAspect="1" noChangeArrowheads="1"/>
          </p:cNvPicPr>
          <p:nvPr/>
        </p:nvPicPr>
        <p:blipFill>
          <a:blip r:embed="rId2" cstate="print"/>
          <a:srcRect/>
          <a:stretch>
            <a:fillRect/>
          </a:stretch>
        </p:blipFill>
        <p:spPr>
          <a:xfrm>
            <a:off x="7783195" y="1610995"/>
            <a:ext cx="3277870" cy="4904105"/>
          </a:xfrm>
          <a:prstGeom prst="rect">
            <a:avLst/>
          </a:prstGeom>
          <a:noFill/>
          <a:ln w="9525">
            <a:noFill/>
            <a:miter lim="800000"/>
            <a:headEnd/>
            <a:tailEnd/>
          </a:ln>
        </p:spPr>
      </p:pic>
      <p:sp>
        <p:nvSpPr>
          <p:cNvPr id="3" name="右箭头 2"/>
          <p:cNvSpPr/>
          <p:nvPr/>
        </p:nvSpPr>
        <p:spPr>
          <a:xfrm>
            <a:off x="4592320" y="3595370"/>
            <a:ext cx="2672080"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681355" y="1003935"/>
            <a:ext cx="10379710" cy="39878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rPr>
              <a:t>2、允许获取地理位置信息</a:t>
            </a:r>
            <a:r>
              <a:rPr sz="2000" b="1" dirty="0">
                <a:latin typeface="微软雅黑" panose="020B0503020204020204" pitchFamily="34" charset="-122"/>
              </a:rPr>
              <a:t> </a:t>
            </a:r>
            <a:r>
              <a:rPr sz="2000" b="1" dirty="0">
                <a:solidFill>
                  <a:srgbClr val="FF0000"/>
                </a:solidFill>
                <a:latin typeface="微软雅黑" panose="020B0503020204020204" pitchFamily="34" charset="-122"/>
              </a:rPr>
              <a:t> (须在系统设置中提前打开微信定位)</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pic>
        <p:nvPicPr>
          <p:cNvPr id="45" name="图片 45" descr="IMG_4041"/>
          <p:cNvPicPr>
            <a:picLocks noChangeAspect="1" noChangeArrowheads="1"/>
          </p:cNvPicPr>
          <p:nvPr/>
        </p:nvPicPr>
        <p:blipFill>
          <a:blip r:embed="rId1" cstate="print"/>
          <a:srcRect/>
          <a:stretch>
            <a:fillRect/>
          </a:stretch>
        </p:blipFill>
        <p:spPr>
          <a:xfrm>
            <a:off x="1259205" y="1560830"/>
            <a:ext cx="3092450" cy="4763770"/>
          </a:xfrm>
          <a:prstGeom prst="rect">
            <a:avLst/>
          </a:prstGeom>
          <a:noFill/>
          <a:ln w="9525">
            <a:noFill/>
            <a:miter lim="800000"/>
            <a:headEnd/>
            <a:tailEnd/>
          </a:ln>
        </p:spPr>
      </p:pic>
      <p:pic>
        <p:nvPicPr>
          <p:cNvPr id="12" name="图片 1" descr="qrcode_for_gh_b2b1165c3845_258.jpg"/>
          <p:cNvPicPr>
            <a:picLocks noChangeAspect="1" noChangeArrowheads="1"/>
          </p:cNvPicPr>
          <p:nvPr/>
        </p:nvPicPr>
        <p:blipFill>
          <a:blip r:embed="rId2" cstate="print"/>
          <a:srcRect/>
          <a:stretch>
            <a:fillRect/>
          </a:stretch>
        </p:blipFill>
        <p:spPr>
          <a:xfrm>
            <a:off x="7334250" y="2406650"/>
            <a:ext cx="3606165" cy="3606165"/>
          </a:xfrm>
          <a:prstGeom prst="rect">
            <a:avLst/>
          </a:prstGeom>
          <a:noFill/>
          <a:ln w="9525">
            <a:noFill/>
            <a:miter lim="800000"/>
            <a:headEnd/>
            <a:tailEnd/>
          </a:ln>
        </p:spPr>
      </p:pic>
      <p:sp>
        <p:nvSpPr>
          <p:cNvPr id="4" name="文本框 3"/>
          <p:cNvSpPr txBox="1"/>
          <p:nvPr/>
        </p:nvSpPr>
        <p:spPr>
          <a:xfrm>
            <a:off x="7191375" y="1560830"/>
            <a:ext cx="3658235" cy="368300"/>
          </a:xfrm>
          <a:prstGeom prst="rect">
            <a:avLst/>
          </a:prstGeom>
          <a:noFill/>
        </p:spPr>
        <p:txBody>
          <a:bodyPr wrap="square" rtlCol="0">
            <a:spAutoFit/>
          </a:bodyPr>
          <a:lstStyle/>
          <a:p>
            <a:r>
              <a:rPr lang="zh-CN" altLang="en-US"/>
              <a:t>worldlib人工智能在线咨询公众号</a:t>
            </a:r>
            <a:endParaRPr lang="zh-CN" altLang="en-US"/>
          </a:p>
        </p:txBody>
      </p:sp>
      <p:sp>
        <p:nvSpPr>
          <p:cNvPr id="5" name="右箭头 4"/>
          <p:cNvSpPr/>
          <p:nvPr/>
        </p:nvSpPr>
        <p:spPr>
          <a:xfrm>
            <a:off x="4535170" y="3594735"/>
            <a:ext cx="2672080"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向天歌演示原创作品：www.TopPPT.cn)"/>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 name="Rectangle 6      (向天歌演示原创作品：www.TopPPT.cn)"/>
          <p:cNvSpPr/>
          <p:nvPr/>
        </p:nvSpPr>
        <p:spPr>
          <a:xfrm>
            <a:off x="1416050" y="2681288"/>
            <a:ext cx="728663" cy="728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 name="Rectangle 7      (向天歌演示原创作品：www.TopPPT.cn)"/>
          <p:cNvSpPr/>
          <p:nvPr/>
        </p:nvSpPr>
        <p:spPr>
          <a:xfrm>
            <a:off x="1028700" y="3373438"/>
            <a:ext cx="847725" cy="808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839788" y="3943350"/>
            <a:ext cx="474663"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1452563" y="4198938"/>
            <a:ext cx="1152525" cy="11509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2424113" y="3546475"/>
            <a:ext cx="919163"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0249" name="Picture 14      (向天歌演示原创作品：www.TopPPT.cn)"/>
          <p:cNvPicPr>
            <a:picLocks noChangeAspect="1"/>
          </p:cNvPicPr>
          <p:nvPr/>
        </p:nvPicPr>
        <p:blipFill>
          <a:blip r:embed="rId1"/>
          <a:stretch>
            <a:fillRect/>
          </a:stretch>
        </p:blipFill>
        <p:spPr>
          <a:xfrm>
            <a:off x="1558925" y="2786063"/>
            <a:ext cx="503238" cy="504825"/>
          </a:xfrm>
          <a:prstGeom prst="rect">
            <a:avLst/>
          </a:prstGeom>
          <a:noFill/>
          <a:ln w="9525">
            <a:noFill/>
          </a:ln>
        </p:spPr>
      </p:pic>
      <p:pic>
        <p:nvPicPr>
          <p:cNvPr id="10250" name="Picture 15      (向天歌演示原创作品：www.TopPPT.cn)"/>
          <p:cNvPicPr>
            <a:picLocks noChangeAspect="1"/>
          </p:cNvPicPr>
          <p:nvPr/>
        </p:nvPicPr>
        <p:blipFill>
          <a:blip r:embed="rId2"/>
          <a:stretch>
            <a:fillRect/>
          </a:stretch>
        </p:blipFill>
        <p:spPr>
          <a:xfrm>
            <a:off x="1677988" y="4367213"/>
            <a:ext cx="715962" cy="715962"/>
          </a:xfrm>
          <a:prstGeom prst="rect">
            <a:avLst/>
          </a:prstGeom>
          <a:noFill/>
          <a:ln w="9525">
            <a:noFill/>
          </a:ln>
        </p:spPr>
      </p:pic>
      <p:pic>
        <p:nvPicPr>
          <p:cNvPr id="10251" name="Picture 16      (向天歌演示原创作品：www.TopPPT.cn)"/>
          <p:cNvPicPr>
            <a:picLocks noChangeAspect="1"/>
          </p:cNvPicPr>
          <p:nvPr/>
        </p:nvPicPr>
        <p:blipFill>
          <a:blip r:embed="rId3">
            <a:biLevel thresh="50000"/>
            <a:grayscl/>
          </a:blip>
          <a:stretch>
            <a:fillRect/>
          </a:stretch>
        </p:blipFill>
        <p:spPr>
          <a:xfrm>
            <a:off x="814388" y="5014913"/>
            <a:ext cx="600075" cy="601662"/>
          </a:xfrm>
          <a:prstGeom prst="rect">
            <a:avLst/>
          </a:prstGeom>
          <a:noFill/>
          <a:ln w="9525">
            <a:noFill/>
          </a:ln>
        </p:spPr>
      </p:pic>
      <p:cxnSp>
        <p:nvCxnSpPr>
          <p:cNvPr id="70" name="Straight Connector 69      (向天歌演示原创作品：www.TopPPT.cn)"/>
          <p:cNvCxnSpPr/>
          <p:nvPr/>
        </p:nvCxnSpPr>
        <p:spPr>
          <a:xfrm>
            <a:off x="4155123" y="5543868"/>
            <a:ext cx="6697663"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3070860" cy="460375"/>
          </a:xfrm>
          <a:prstGeom prst="rect">
            <a:avLst/>
          </a:prstGeom>
          <a:noFill/>
          <a:ln w="9525">
            <a:noFill/>
          </a:ln>
        </p:spPr>
        <p:txBody>
          <a:bodyPr wrap="square">
            <a:spAutoFit/>
          </a:bodyPr>
          <a:lstStyle/>
          <a:p>
            <a:pPr eaLnBrk="1" hangingPunct="1"/>
            <a:r>
              <a:rPr lang="zh-CN" altLang="en-US" sz="2400" b="1" dirty="0" smtClean="0">
                <a:latin typeface="微软雅黑" panose="020B0503020204020204" pitchFamily="34" charset="-122"/>
                <a:ea typeface="微软雅黑" panose="020B0503020204020204" pitchFamily="34" charset="-122"/>
              </a:rPr>
              <a:t>主要内容</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4155122" y="1484784"/>
            <a:ext cx="7269469" cy="316928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lnSpc>
                <a:spcPts val="6000"/>
              </a:lnSpc>
              <a:spcBef>
                <a:spcPct val="0"/>
              </a:spcBef>
              <a:buNone/>
            </a:pPr>
            <a:r>
              <a:rPr lang="zh-CN" altLang="en-US" b="1" dirty="0" smtClean="0">
                <a:latin typeface="微软雅黑" panose="020B0503020204020204" pitchFamily="34" charset="-122"/>
              </a:rPr>
              <a:t>一、国内外文资源现状</a:t>
            </a:r>
            <a:endParaRPr lang="en-US" altLang="zh-CN" b="1" dirty="0" smtClean="0">
              <a:latin typeface="微软雅黑" panose="020B0503020204020204" pitchFamily="34" charset="-122"/>
            </a:endParaRPr>
          </a:p>
          <a:p>
            <a:pPr marL="0" lvl="0" indent="0" eaLnBrk="0" hangingPunct="0">
              <a:lnSpc>
                <a:spcPts val="6000"/>
              </a:lnSpc>
              <a:spcBef>
                <a:spcPct val="0"/>
              </a:spcBef>
              <a:buNone/>
            </a:pPr>
            <a:r>
              <a:rPr lang="zh-CN" altLang="en-US" b="1" dirty="0" smtClean="0">
                <a:latin typeface="微软雅黑" panose="020B0503020204020204" pitchFamily="34" charset="-122"/>
              </a:rPr>
              <a:t>二、</a:t>
            </a:r>
            <a:r>
              <a:rPr lang="en-US" altLang="zh-CN" b="1" dirty="0" err="1" smtClean="0">
                <a:latin typeface="微软雅黑" panose="020B0503020204020204" pitchFamily="34" charset="-122"/>
              </a:rPr>
              <a:t>worldlib</a:t>
            </a:r>
            <a:r>
              <a:rPr lang="en-US" altLang="zh-CN" b="1" dirty="0" smtClean="0">
                <a:latin typeface="微软雅黑" panose="020B0503020204020204" pitchFamily="34" charset="-122"/>
              </a:rPr>
              <a:t> </a:t>
            </a:r>
            <a:r>
              <a:rPr lang="zh-CN" altLang="en-US" b="1" dirty="0" smtClean="0">
                <a:latin typeface="微软雅黑" panose="020B0503020204020204" pitchFamily="34" charset="-122"/>
              </a:rPr>
              <a:t>解决方案</a:t>
            </a:r>
            <a:endParaRPr lang="en-US" altLang="zh-CN" b="1" dirty="0" smtClean="0">
              <a:latin typeface="微软雅黑" panose="020B0503020204020204" pitchFamily="34" charset="-122"/>
            </a:endParaRPr>
          </a:p>
          <a:p>
            <a:pPr marL="0" lvl="0" indent="0" eaLnBrk="0" hangingPunct="0">
              <a:lnSpc>
                <a:spcPts val="6000"/>
              </a:lnSpc>
              <a:spcBef>
                <a:spcPct val="0"/>
              </a:spcBef>
              <a:buNone/>
            </a:pPr>
            <a:r>
              <a:rPr lang="zh-CN" altLang="en-US" b="1" dirty="0" smtClean="0">
                <a:latin typeface="微软雅黑" panose="020B0503020204020204" pitchFamily="34" charset="-122"/>
              </a:rPr>
              <a:t>三、</a:t>
            </a:r>
            <a:r>
              <a:rPr lang="en-US" altLang="zh-CN" b="1" dirty="0" err="1" smtClean="0">
                <a:latin typeface="微软雅黑" panose="020B0503020204020204" pitchFamily="34" charset="-122"/>
              </a:rPr>
              <a:t>worldlib</a:t>
            </a:r>
            <a:r>
              <a:rPr lang="zh-CN" altLang="en-US" b="1" dirty="0" smtClean="0">
                <a:latin typeface="微软雅黑" panose="020B0503020204020204" pitchFamily="34" charset="-122"/>
              </a:rPr>
              <a:t>人工智能在线咨询使用方法介绍</a:t>
            </a:r>
            <a:endParaRPr lang="en-US" altLang="zh-CN" b="1" dirty="0" smtClean="0">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3405" y="988695"/>
            <a:ext cx="10379710" cy="7067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solidFill>
                  <a:srgbClr val="FF0000"/>
                </a:solidFill>
                <a:latin typeface="微软雅黑" panose="020B0503020204020204" pitchFamily="34" charset="-122"/>
              </a:rPr>
              <a:t>3、支持关键词查询,返回10条结果                                                           点击所需文献，下载全文</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3" name="右箭头 2"/>
          <p:cNvSpPr/>
          <p:nvPr/>
        </p:nvSpPr>
        <p:spPr>
          <a:xfrm>
            <a:off x="5513070" y="3581400"/>
            <a:ext cx="1918970"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6" descr="微信图片_20180401204152"/>
          <p:cNvPicPr>
            <a:picLocks noChangeAspect="1" noChangeArrowheads="1"/>
          </p:cNvPicPr>
          <p:nvPr/>
        </p:nvPicPr>
        <p:blipFill>
          <a:blip r:embed="rId1" cstate="print"/>
          <a:srcRect/>
          <a:stretch>
            <a:fillRect/>
          </a:stretch>
        </p:blipFill>
        <p:spPr>
          <a:xfrm>
            <a:off x="1980565" y="1567180"/>
            <a:ext cx="3425190" cy="4964430"/>
          </a:xfrm>
          <a:prstGeom prst="rect">
            <a:avLst/>
          </a:prstGeom>
          <a:noFill/>
          <a:ln w="9525">
            <a:noFill/>
            <a:miter lim="800000"/>
            <a:headEnd/>
            <a:tailEnd/>
          </a:ln>
        </p:spPr>
      </p:pic>
      <p:pic>
        <p:nvPicPr>
          <p:cNvPr id="47" name="图片 47" descr="微信图片_20180401204157"/>
          <p:cNvPicPr>
            <a:picLocks noChangeAspect="1" noChangeArrowheads="1"/>
          </p:cNvPicPr>
          <p:nvPr/>
        </p:nvPicPr>
        <p:blipFill>
          <a:blip r:embed="rId2" cstate="print"/>
          <a:srcRect/>
          <a:stretch>
            <a:fillRect/>
          </a:stretch>
        </p:blipFill>
        <p:spPr>
          <a:xfrm>
            <a:off x="7817485" y="1580515"/>
            <a:ext cx="3140710"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3405" y="988695"/>
            <a:ext cx="10379710" cy="7067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solidFill>
                  <a:srgbClr val="FF0000"/>
                </a:solidFill>
                <a:latin typeface="微软雅黑" panose="020B0503020204020204" pitchFamily="34" charset="-122"/>
              </a:rPr>
              <a:t>4、支持文献题名查询                                                                               点击查询结果，下载全文</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3" name="右箭头 2"/>
          <p:cNvSpPr/>
          <p:nvPr/>
        </p:nvSpPr>
        <p:spPr>
          <a:xfrm>
            <a:off x="5450205" y="3594735"/>
            <a:ext cx="1936115"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8" descr="微信图片_20180401204946"/>
          <p:cNvPicPr>
            <a:picLocks noChangeAspect="1" noChangeArrowheads="1"/>
          </p:cNvPicPr>
          <p:nvPr/>
        </p:nvPicPr>
        <p:blipFill>
          <a:blip r:embed="rId1" cstate="print"/>
          <a:srcRect/>
          <a:stretch>
            <a:fillRect/>
          </a:stretch>
        </p:blipFill>
        <p:spPr>
          <a:xfrm>
            <a:off x="1768475" y="1454150"/>
            <a:ext cx="3478530" cy="4969510"/>
          </a:xfrm>
          <a:prstGeom prst="rect">
            <a:avLst/>
          </a:prstGeom>
          <a:noFill/>
          <a:ln w="9525">
            <a:noFill/>
            <a:miter lim="800000"/>
            <a:headEnd/>
            <a:tailEnd/>
          </a:ln>
        </p:spPr>
      </p:pic>
      <p:pic>
        <p:nvPicPr>
          <p:cNvPr id="4" name="图片 49" descr="微信图片_20180401204953"/>
          <p:cNvPicPr>
            <a:picLocks noChangeAspect="1" noChangeArrowheads="1"/>
          </p:cNvPicPr>
          <p:nvPr/>
        </p:nvPicPr>
        <p:blipFill>
          <a:blip r:embed="rId2" cstate="print"/>
          <a:srcRect/>
          <a:stretch>
            <a:fillRect/>
          </a:stretch>
        </p:blipFill>
        <p:spPr>
          <a:xfrm>
            <a:off x="7578725" y="1504315"/>
            <a:ext cx="3311525" cy="4919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3405" y="988695"/>
            <a:ext cx="10379710" cy="7067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solidFill>
                  <a:srgbClr val="FF0000"/>
                </a:solidFill>
                <a:latin typeface="微软雅黑" panose="020B0503020204020204" pitchFamily="34" charset="-122"/>
              </a:rPr>
              <a:t>5、支持文献DOI查询                                                                                点击查询结果，下载全文</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3" name="右箭头 2"/>
          <p:cNvSpPr/>
          <p:nvPr/>
        </p:nvSpPr>
        <p:spPr>
          <a:xfrm>
            <a:off x="5153660" y="3542665"/>
            <a:ext cx="2672080"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50" descr="微信图片_20180401205536"/>
          <p:cNvPicPr>
            <a:picLocks noChangeAspect="1" noChangeArrowheads="1"/>
          </p:cNvPicPr>
          <p:nvPr/>
        </p:nvPicPr>
        <p:blipFill>
          <a:blip r:embed="rId1" cstate="print"/>
          <a:srcRect/>
          <a:stretch>
            <a:fillRect/>
          </a:stretch>
        </p:blipFill>
        <p:spPr>
          <a:xfrm>
            <a:off x="2102485" y="1433195"/>
            <a:ext cx="2868930" cy="5094605"/>
          </a:xfrm>
          <a:prstGeom prst="rect">
            <a:avLst/>
          </a:prstGeom>
          <a:noFill/>
          <a:ln w="9525">
            <a:noFill/>
            <a:miter lim="800000"/>
            <a:headEnd/>
            <a:tailEnd/>
          </a:ln>
        </p:spPr>
      </p:pic>
      <p:pic>
        <p:nvPicPr>
          <p:cNvPr id="5" name="图片 51" descr="微信图片_20180401205540"/>
          <p:cNvPicPr>
            <a:picLocks noChangeAspect="1" noChangeArrowheads="1"/>
          </p:cNvPicPr>
          <p:nvPr/>
        </p:nvPicPr>
        <p:blipFill>
          <a:blip r:embed="rId2" cstate="print"/>
          <a:srcRect/>
          <a:stretch>
            <a:fillRect/>
          </a:stretch>
        </p:blipFill>
        <p:spPr>
          <a:xfrm>
            <a:off x="8296275" y="1492885"/>
            <a:ext cx="2815590" cy="5034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3405" y="988695"/>
            <a:ext cx="10379710" cy="7067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sz="2000" b="1" dirty="0">
                <a:solidFill>
                  <a:srgbClr val="FF0000"/>
                </a:solidFill>
                <a:latin typeface="微软雅黑" panose="020B0503020204020204" pitchFamily="34" charset="-122"/>
              </a:rPr>
              <a:t>6、支持文献作者查询                                                                              点击所需文献，下载全文</a:t>
            </a:r>
            <a:endParaRPr sz="20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3" name="右箭头 2"/>
          <p:cNvSpPr/>
          <p:nvPr/>
        </p:nvSpPr>
        <p:spPr>
          <a:xfrm>
            <a:off x="6252845" y="3562985"/>
            <a:ext cx="1434465"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2" descr="微信图片_20180401210306"/>
          <p:cNvPicPr>
            <a:picLocks noChangeAspect="1" noChangeArrowheads="1"/>
          </p:cNvPicPr>
          <p:nvPr/>
        </p:nvPicPr>
        <p:blipFill>
          <a:blip r:embed="rId1" cstate="print"/>
          <a:srcRect/>
          <a:stretch>
            <a:fillRect/>
          </a:stretch>
        </p:blipFill>
        <p:spPr>
          <a:xfrm>
            <a:off x="2188845" y="1524000"/>
            <a:ext cx="3545205" cy="5013325"/>
          </a:xfrm>
          <a:prstGeom prst="rect">
            <a:avLst/>
          </a:prstGeom>
          <a:noFill/>
          <a:ln w="9525">
            <a:noFill/>
            <a:miter lim="800000"/>
            <a:headEnd/>
            <a:tailEnd/>
          </a:ln>
        </p:spPr>
      </p:pic>
      <p:pic>
        <p:nvPicPr>
          <p:cNvPr id="53" name="图片 53" descr="微信图片_20180401210324"/>
          <p:cNvPicPr>
            <a:picLocks noChangeAspect="1" noChangeArrowheads="1"/>
          </p:cNvPicPr>
          <p:nvPr/>
        </p:nvPicPr>
        <p:blipFill>
          <a:blip r:embed="rId2" cstate="print"/>
          <a:srcRect/>
          <a:stretch>
            <a:fillRect/>
          </a:stretch>
        </p:blipFill>
        <p:spPr>
          <a:xfrm>
            <a:off x="8121650" y="1524000"/>
            <a:ext cx="3267075" cy="5013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8485" y="850265"/>
            <a:ext cx="10379710" cy="82994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2400" b="1" dirty="0">
                <a:solidFill>
                  <a:srgbClr val="FF0000"/>
                </a:solidFill>
                <a:latin typeface="微软雅黑" panose="020B0503020204020204" pitchFamily="34" charset="-122"/>
              </a:rPr>
              <a:t>7</a:t>
            </a:r>
            <a:r>
              <a:rPr sz="2400" b="1" dirty="0" smtClean="0">
                <a:solidFill>
                  <a:srgbClr val="FF0000"/>
                </a:solidFill>
                <a:latin typeface="微软雅黑" panose="020B0503020204020204" pitchFamily="34" charset="-122"/>
              </a:rPr>
              <a:t>、</a:t>
            </a:r>
            <a:r>
              <a:rPr sz="2400" b="1" dirty="0">
                <a:solidFill>
                  <a:srgbClr val="FF0000"/>
                </a:solidFill>
                <a:latin typeface="微软雅黑" panose="020B0503020204020204" pitchFamily="34" charset="-122"/>
              </a:rPr>
              <a:t>支持文献PMID号的查询，输入文献PMID号：</a:t>
            </a:r>
            <a:endParaRPr sz="2400" b="1" dirty="0">
              <a:solidFill>
                <a:srgbClr val="FF0000"/>
              </a:solidFill>
              <a:latin typeface="微软雅黑" panose="020B0503020204020204" pitchFamily="34" charset="-122"/>
            </a:endParaRPr>
          </a:p>
          <a:p>
            <a:pPr marL="0" lvl="0" indent="0" eaLnBrk="0" hangingPunct="0">
              <a:spcBef>
                <a:spcPct val="0"/>
              </a:spcBef>
              <a:buNone/>
            </a:pPr>
            <a:r>
              <a:rPr sz="2400" b="1" dirty="0">
                <a:solidFill>
                  <a:srgbClr val="FF0000"/>
                </a:solidFill>
                <a:latin typeface="微软雅黑" panose="020B0503020204020204" pitchFamily="34" charset="-122"/>
              </a:rPr>
              <a:t>                                PMID:22005562 或直接输入:22005562</a:t>
            </a:r>
            <a:endParaRPr sz="24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6" name="右箭头 5"/>
          <p:cNvSpPr/>
          <p:nvPr/>
        </p:nvSpPr>
        <p:spPr>
          <a:xfrm>
            <a:off x="2822575" y="4291330"/>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5951855" y="4291330"/>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9064625" y="4292600"/>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2380" y="1704340"/>
            <a:ext cx="3316605" cy="337185"/>
          </a:xfrm>
          <a:prstGeom prst="rect">
            <a:avLst/>
          </a:prstGeom>
          <a:noFill/>
        </p:spPr>
        <p:txBody>
          <a:bodyPr wrap="square" rtlCol="0">
            <a:spAutoFit/>
          </a:bodyPr>
          <a:lstStyle/>
          <a:p>
            <a:pPr algn="l"/>
            <a:r>
              <a:rPr lang="zh-CN" altLang="en-US" sz="1600" b="1">
                <a:solidFill>
                  <a:srgbClr val="FF0000"/>
                </a:solidFill>
              </a:rPr>
              <a:t>点击“Full text at journal site”</a:t>
            </a:r>
            <a:r>
              <a:rPr lang="zh-CN" altLang="en-US" sz="1400">
                <a:solidFill>
                  <a:srgbClr val="FF0000"/>
                </a:solidFill>
              </a:rPr>
              <a:t>  </a:t>
            </a:r>
            <a:endParaRPr lang="zh-CN" altLang="en-US" sz="1400">
              <a:solidFill>
                <a:srgbClr val="FF0000"/>
              </a:solidFill>
            </a:endParaRPr>
          </a:p>
        </p:txBody>
      </p:sp>
      <p:sp>
        <p:nvSpPr>
          <p:cNvPr id="10" name="文本框 9"/>
          <p:cNvSpPr txBox="1"/>
          <p:nvPr/>
        </p:nvSpPr>
        <p:spPr>
          <a:xfrm>
            <a:off x="9878695" y="1762760"/>
            <a:ext cx="1535430" cy="337185"/>
          </a:xfrm>
          <a:prstGeom prst="rect">
            <a:avLst/>
          </a:prstGeom>
          <a:noFill/>
        </p:spPr>
        <p:txBody>
          <a:bodyPr wrap="none" rtlCol="0">
            <a:spAutoFit/>
          </a:bodyPr>
          <a:lstStyle/>
          <a:p>
            <a:pPr algn="l"/>
            <a:r>
              <a:rPr lang="zh-CN" altLang="en-US" sz="1400">
                <a:solidFill>
                  <a:srgbClr val="FF0000"/>
                </a:solidFill>
              </a:rPr>
              <a:t>  </a:t>
            </a:r>
            <a:r>
              <a:rPr lang="zh-CN" altLang="en-US" sz="1600" b="1">
                <a:solidFill>
                  <a:srgbClr val="FF0000"/>
                </a:solidFill>
              </a:rPr>
              <a:t> 打开全文数据</a:t>
            </a:r>
            <a:endParaRPr lang="zh-CN" altLang="en-US" sz="1600" b="1">
              <a:solidFill>
                <a:srgbClr val="FF0000"/>
              </a:solidFill>
            </a:endParaRPr>
          </a:p>
        </p:txBody>
      </p:sp>
      <p:pic>
        <p:nvPicPr>
          <p:cNvPr id="58" name="图片 58" descr="微信图片_20180425165909"/>
          <p:cNvPicPr>
            <a:picLocks noChangeAspect="1" noChangeArrowheads="1"/>
          </p:cNvPicPr>
          <p:nvPr/>
        </p:nvPicPr>
        <p:blipFill>
          <a:blip r:embed="rId1" cstate="print"/>
          <a:srcRect/>
          <a:stretch>
            <a:fillRect/>
          </a:stretch>
        </p:blipFill>
        <p:spPr>
          <a:xfrm>
            <a:off x="245745" y="2246630"/>
            <a:ext cx="2404110" cy="4307840"/>
          </a:xfrm>
          <a:prstGeom prst="rect">
            <a:avLst/>
          </a:prstGeom>
          <a:noFill/>
          <a:ln w="9525">
            <a:noFill/>
            <a:miter lim="800000"/>
            <a:headEnd/>
            <a:tailEnd/>
          </a:ln>
        </p:spPr>
      </p:pic>
      <p:pic>
        <p:nvPicPr>
          <p:cNvPr id="59" name="图片 59" descr="微信图片_20180425165917"/>
          <p:cNvPicPr>
            <a:picLocks noChangeAspect="1" noChangeArrowheads="1"/>
          </p:cNvPicPr>
          <p:nvPr/>
        </p:nvPicPr>
        <p:blipFill>
          <a:blip r:embed="rId2" cstate="print"/>
          <a:srcRect/>
          <a:stretch>
            <a:fillRect/>
          </a:stretch>
        </p:blipFill>
        <p:spPr>
          <a:xfrm>
            <a:off x="3283585" y="2245995"/>
            <a:ext cx="2473325" cy="4307205"/>
          </a:xfrm>
          <a:prstGeom prst="rect">
            <a:avLst/>
          </a:prstGeom>
          <a:noFill/>
          <a:ln w="9525">
            <a:noFill/>
            <a:miter lim="800000"/>
            <a:headEnd/>
            <a:tailEnd/>
          </a:ln>
        </p:spPr>
      </p:pic>
      <p:pic>
        <p:nvPicPr>
          <p:cNvPr id="60" name="图片 60" descr="微信图片_20180425165925"/>
          <p:cNvPicPr>
            <a:picLocks noChangeAspect="1" noChangeArrowheads="1"/>
          </p:cNvPicPr>
          <p:nvPr/>
        </p:nvPicPr>
        <p:blipFill>
          <a:blip r:embed="rId3" cstate="print"/>
          <a:srcRect/>
          <a:stretch>
            <a:fillRect/>
          </a:stretch>
        </p:blipFill>
        <p:spPr>
          <a:xfrm>
            <a:off x="6342380" y="2245995"/>
            <a:ext cx="2640965" cy="4307205"/>
          </a:xfrm>
          <a:prstGeom prst="rect">
            <a:avLst/>
          </a:prstGeom>
          <a:noFill/>
          <a:ln w="9525">
            <a:noFill/>
            <a:miter lim="800000"/>
            <a:headEnd/>
            <a:tailEnd/>
          </a:ln>
        </p:spPr>
      </p:pic>
      <p:pic>
        <p:nvPicPr>
          <p:cNvPr id="61" name="图片 61" descr="微信图片_20180425165932"/>
          <p:cNvPicPr>
            <a:picLocks noChangeAspect="1" noChangeArrowheads="1"/>
          </p:cNvPicPr>
          <p:nvPr/>
        </p:nvPicPr>
        <p:blipFill>
          <a:blip r:embed="rId4" cstate="print"/>
          <a:srcRect/>
          <a:stretch>
            <a:fillRect/>
          </a:stretch>
        </p:blipFill>
        <p:spPr>
          <a:xfrm>
            <a:off x="9434830" y="2245995"/>
            <a:ext cx="2608580" cy="4307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8485" y="850265"/>
            <a:ext cx="4944745" cy="46037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2400" b="1" dirty="0">
                <a:solidFill>
                  <a:srgbClr val="FF0000"/>
                </a:solidFill>
                <a:latin typeface="微软雅黑" panose="020B0503020204020204" pitchFamily="34" charset="-122"/>
              </a:rPr>
              <a:t>8</a:t>
            </a:r>
            <a:r>
              <a:rPr sz="2400" b="1" dirty="0" smtClean="0">
                <a:solidFill>
                  <a:srgbClr val="FF0000"/>
                </a:solidFill>
                <a:latin typeface="微软雅黑" panose="020B0503020204020204" pitchFamily="34" charset="-122"/>
              </a:rPr>
              <a:t>、</a:t>
            </a:r>
            <a:r>
              <a:rPr sz="2400" b="1" dirty="0">
                <a:solidFill>
                  <a:srgbClr val="FF0000"/>
                </a:solidFill>
                <a:latin typeface="微软雅黑" panose="020B0503020204020204" pitchFamily="34" charset="-122"/>
              </a:rPr>
              <a:t>支持中英文翻译</a:t>
            </a:r>
            <a:endParaRPr sz="2400" b="1" dirty="0">
              <a:solidFill>
                <a:srgbClr val="FF0000"/>
              </a:solidFill>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995680" y="1551305"/>
            <a:ext cx="4359275" cy="2676525"/>
          </a:xfrm>
          <a:prstGeom prst="rect">
            <a:avLst/>
          </a:prstGeom>
          <a:noFill/>
        </p:spPr>
        <p:txBody>
          <a:bodyPr wrap="square" rtlCol="0">
            <a:spAutoFit/>
          </a:bodyPr>
          <a:lstStyle/>
          <a:p>
            <a:r>
              <a:rPr lang="zh-CN" altLang="en-US" sz="2800" b="1">
                <a:solidFill>
                  <a:srgbClr val="FF0000"/>
                </a:solidFill>
              </a:rPr>
              <a:t>输入:“血液” </a:t>
            </a:r>
            <a:endParaRPr lang="zh-CN" altLang="en-US" sz="2800" b="1">
              <a:solidFill>
                <a:srgbClr val="FF0000"/>
              </a:solidFill>
            </a:endParaRPr>
          </a:p>
          <a:p>
            <a:endParaRPr lang="zh-CN" altLang="en-US" sz="2800" b="1">
              <a:solidFill>
                <a:srgbClr val="FF0000"/>
              </a:solidFill>
            </a:endParaRPr>
          </a:p>
          <a:p>
            <a:endParaRPr lang="zh-CN" altLang="en-US" sz="2800" b="1">
              <a:solidFill>
                <a:srgbClr val="FF0000"/>
              </a:solidFill>
            </a:endParaRPr>
          </a:p>
          <a:p>
            <a:r>
              <a:rPr lang="zh-CN" altLang="en-US" sz="2800" b="1">
                <a:solidFill>
                  <a:srgbClr val="FF0000"/>
                </a:solidFill>
              </a:rPr>
              <a:t>返回：尝试为您翻译为：</a:t>
            </a:r>
            <a:r>
              <a:rPr lang="en-US" altLang="zh-CN" sz="2800" b="1">
                <a:solidFill>
                  <a:srgbClr val="FF0000"/>
                </a:solidFill>
              </a:rPr>
              <a:t>blood</a:t>
            </a:r>
            <a:endParaRPr lang="en-US" altLang="zh-CN" sz="2800" b="1">
              <a:solidFill>
                <a:srgbClr val="FF0000"/>
              </a:solidFill>
            </a:endParaRPr>
          </a:p>
          <a:p>
            <a:r>
              <a:rPr lang="zh-CN" altLang="zh-CN" sz="2800" b="1">
                <a:solidFill>
                  <a:srgbClr val="FF0000"/>
                </a:solidFill>
              </a:rPr>
              <a:t>然后返回链接结果</a:t>
            </a:r>
            <a:endParaRPr lang="zh-CN" altLang="zh-CN" sz="2800" b="1">
              <a:solidFill>
                <a:srgbClr val="FF0000"/>
              </a:solidFill>
            </a:endParaRPr>
          </a:p>
        </p:txBody>
      </p:sp>
      <p:pic>
        <p:nvPicPr>
          <p:cNvPr id="3" name="图片 2" descr="微信图片_20191121084028"/>
          <p:cNvPicPr>
            <a:picLocks noChangeAspect="1"/>
          </p:cNvPicPr>
          <p:nvPr/>
        </p:nvPicPr>
        <p:blipFill>
          <a:blip r:embed="rId1"/>
          <a:stretch>
            <a:fillRect/>
          </a:stretch>
        </p:blipFill>
        <p:spPr>
          <a:xfrm>
            <a:off x="7292975" y="260350"/>
            <a:ext cx="3768725" cy="6031230"/>
          </a:xfrm>
          <a:prstGeom prst="rect">
            <a:avLst/>
          </a:prstGeom>
        </p:spPr>
      </p:pic>
      <p:sp>
        <p:nvSpPr>
          <p:cNvPr id="5" name="右箭头 4"/>
          <p:cNvSpPr/>
          <p:nvPr/>
        </p:nvSpPr>
        <p:spPr>
          <a:xfrm>
            <a:off x="4620895" y="3291840"/>
            <a:ext cx="2672080" cy="93599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8485" y="850265"/>
            <a:ext cx="3389630" cy="46037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2400" b="1" dirty="0">
                <a:latin typeface="微软雅黑" panose="020B0503020204020204" pitchFamily="34" charset="-122"/>
              </a:rPr>
              <a:t>9</a:t>
            </a:r>
            <a:r>
              <a:rPr sz="2400" b="1" dirty="0" smtClean="0">
                <a:latin typeface="微软雅黑" panose="020B0503020204020204" pitchFamily="34" charset="-122"/>
              </a:rPr>
              <a:t>、</a:t>
            </a:r>
            <a:r>
              <a:rPr sz="2400" b="1" dirty="0">
                <a:latin typeface="微软雅黑" panose="020B0503020204020204" pitchFamily="34" charset="-122"/>
              </a:rPr>
              <a:t>支持图片识别查询</a:t>
            </a:r>
            <a:endParaRPr sz="2400" b="1" dirty="0">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08305" y="1937385"/>
            <a:ext cx="2921635" cy="4892675"/>
          </a:xfrm>
          <a:prstGeom prst="rect">
            <a:avLst/>
          </a:prstGeom>
          <a:noFill/>
        </p:spPr>
        <p:txBody>
          <a:bodyPr wrap="square" rtlCol="0">
            <a:spAutoFit/>
          </a:bodyPr>
          <a:lstStyle/>
          <a:p>
            <a:r>
              <a:rPr lang="zh-CN" altLang="en-US" sz="2400" b="1"/>
              <a:t>1、输入框插入图片或直接拍照：</a:t>
            </a:r>
            <a:endParaRPr lang="zh-CN" altLang="en-US" sz="2400" b="1"/>
          </a:p>
          <a:p>
            <a:endParaRPr lang="zh-CN" altLang="en-US" sz="2400" b="1"/>
          </a:p>
          <a:p>
            <a:r>
              <a:rPr lang="zh-CN" altLang="en-US" sz="2400" b="1"/>
              <a:t>2、经自动识别后返回图片内容：</a:t>
            </a:r>
            <a:endParaRPr lang="zh-CN" altLang="en-US" sz="2400" b="1"/>
          </a:p>
          <a:p>
            <a:r>
              <a:rPr lang="zh-CN" altLang="en-US" sz="2400" b="1"/>
              <a:t>Hybrid nanostructures based on titanium dioxide for enhanced photocatalysis</a:t>
            </a:r>
            <a:endParaRPr lang="zh-CN" altLang="en-US" sz="2400" b="1"/>
          </a:p>
          <a:p>
            <a:endParaRPr lang="zh-CN" altLang="en-US" sz="2400" b="1"/>
          </a:p>
          <a:p>
            <a:r>
              <a:rPr lang="zh-CN" altLang="en-US" sz="2400" b="1"/>
              <a:t>3、再次复制、粘贴并发送</a:t>
            </a:r>
            <a:endParaRPr lang="zh-CN" altLang="en-US" sz="2400" b="1"/>
          </a:p>
        </p:txBody>
      </p:sp>
      <p:pic>
        <p:nvPicPr>
          <p:cNvPr id="63" name="图片 2" descr="微信图片_20180425152804.png"/>
          <p:cNvPicPr>
            <a:picLocks noChangeAspect="1" noChangeArrowheads="1"/>
          </p:cNvPicPr>
          <p:nvPr/>
        </p:nvPicPr>
        <p:blipFill>
          <a:blip r:embed="rId1" cstate="print"/>
          <a:srcRect/>
          <a:stretch>
            <a:fillRect/>
          </a:stretch>
        </p:blipFill>
        <p:spPr>
          <a:xfrm>
            <a:off x="3968115" y="850265"/>
            <a:ext cx="3227705" cy="5283835"/>
          </a:xfrm>
          <a:prstGeom prst="rect">
            <a:avLst/>
          </a:prstGeom>
          <a:noFill/>
          <a:ln w="9525">
            <a:noFill/>
            <a:miter lim="800000"/>
            <a:headEnd/>
            <a:tailEnd/>
          </a:ln>
        </p:spPr>
      </p:pic>
      <p:sp>
        <p:nvSpPr>
          <p:cNvPr id="3" name="右箭头 2"/>
          <p:cNvSpPr/>
          <p:nvPr/>
        </p:nvSpPr>
        <p:spPr>
          <a:xfrm>
            <a:off x="7302500" y="3652520"/>
            <a:ext cx="633730" cy="287655"/>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3" descr="微信图片_20180425152809.png"/>
          <p:cNvPicPr>
            <a:picLocks noChangeAspect="1" noChangeArrowheads="1"/>
          </p:cNvPicPr>
          <p:nvPr/>
        </p:nvPicPr>
        <p:blipFill>
          <a:blip r:embed="rId2" cstate="print"/>
          <a:srcRect/>
          <a:stretch>
            <a:fillRect/>
          </a:stretch>
        </p:blipFill>
        <p:spPr>
          <a:xfrm>
            <a:off x="7935595" y="850900"/>
            <a:ext cx="3272790" cy="5292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7" name="TextBox 52      (向天歌演示原创作品：www.TopPPT.cn)"/>
          <p:cNvSpPr txBox="1"/>
          <p:nvPr/>
        </p:nvSpPr>
        <p:spPr>
          <a:xfrm>
            <a:off x="578485" y="850265"/>
            <a:ext cx="10379710" cy="64516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1800" b="1" dirty="0" smtClean="0">
                <a:latin typeface="微软雅黑" panose="020B0503020204020204" pitchFamily="34" charset="-122"/>
              </a:rPr>
              <a:t>10</a:t>
            </a:r>
            <a:r>
              <a:rPr sz="1800" b="1" dirty="0" smtClean="0">
                <a:latin typeface="微软雅黑" panose="020B0503020204020204" pitchFamily="34" charset="-122"/>
              </a:rPr>
              <a:t>、</a:t>
            </a:r>
            <a:r>
              <a:rPr sz="1800" b="1" dirty="0">
                <a:latin typeface="微软雅黑" panose="020B0503020204020204" pitchFamily="34" charset="-122"/>
              </a:rPr>
              <a:t>若查询结果打开后是第三方网页，没有下载按钮，请在文献所在网页中找到该文献DOI号（如图所示），并进一步查询或可获得全文。</a:t>
            </a:r>
            <a:endParaRPr sz="1800" b="1" dirty="0">
              <a:latin typeface="微软雅黑" panose="020B0503020204020204" pitchFamily="34" charset="-122"/>
            </a:endParaRPr>
          </a:p>
        </p:txBody>
      </p:sp>
      <p:sp>
        <p:nvSpPr>
          <p:cNvPr id="2" name="TextBox 25      (向天歌演示原创作品：www.TopPPT.cn)"/>
          <p:cNvSpPr txBox="1"/>
          <p:nvPr/>
        </p:nvSpPr>
        <p:spPr>
          <a:xfrm>
            <a:off x="681355" y="304800"/>
            <a:ext cx="5156200" cy="46037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sym typeface="+mn-ea"/>
              </a:rPr>
              <a:t>worldlib人工智能在线咨询微信端</a:t>
            </a:r>
            <a:endParaRPr lang="zh-CN" altLang="en-US" sz="2400" b="1" dirty="0">
              <a:latin typeface="微软雅黑" panose="020B0503020204020204" pitchFamily="34" charset="-122"/>
              <a:ea typeface="微软雅黑" panose="020B0503020204020204" pitchFamily="34" charset="-122"/>
            </a:endParaRPr>
          </a:p>
        </p:txBody>
      </p:sp>
      <p:pic>
        <p:nvPicPr>
          <p:cNvPr id="54" name="图片 54" descr="微信图片_20180401173643"/>
          <p:cNvPicPr>
            <a:picLocks noChangeAspect="1" noChangeArrowheads="1"/>
          </p:cNvPicPr>
          <p:nvPr/>
        </p:nvPicPr>
        <p:blipFill>
          <a:blip r:embed="rId1" cstate="print"/>
          <a:srcRect/>
          <a:stretch>
            <a:fillRect/>
          </a:stretch>
        </p:blipFill>
        <p:spPr>
          <a:xfrm>
            <a:off x="198755" y="2270760"/>
            <a:ext cx="2567940" cy="4263390"/>
          </a:xfrm>
          <a:prstGeom prst="rect">
            <a:avLst/>
          </a:prstGeom>
          <a:noFill/>
          <a:ln w="9525">
            <a:noFill/>
            <a:miter lim="800000"/>
            <a:headEnd/>
            <a:tailEnd/>
          </a:ln>
        </p:spPr>
      </p:pic>
      <p:pic>
        <p:nvPicPr>
          <p:cNvPr id="55" name="图片 55" descr="S4O@X)_D(XI}HKX[9]S(4~N"/>
          <p:cNvPicPr>
            <a:picLocks noChangeAspect="1" noChangeArrowheads="1"/>
          </p:cNvPicPr>
          <p:nvPr/>
        </p:nvPicPr>
        <p:blipFill>
          <a:blip r:embed="rId2" cstate="print"/>
          <a:srcRect/>
          <a:stretch>
            <a:fillRect/>
          </a:stretch>
        </p:blipFill>
        <p:spPr>
          <a:xfrm>
            <a:off x="3242945" y="2254885"/>
            <a:ext cx="2554605" cy="4279265"/>
          </a:xfrm>
          <a:prstGeom prst="rect">
            <a:avLst/>
          </a:prstGeom>
          <a:noFill/>
          <a:ln w="9525">
            <a:noFill/>
            <a:miter lim="800000"/>
            <a:headEnd/>
            <a:tailEnd/>
          </a:ln>
        </p:spPr>
      </p:pic>
      <p:sp>
        <p:nvSpPr>
          <p:cNvPr id="4" name="文本框 3"/>
          <p:cNvSpPr txBox="1"/>
          <p:nvPr/>
        </p:nvSpPr>
        <p:spPr>
          <a:xfrm>
            <a:off x="304800" y="1598295"/>
            <a:ext cx="1960880" cy="583565"/>
          </a:xfrm>
          <a:prstGeom prst="rect">
            <a:avLst/>
          </a:prstGeom>
          <a:noFill/>
        </p:spPr>
        <p:txBody>
          <a:bodyPr wrap="square" rtlCol="0">
            <a:spAutoFit/>
          </a:bodyPr>
          <a:lstStyle/>
          <a:p>
            <a:pPr algn="l"/>
            <a:r>
              <a:rPr lang="zh-CN" altLang="en-US" sz="1600" b="1">
                <a:solidFill>
                  <a:srgbClr val="FF0000"/>
                </a:solidFill>
              </a:rPr>
              <a:t>按照题名查询</a:t>
            </a:r>
            <a:endParaRPr lang="zh-CN" altLang="en-US" sz="1600" b="1">
              <a:solidFill>
                <a:srgbClr val="FF0000"/>
              </a:solidFill>
            </a:endParaRPr>
          </a:p>
          <a:p>
            <a:pPr algn="l"/>
            <a:r>
              <a:rPr lang="zh-CN" altLang="en-US" sz="1600" b="1">
                <a:solidFill>
                  <a:srgbClr val="FF0000"/>
                </a:solidFill>
              </a:rPr>
              <a:t>返回查询结果</a:t>
            </a:r>
            <a:r>
              <a:rPr lang="zh-CN" altLang="en-US" sz="1600">
                <a:solidFill>
                  <a:srgbClr val="FF0000"/>
                </a:solidFill>
              </a:rPr>
              <a:t> </a:t>
            </a:r>
            <a:endParaRPr lang="zh-CN" altLang="en-US" sz="1600">
              <a:solidFill>
                <a:srgbClr val="FF0000"/>
              </a:solidFill>
            </a:endParaRPr>
          </a:p>
        </p:txBody>
      </p:sp>
      <p:sp>
        <p:nvSpPr>
          <p:cNvPr id="5" name="文本框 4"/>
          <p:cNvSpPr txBox="1"/>
          <p:nvPr/>
        </p:nvSpPr>
        <p:spPr>
          <a:xfrm>
            <a:off x="3242945" y="1598295"/>
            <a:ext cx="2461895" cy="583565"/>
          </a:xfrm>
          <a:prstGeom prst="rect">
            <a:avLst/>
          </a:prstGeom>
          <a:noFill/>
        </p:spPr>
        <p:txBody>
          <a:bodyPr wrap="square" rtlCol="0">
            <a:spAutoFit/>
          </a:bodyPr>
          <a:lstStyle/>
          <a:p>
            <a:pPr algn="l"/>
            <a:r>
              <a:rPr lang="zh-CN" altLang="en-US" sz="1400">
                <a:solidFill>
                  <a:srgbClr val="FF0000"/>
                </a:solidFill>
              </a:rPr>
              <a:t> </a:t>
            </a:r>
            <a:r>
              <a:rPr lang="zh-CN" altLang="en-US" sz="1600" b="1">
                <a:solidFill>
                  <a:srgbClr val="FF0000"/>
                </a:solidFill>
              </a:rPr>
              <a:t>结果打开后是第三方网站，找到DO</a:t>
            </a:r>
            <a:r>
              <a:rPr lang="zh-CN" altLang="en-US" sz="1400">
                <a:solidFill>
                  <a:srgbClr val="FF0000"/>
                </a:solidFill>
              </a:rPr>
              <a:t>I</a:t>
            </a:r>
            <a:endParaRPr lang="zh-CN" altLang="en-US" sz="1400">
              <a:solidFill>
                <a:srgbClr val="FF0000"/>
              </a:solidFill>
            </a:endParaRPr>
          </a:p>
        </p:txBody>
      </p:sp>
      <p:pic>
        <p:nvPicPr>
          <p:cNvPr id="56" name="图片 56" descr="微信图片_20180401175338"/>
          <p:cNvPicPr>
            <a:picLocks noChangeAspect="1" noChangeArrowheads="1"/>
          </p:cNvPicPr>
          <p:nvPr/>
        </p:nvPicPr>
        <p:blipFill>
          <a:blip r:embed="rId3" cstate="print"/>
          <a:srcRect/>
          <a:stretch>
            <a:fillRect/>
          </a:stretch>
        </p:blipFill>
        <p:spPr>
          <a:xfrm>
            <a:off x="6398895" y="2254250"/>
            <a:ext cx="2527300" cy="4279900"/>
          </a:xfrm>
          <a:prstGeom prst="rect">
            <a:avLst/>
          </a:prstGeom>
          <a:noFill/>
          <a:ln w="9525">
            <a:noFill/>
            <a:miter lim="800000"/>
            <a:headEnd/>
            <a:tailEnd/>
          </a:ln>
        </p:spPr>
      </p:pic>
      <p:pic>
        <p:nvPicPr>
          <p:cNvPr id="57" name="图片 57" descr="微信图片_20180401173648"/>
          <p:cNvPicPr>
            <a:picLocks noChangeAspect="1" noChangeArrowheads="1"/>
          </p:cNvPicPr>
          <p:nvPr/>
        </p:nvPicPr>
        <p:blipFill>
          <a:blip r:embed="rId4" cstate="print"/>
          <a:srcRect/>
          <a:stretch>
            <a:fillRect/>
          </a:stretch>
        </p:blipFill>
        <p:spPr>
          <a:xfrm>
            <a:off x="9500870" y="2270760"/>
            <a:ext cx="2514600" cy="4264025"/>
          </a:xfrm>
          <a:prstGeom prst="rect">
            <a:avLst/>
          </a:prstGeom>
          <a:noFill/>
          <a:ln w="9525">
            <a:noFill/>
            <a:miter lim="800000"/>
            <a:headEnd/>
            <a:tailEnd/>
          </a:ln>
        </p:spPr>
      </p:pic>
      <p:sp>
        <p:nvSpPr>
          <p:cNvPr id="6" name="右箭头 5"/>
          <p:cNvSpPr/>
          <p:nvPr/>
        </p:nvSpPr>
        <p:spPr>
          <a:xfrm>
            <a:off x="2855595" y="4077335"/>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5951855" y="4077335"/>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9084945" y="4077335"/>
            <a:ext cx="288290" cy="215900"/>
          </a:xfrm>
          <a:prstGeom prst="right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42380" y="1598295"/>
            <a:ext cx="2915285" cy="829945"/>
          </a:xfrm>
          <a:prstGeom prst="rect">
            <a:avLst/>
          </a:prstGeom>
          <a:noFill/>
        </p:spPr>
        <p:txBody>
          <a:bodyPr wrap="square" rtlCol="0">
            <a:spAutoFit/>
          </a:bodyPr>
          <a:lstStyle/>
          <a:p>
            <a:pPr algn="l"/>
            <a:r>
              <a:rPr lang="zh-CN" altLang="en-US" sz="1600" b="1">
                <a:solidFill>
                  <a:srgbClr val="FF0000"/>
                </a:solidFill>
              </a:rPr>
              <a:t>再次查询DOI号“10.1016/j.acap.2017.07.007”</a:t>
            </a:r>
            <a:r>
              <a:rPr lang="zh-CN" altLang="en-US" sz="1400">
                <a:solidFill>
                  <a:srgbClr val="FF0000"/>
                </a:solidFill>
              </a:rPr>
              <a:t> </a:t>
            </a:r>
            <a:endParaRPr lang="zh-CN" altLang="en-US" sz="1400">
              <a:solidFill>
                <a:srgbClr val="FF0000"/>
              </a:solidFill>
            </a:endParaRPr>
          </a:p>
        </p:txBody>
      </p:sp>
      <p:sp>
        <p:nvSpPr>
          <p:cNvPr id="10" name="文本框 9"/>
          <p:cNvSpPr txBox="1"/>
          <p:nvPr/>
        </p:nvSpPr>
        <p:spPr>
          <a:xfrm>
            <a:off x="9434830" y="1598295"/>
            <a:ext cx="2430780" cy="521970"/>
          </a:xfrm>
          <a:prstGeom prst="rect">
            <a:avLst/>
          </a:prstGeom>
          <a:noFill/>
        </p:spPr>
        <p:txBody>
          <a:bodyPr wrap="square" rtlCol="0">
            <a:spAutoFit/>
          </a:bodyPr>
          <a:lstStyle/>
          <a:p>
            <a:pPr algn="l"/>
            <a:r>
              <a:rPr lang="zh-CN" altLang="en-US" sz="1400" b="1">
                <a:solidFill>
                  <a:srgbClr val="FF0000"/>
                </a:solidFill>
              </a:rPr>
              <a:t>直接打开链接</a:t>
            </a:r>
            <a:endParaRPr lang="zh-CN" altLang="en-US" sz="1400" b="1">
              <a:solidFill>
                <a:srgbClr val="FF0000"/>
              </a:solidFill>
            </a:endParaRPr>
          </a:p>
          <a:p>
            <a:pPr algn="l"/>
            <a:r>
              <a:rPr lang="zh-CN" altLang="en-US" sz="1400" b="1">
                <a:solidFill>
                  <a:srgbClr val="FF0000"/>
                </a:solidFill>
              </a:rPr>
              <a:t>可直接下载全文</a:t>
            </a:r>
            <a:endParaRPr lang="zh-CN" altLang="en-US" sz="1400" b="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200" b="1">
                <a:solidFill>
                  <a:srgbClr val="FF0000"/>
                </a:solidFill>
              </a:rPr>
              <a:t>支持中文检索</a:t>
            </a:r>
            <a:r>
              <a:rPr lang="en-US" altLang="zh-CN" sz="3200" b="1">
                <a:solidFill>
                  <a:srgbClr val="FF0000"/>
                </a:solidFill>
              </a:rPr>
              <a:t>--</a:t>
            </a:r>
            <a:r>
              <a:rPr lang="zh-CN" altLang="en-US" sz="3200" b="1">
                <a:solidFill>
                  <a:srgbClr val="FF0000"/>
                </a:solidFill>
              </a:rPr>
              <a:t>作为</a:t>
            </a:r>
            <a:r>
              <a:rPr lang="en-US" altLang="zh-CN" sz="3200" b="1">
                <a:solidFill>
                  <a:srgbClr val="FF0000"/>
                </a:solidFill>
              </a:rPr>
              <a:t>“</a:t>
            </a:r>
            <a:r>
              <a:rPr lang="zh-CN" altLang="en-US" sz="3200" b="1">
                <a:solidFill>
                  <a:srgbClr val="FF0000"/>
                </a:solidFill>
              </a:rPr>
              <a:t>发现系统</a:t>
            </a:r>
            <a:r>
              <a:rPr lang="en-US" altLang="zh-CN" sz="3200" b="1">
                <a:solidFill>
                  <a:srgbClr val="FF0000"/>
                </a:solidFill>
              </a:rPr>
              <a:t>”</a:t>
            </a:r>
            <a:endParaRPr lang="en-US" altLang="zh-CN" sz="32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608965" y="1600200"/>
            <a:ext cx="10973435" cy="51327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200" b="1">
                <a:solidFill>
                  <a:srgbClr val="FF0000"/>
                </a:solidFill>
              </a:rPr>
              <a:t>用搜索引擎查询文献时，如果所需要的文献我馆已经订购，</a:t>
            </a:r>
            <a:br>
              <a:rPr lang="zh-CN" altLang="en-US" sz="3200" b="1">
                <a:solidFill>
                  <a:srgbClr val="FF0000"/>
                </a:solidFill>
              </a:rPr>
            </a:br>
            <a:r>
              <a:rPr lang="zh-CN" altLang="en-US" sz="3200" b="1">
                <a:solidFill>
                  <a:srgbClr val="FF0000"/>
                </a:solidFill>
              </a:rPr>
              <a:t>则可以直接下载全文，极大提高我们的文献检索查找效率。</a:t>
            </a:r>
            <a:endParaRPr lang="zh-CN" altLang="en-US" sz="32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813435" y="1417320"/>
            <a:ext cx="10768965" cy="5294630"/>
          </a:xfrm>
          <a:prstGeom prst="rect">
            <a:avLst/>
          </a:prstGeom>
        </p:spPr>
      </p:pic>
      <p:cxnSp>
        <p:nvCxnSpPr>
          <p:cNvPr id="5" name="直接箭头连接符 4"/>
          <p:cNvCxnSpPr/>
          <p:nvPr/>
        </p:nvCxnSpPr>
        <p:spPr>
          <a:xfrm flipH="1" flipV="1">
            <a:off x="5808345" y="5517515"/>
            <a:ext cx="2168525" cy="385445"/>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向天歌演示原创作品：www.TopPPT.cn)"/>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 name="Rectangle 6      (向天歌演示原创作品：www.TopPPT.cn)"/>
          <p:cNvSpPr/>
          <p:nvPr/>
        </p:nvSpPr>
        <p:spPr>
          <a:xfrm>
            <a:off x="1416050" y="2681288"/>
            <a:ext cx="728663" cy="728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 name="Rectangle 7      (向天歌演示原创作品：www.TopPPT.cn)"/>
          <p:cNvSpPr/>
          <p:nvPr/>
        </p:nvSpPr>
        <p:spPr>
          <a:xfrm>
            <a:off x="1028700" y="3373438"/>
            <a:ext cx="847725" cy="808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839788" y="3943350"/>
            <a:ext cx="474663"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1452563" y="4198938"/>
            <a:ext cx="1152525" cy="11509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2424113" y="3546475"/>
            <a:ext cx="919163"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0249" name="Picture 14      (向天歌演示原创作品：www.TopPPT.cn)"/>
          <p:cNvPicPr>
            <a:picLocks noChangeAspect="1"/>
          </p:cNvPicPr>
          <p:nvPr/>
        </p:nvPicPr>
        <p:blipFill>
          <a:blip r:embed="rId1"/>
          <a:stretch>
            <a:fillRect/>
          </a:stretch>
        </p:blipFill>
        <p:spPr>
          <a:xfrm>
            <a:off x="1558925" y="2786063"/>
            <a:ext cx="503238" cy="504825"/>
          </a:xfrm>
          <a:prstGeom prst="rect">
            <a:avLst/>
          </a:prstGeom>
          <a:noFill/>
          <a:ln w="9525">
            <a:noFill/>
          </a:ln>
        </p:spPr>
      </p:pic>
      <p:pic>
        <p:nvPicPr>
          <p:cNvPr id="10250" name="Picture 15      (向天歌演示原创作品：www.TopPPT.cn)"/>
          <p:cNvPicPr>
            <a:picLocks noChangeAspect="1"/>
          </p:cNvPicPr>
          <p:nvPr/>
        </p:nvPicPr>
        <p:blipFill>
          <a:blip r:embed="rId2"/>
          <a:stretch>
            <a:fillRect/>
          </a:stretch>
        </p:blipFill>
        <p:spPr>
          <a:xfrm>
            <a:off x="1677988" y="4367213"/>
            <a:ext cx="715962" cy="715962"/>
          </a:xfrm>
          <a:prstGeom prst="rect">
            <a:avLst/>
          </a:prstGeom>
          <a:noFill/>
          <a:ln w="9525">
            <a:noFill/>
          </a:ln>
        </p:spPr>
      </p:pic>
      <p:pic>
        <p:nvPicPr>
          <p:cNvPr id="10251" name="Picture 16      (向天歌演示原创作品：www.TopPPT.cn)"/>
          <p:cNvPicPr>
            <a:picLocks noChangeAspect="1"/>
          </p:cNvPicPr>
          <p:nvPr/>
        </p:nvPicPr>
        <p:blipFill>
          <a:blip r:embed="rId3">
            <a:biLevel thresh="50000"/>
            <a:grayscl/>
          </a:blip>
          <a:stretch>
            <a:fillRect/>
          </a:stretch>
        </p:blipFill>
        <p:spPr>
          <a:xfrm>
            <a:off x="814388" y="5014913"/>
            <a:ext cx="600075" cy="601662"/>
          </a:xfrm>
          <a:prstGeom prst="rect">
            <a:avLst/>
          </a:prstGeom>
          <a:noFill/>
          <a:ln w="9525">
            <a:noFill/>
          </a:ln>
        </p:spPr>
      </p:pic>
      <p:cxnSp>
        <p:nvCxnSpPr>
          <p:cNvPr id="70" name="Straight Connector 69      (向天歌演示原创作品：www.TopPPT.cn)"/>
          <p:cNvCxnSpPr/>
          <p:nvPr/>
        </p:nvCxnSpPr>
        <p:spPr>
          <a:xfrm>
            <a:off x="4155123" y="5543868"/>
            <a:ext cx="6697663"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550862" y="233362"/>
            <a:ext cx="4465017" cy="461665"/>
          </a:xfrm>
          <a:prstGeom prst="rect">
            <a:avLst/>
          </a:prstGeom>
          <a:noFill/>
          <a:ln w="9525">
            <a:noFill/>
          </a:ln>
        </p:spPr>
        <p:txBody>
          <a:bodyPr wrap="square">
            <a:spAutoFit/>
          </a:bodyPr>
          <a:lstStyle/>
          <a:p>
            <a:pPr eaLnBrk="1" hangingPunct="1"/>
            <a:r>
              <a:rPr lang="zh-CN" altLang="en-US" sz="2400" b="1" dirty="0" smtClean="0">
                <a:latin typeface="微软雅黑" panose="020B0503020204020204" pitchFamily="34" charset="-122"/>
                <a:ea typeface="微软雅黑" panose="020B0503020204020204" pitchFamily="34" charset="-122"/>
              </a:rPr>
              <a:t>国内</a:t>
            </a:r>
            <a:r>
              <a:rPr lang="zh-CN" altLang="en-US" sz="2400" b="1" dirty="0">
                <a:latin typeface="微软雅黑" panose="020B0503020204020204" pitchFamily="34" charset="-122"/>
                <a:ea typeface="微软雅黑" panose="020B0503020204020204" pitchFamily="34" charset="-122"/>
              </a:rPr>
              <a:t>外文资源现状</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4155440" y="1305560"/>
            <a:ext cx="7413168" cy="526224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400" b="1" dirty="0">
                <a:latin typeface="微软雅黑" panose="020B0503020204020204" pitchFamily="34" charset="-122"/>
              </a:rPr>
              <a:t>一、国内高校外文文献的供需矛盾</a:t>
            </a:r>
            <a:endParaRPr lang="zh-CN" altLang="en-US" sz="2400" b="1" dirty="0">
              <a:latin typeface="微软雅黑" panose="020B0503020204020204" pitchFamily="34" charset="-122"/>
            </a:endParaRPr>
          </a:p>
          <a:p>
            <a:pPr marL="0" lvl="0" indent="0" eaLnBrk="0" hangingPunct="0">
              <a:spcBef>
                <a:spcPct val="0"/>
              </a:spcBef>
              <a:buNone/>
            </a:pPr>
            <a:endParaRPr lang="zh-CN" altLang="en-US" sz="2400" b="1" dirty="0">
              <a:latin typeface="微软雅黑" panose="020B0503020204020204" pitchFamily="34" charset="-122"/>
            </a:endParaRPr>
          </a:p>
          <a:p>
            <a:pPr marL="0" lvl="0" indent="0" eaLnBrk="0" hangingPunct="0">
              <a:lnSpc>
                <a:spcPct val="150000"/>
              </a:lnSpc>
              <a:spcBef>
                <a:spcPct val="0"/>
              </a:spcBef>
              <a:buNone/>
            </a:pPr>
            <a:r>
              <a:rPr lang="en-US" altLang="zh-CN" sz="2400" b="1" dirty="0" smtClean="0">
                <a:latin typeface="微软雅黑" panose="020B0503020204020204" pitchFamily="34" charset="-122"/>
              </a:rPr>
              <a:t>1</a:t>
            </a:r>
            <a:r>
              <a:rPr lang="zh-CN" altLang="en-US" sz="2400" b="1" dirty="0" smtClean="0">
                <a:latin typeface="微软雅黑" panose="020B0503020204020204" pitchFamily="34" charset="-122"/>
              </a:rPr>
              <a:t>、外文数据库价格较高、每年</a:t>
            </a:r>
            <a:r>
              <a:rPr lang="zh-CN" altLang="en-US" sz="2400" b="1" dirty="0">
                <a:latin typeface="微软雅黑" panose="020B0503020204020204" pitchFamily="34" charset="-122"/>
              </a:rPr>
              <a:t>的价格都在不断</a:t>
            </a:r>
            <a:r>
              <a:rPr lang="zh-CN" altLang="en-US" sz="2400" b="1" dirty="0" smtClean="0">
                <a:latin typeface="微软雅黑" panose="020B0503020204020204" pitchFamily="34" charset="-122"/>
              </a:rPr>
              <a:t>上涨，</a:t>
            </a:r>
            <a:r>
              <a:rPr lang="zh-CN" altLang="en-US" sz="2400" b="1" dirty="0">
                <a:latin typeface="微软雅黑" panose="020B0503020204020204" pitchFamily="34" charset="-122"/>
              </a:rPr>
              <a:t>这就导致大多数图书馆只能在有限的经费内有选择性的</a:t>
            </a:r>
            <a:r>
              <a:rPr lang="zh-CN" altLang="en-US" sz="2400" b="1" dirty="0" smtClean="0">
                <a:latin typeface="微软雅黑" panose="020B0503020204020204" pitchFamily="34" charset="-122"/>
              </a:rPr>
              <a:t>采购</a:t>
            </a:r>
            <a:endParaRPr lang="en-US" altLang="zh-CN" sz="2400" b="1" dirty="0">
              <a:latin typeface="微软雅黑" panose="020B0503020204020204" pitchFamily="34" charset="-122"/>
            </a:endParaRPr>
          </a:p>
          <a:p>
            <a:pPr marL="0" lvl="0" indent="0" eaLnBrk="0" hangingPunct="0">
              <a:lnSpc>
                <a:spcPct val="150000"/>
              </a:lnSpc>
              <a:spcBef>
                <a:spcPts val="0"/>
              </a:spcBef>
              <a:spcAft>
                <a:spcPts val="0"/>
              </a:spcAft>
              <a:buNone/>
            </a:pPr>
            <a:r>
              <a:rPr lang="en-US" altLang="zh-CN" sz="2400" b="1" dirty="0" smtClean="0">
                <a:latin typeface="微软雅黑" panose="020B0503020204020204" pitchFamily="34" charset="-122"/>
              </a:rPr>
              <a:t>2</a:t>
            </a:r>
            <a:r>
              <a:rPr lang="zh-CN" altLang="en-US" sz="2400" b="1" dirty="0" smtClean="0">
                <a:latin typeface="微软雅黑" panose="020B0503020204020204" pitchFamily="34" charset="-122"/>
              </a:rPr>
              <a:t>、科研</a:t>
            </a:r>
            <a:r>
              <a:rPr lang="zh-CN" altLang="en-US" sz="2400" b="1" dirty="0">
                <a:latin typeface="微软雅黑" panose="020B0503020204020204" pitchFamily="34" charset="-122"/>
              </a:rPr>
              <a:t>人员在做科研时对外文文献的需求是不可控的、变化的、不可预测的</a:t>
            </a:r>
            <a:endParaRPr lang="en-US" altLang="zh-CN" sz="2400" b="1" dirty="0" smtClean="0">
              <a:latin typeface="微软雅黑" panose="020B0503020204020204" pitchFamily="34" charset="-122"/>
            </a:endParaRPr>
          </a:p>
          <a:p>
            <a:pPr marL="0" lvl="0" indent="0" eaLnBrk="0" hangingPunct="0">
              <a:lnSpc>
                <a:spcPct val="150000"/>
              </a:lnSpc>
              <a:spcBef>
                <a:spcPts val="0"/>
              </a:spcBef>
              <a:spcAft>
                <a:spcPts val="0"/>
              </a:spcAft>
              <a:buNone/>
            </a:pPr>
            <a:r>
              <a:rPr lang="en-US" altLang="zh-CN" sz="2400" b="1" dirty="0" smtClean="0">
                <a:latin typeface="微软雅黑" panose="020B0503020204020204" pitchFamily="34" charset="-122"/>
              </a:rPr>
              <a:t>3</a:t>
            </a:r>
            <a:r>
              <a:rPr lang="zh-CN" altLang="en-US" sz="2400" b="1" dirty="0" smtClean="0">
                <a:latin typeface="微软雅黑" panose="020B0503020204020204" pitchFamily="34" charset="-122"/>
              </a:rPr>
              <a:t>、科研</a:t>
            </a:r>
            <a:r>
              <a:rPr lang="zh-CN" altLang="en-US" sz="2400" b="1" dirty="0">
                <a:latin typeface="微软雅黑" panose="020B0503020204020204" pitchFamily="34" charset="-122"/>
              </a:rPr>
              <a:t>人员对获取文献的渠道和及时性、便利性也有了更高的要求，希望能以最快捷、最便利的方式获得所需的外文文献</a:t>
            </a:r>
            <a:endParaRPr lang="zh-CN" altLang="en-US" sz="2400" b="1" dirty="0">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a:solidFill>
                  <a:srgbClr val="FF0000"/>
                </a:solidFill>
              </a:rPr>
              <a:t>点击链接</a:t>
            </a:r>
            <a:r>
              <a:rPr lang="en-US" altLang="zh-CN" sz="2800">
                <a:solidFill>
                  <a:srgbClr val="FF0000"/>
                </a:solidFill>
              </a:rPr>
              <a:t>-</a:t>
            </a:r>
            <a:r>
              <a:rPr lang="zh-CN" altLang="en-US" sz="2800">
                <a:solidFill>
                  <a:srgbClr val="FF0000"/>
                </a:solidFill>
              </a:rPr>
              <a:t>直接跳转到已订购的中文数据库页面，进行浏览、下载全文</a:t>
            </a:r>
            <a:endParaRPr lang="zh-CN" altLang="en-US" sz="2800">
              <a:solidFill>
                <a:srgbClr val="FF0000"/>
              </a:solidFill>
            </a:endParaRPr>
          </a:p>
        </p:txBody>
      </p:sp>
      <p:pic>
        <p:nvPicPr>
          <p:cNvPr id="4" name="内容占位符 3"/>
          <p:cNvPicPr>
            <a:picLocks noChangeAspect="1"/>
          </p:cNvPicPr>
          <p:nvPr>
            <p:ph idx="1"/>
          </p:nvPr>
        </p:nvPicPr>
        <p:blipFill>
          <a:blip r:embed="rId1"/>
          <a:stretch>
            <a:fillRect/>
          </a:stretch>
        </p:blipFill>
        <p:spPr>
          <a:xfrm>
            <a:off x="772795" y="1600200"/>
            <a:ext cx="10596245" cy="49269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600" b="1">
                <a:solidFill>
                  <a:srgbClr val="FF0000"/>
                </a:solidFill>
              </a:rPr>
              <a:t>如果本馆没有，还有我们的合作伙伴那</a:t>
            </a:r>
            <a:r>
              <a:rPr lang="en-US" altLang="zh-CN" sz="3600" b="1">
                <a:solidFill>
                  <a:srgbClr val="FF0000"/>
                </a:solidFill>
              </a:rPr>
              <a:t>--</a:t>
            </a:r>
            <a:r>
              <a:rPr lang="zh-CN" altLang="en-US" sz="3600" b="1">
                <a:solidFill>
                  <a:srgbClr val="FF0000"/>
                </a:solidFill>
              </a:rPr>
              <a:t>可能有哦</a:t>
            </a:r>
            <a:endParaRPr lang="zh-CN" altLang="en-US" sz="36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710565" y="1600200"/>
            <a:ext cx="10871200" cy="5246370"/>
          </a:xfrm>
          <a:prstGeom prst="rect">
            <a:avLst/>
          </a:prstGeom>
        </p:spPr>
      </p:pic>
      <p:cxnSp>
        <p:nvCxnSpPr>
          <p:cNvPr id="6" name="直接箭头连接符 5"/>
          <p:cNvCxnSpPr/>
          <p:nvPr/>
        </p:nvCxnSpPr>
        <p:spPr>
          <a:xfrm flipH="1" flipV="1">
            <a:off x="5664200" y="5733415"/>
            <a:ext cx="1376045" cy="21971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p:cNvPicPr>
            <a:picLocks noChangeAspect="1"/>
          </p:cNvPicPr>
          <p:nvPr>
            <p:ph idx="1"/>
          </p:nvPr>
        </p:nvPicPr>
        <p:blipFill>
          <a:blip r:embed="rId1"/>
          <a:stretch>
            <a:fillRect/>
          </a:stretch>
        </p:blipFill>
        <p:spPr>
          <a:xfrm>
            <a:off x="621030" y="274955"/>
            <a:ext cx="10960735" cy="6219190"/>
          </a:xfrm>
          <a:prstGeom prst="rect">
            <a:avLst/>
          </a:prstGeom>
        </p:spPr>
      </p:pic>
      <p:sp>
        <p:nvSpPr>
          <p:cNvPr id="2" name="标题 1"/>
          <p:cNvSpPr>
            <a:spLocks noGrp="1"/>
          </p:cNvSpPr>
          <p:nvPr>
            <p:ph type="title"/>
          </p:nvPr>
        </p:nvSpPr>
        <p:spPr/>
        <p:txBody>
          <a:bodyPr/>
          <a:p>
            <a:endParaRPr lang="zh-CN" altLang="en-US"/>
          </a:p>
        </p:txBody>
      </p:sp>
      <p:cxnSp>
        <p:nvCxnSpPr>
          <p:cNvPr id="5" name="直接箭头连接符 4"/>
          <p:cNvCxnSpPr/>
          <p:nvPr/>
        </p:nvCxnSpPr>
        <p:spPr>
          <a:xfrm flipH="1" flipV="1">
            <a:off x="1991995" y="1485265"/>
            <a:ext cx="466090" cy="231775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6" name="直接箭头连接符 5"/>
          <p:cNvCxnSpPr/>
          <p:nvPr/>
        </p:nvCxnSpPr>
        <p:spPr>
          <a:xfrm flipV="1">
            <a:off x="6354445" y="3933190"/>
            <a:ext cx="2550160" cy="165227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threePt" dir="t"/>
            </a:scene3d>
          </a:bodyPr>
          <a:p>
            <a:pPr algn="l"/>
            <a:r>
              <a:rPr lang="zh-CN" altLang="en-US"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本人  刘英  联系方式：</a:t>
            </a:r>
            <a:endParaRPr lang="zh-CN" altLang="en-US"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内容占位符 2"/>
          <p:cNvSpPr>
            <a:spLocks noGrp="1"/>
          </p:cNvSpPr>
          <p:nvPr>
            <p:ph idx="1"/>
          </p:nvPr>
        </p:nvSpPr>
        <p:spPr>
          <a:xfrm>
            <a:off x="609600" y="1600200"/>
            <a:ext cx="8413750" cy="4526280"/>
          </a:xfrm>
        </p:spPr>
        <p:txBody>
          <a:bodyPr/>
          <a:p>
            <a:r>
              <a:rPr lang="zh-CN" altLang="en-US"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电话：</a:t>
            </a:r>
            <a:r>
              <a:rPr lang="en-US" altLang="zh-CN"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13701193594</a:t>
            </a:r>
            <a:r>
              <a:rPr lang="zh-CN" altLang="en-US"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（微信号）</a:t>
            </a:r>
            <a:endParaRPr lang="zh-CN" altLang="en-US"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endParaRPr lang="zh-CN" altLang="en-US"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en-US" altLang="zh-CN"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   Q</a:t>
            </a:r>
            <a:r>
              <a:rPr lang="zh-CN" altLang="en-US"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en-US" altLang="zh-CN" sz="6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529770180</a:t>
            </a:r>
            <a:endParaRPr lang="en-US" altLang="zh-CN"/>
          </a:p>
          <a:p>
            <a:endParaRPr lang="en-US"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077" name="TextBox 21      (向天歌演示原创作品：www.TopPPT.cn)"/>
          <p:cNvSpPr txBox="1"/>
          <p:nvPr/>
        </p:nvSpPr>
        <p:spPr>
          <a:xfrm>
            <a:off x="1151255" y="680720"/>
            <a:ext cx="4675505" cy="2553335"/>
          </a:xfrm>
          <a:prstGeom prst="rect">
            <a:avLst/>
          </a:prstGeom>
          <a:noFill/>
          <a:ln w="9525">
            <a:noFill/>
          </a:ln>
        </p:spPr>
        <p:txBody>
          <a:bodyPr wrap="square">
            <a:spAutoFit/>
          </a:bodyPr>
          <a:lstStyle/>
          <a:p>
            <a:pPr algn="ctr" eaLnBrk="1" hangingPunct="1"/>
            <a:r>
              <a:rPr lang="en-US" altLang="zh-CN" sz="8000" b="1" dirty="0">
                <a:solidFill>
                  <a:srgbClr val="2B2E30"/>
                </a:solidFill>
                <a:latin typeface="微软雅黑" panose="020B0503020204020204" pitchFamily="34" charset="-122"/>
                <a:ea typeface="微软雅黑" panose="020B0503020204020204" pitchFamily="34" charset="-122"/>
              </a:rPr>
              <a:t>  </a:t>
            </a:r>
            <a:r>
              <a:rPr lang="en-US" altLang="zh-CN"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THANK                 YOU</a:t>
            </a:r>
            <a:endParaRPr lang="en-US" altLang="zh-CN"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704850" y="4465320"/>
            <a:ext cx="7429500" cy="1445260"/>
          </a:xfrm>
          <a:prstGeom prst="rect">
            <a:avLst/>
          </a:prstGeom>
          <a:noFill/>
        </p:spPr>
        <p:txBody>
          <a:bodyPr wrap="square" rtlCol="0">
            <a:spAutoFit/>
          </a:bodyPr>
          <a:lstStyle/>
          <a:p>
            <a:r>
              <a:rPr lang="en-US" altLang="zh-CN"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WorldLib</a:t>
            </a:r>
            <a:r>
              <a:rPr lang="zh-CN" altLang="en-US"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人工智能在线咨询</a:t>
            </a:r>
            <a:endParaRPr lang="zh-CN" altLang="en-US"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外文秒得新服务</a:t>
            </a:r>
            <a:endParaRPr lang="zh-CN" altLang="en-US"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向天歌演示原创作品：www.TopPPT.cn)"/>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 name="Rectangle 6      (向天歌演示原创作品：www.TopPPT.cn)"/>
          <p:cNvSpPr/>
          <p:nvPr/>
        </p:nvSpPr>
        <p:spPr>
          <a:xfrm>
            <a:off x="1416050" y="2681288"/>
            <a:ext cx="728663" cy="728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 name="Rectangle 7      (向天歌演示原创作品：www.TopPPT.cn)"/>
          <p:cNvSpPr/>
          <p:nvPr/>
        </p:nvSpPr>
        <p:spPr>
          <a:xfrm>
            <a:off x="1028700" y="3373438"/>
            <a:ext cx="847725" cy="808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839788" y="3943350"/>
            <a:ext cx="474663"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1452563" y="4198938"/>
            <a:ext cx="1152525" cy="11509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2424113" y="3546475"/>
            <a:ext cx="919163"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0249" name="Picture 14      (向天歌演示原创作品：www.TopPPT.cn)"/>
          <p:cNvPicPr>
            <a:picLocks noChangeAspect="1"/>
          </p:cNvPicPr>
          <p:nvPr/>
        </p:nvPicPr>
        <p:blipFill>
          <a:blip r:embed="rId1"/>
          <a:stretch>
            <a:fillRect/>
          </a:stretch>
        </p:blipFill>
        <p:spPr>
          <a:xfrm>
            <a:off x="1558925" y="2786063"/>
            <a:ext cx="503238" cy="504825"/>
          </a:xfrm>
          <a:prstGeom prst="rect">
            <a:avLst/>
          </a:prstGeom>
          <a:noFill/>
          <a:ln w="9525">
            <a:noFill/>
          </a:ln>
        </p:spPr>
      </p:pic>
      <p:pic>
        <p:nvPicPr>
          <p:cNvPr id="10250" name="Picture 15      (向天歌演示原创作品：www.TopPPT.cn)"/>
          <p:cNvPicPr>
            <a:picLocks noChangeAspect="1"/>
          </p:cNvPicPr>
          <p:nvPr/>
        </p:nvPicPr>
        <p:blipFill>
          <a:blip r:embed="rId2"/>
          <a:stretch>
            <a:fillRect/>
          </a:stretch>
        </p:blipFill>
        <p:spPr>
          <a:xfrm>
            <a:off x="1677988" y="4367213"/>
            <a:ext cx="715962" cy="715962"/>
          </a:xfrm>
          <a:prstGeom prst="rect">
            <a:avLst/>
          </a:prstGeom>
          <a:noFill/>
          <a:ln w="9525">
            <a:noFill/>
          </a:ln>
        </p:spPr>
      </p:pic>
      <p:pic>
        <p:nvPicPr>
          <p:cNvPr id="10251" name="Picture 16      (向天歌演示原创作品：www.TopPPT.cn)"/>
          <p:cNvPicPr>
            <a:picLocks noChangeAspect="1"/>
          </p:cNvPicPr>
          <p:nvPr/>
        </p:nvPicPr>
        <p:blipFill>
          <a:blip r:embed="rId3">
            <a:biLevel thresh="50000"/>
            <a:grayscl/>
          </a:blip>
          <a:stretch>
            <a:fillRect/>
          </a:stretch>
        </p:blipFill>
        <p:spPr>
          <a:xfrm>
            <a:off x="814388" y="5014913"/>
            <a:ext cx="600075" cy="601662"/>
          </a:xfrm>
          <a:prstGeom prst="rect">
            <a:avLst/>
          </a:prstGeom>
          <a:noFill/>
          <a:ln w="9525">
            <a:noFill/>
          </a:ln>
        </p:spPr>
      </p:pic>
      <p:cxnSp>
        <p:nvCxnSpPr>
          <p:cNvPr id="70" name="Straight Connector 69      (向天歌演示原创作品：www.TopPPT.cn)"/>
          <p:cNvCxnSpPr/>
          <p:nvPr/>
        </p:nvCxnSpPr>
        <p:spPr>
          <a:xfrm>
            <a:off x="4322763" y="5616258"/>
            <a:ext cx="6697663"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4" y="304800"/>
            <a:ext cx="4262517" cy="461665"/>
          </a:xfrm>
          <a:prstGeom prst="rect">
            <a:avLst/>
          </a:prstGeom>
          <a:noFill/>
          <a:ln w="9525">
            <a:noFill/>
          </a:ln>
        </p:spPr>
        <p:txBody>
          <a:bodyPr wrap="square">
            <a:spAutoFit/>
          </a:bodyPr>
          <a:lstStyle/>
          <a:p>
            <a:pPr eaLnBrk="1" hangingPunct="1"/>
            <a:r>
              <a:rPr lang="zh-CN" altLang="en-US" sz="2400" b="1" dirty="0" smtClean="0">
                <a:latin typeface="微软雅黑" panose="020B0503020204020204" pitchFamily="34" charset="-122"/>
                <a:ea typeface="微软雅黑" panose="020B0503020204020204" pitchFamily="34" charset="-122"/>
              </a:rPr>
              <a:t>国内</a:t>
            </a:r>
            <a:r>
              <a:rPr lang="zh-CN" altLang="en-US" sz="2400" b="1" dirty="0">
                <a:latin typeface="微软雅黑" panose="020B0503020204020204" pitchFamily="34" charset="-122"/>
                <a:ea typeface="微软雅黑" panose="020B0503020204020204" pitchFamily="34" charset="-122"/>
              </a:rPr>
              <a:t>外文资源现状</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4204970" y="1685290"/>
            <a:ext cx="6934200" cy="348805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400" b="1" dirty="0">
                <a:latin typeface="微软雅黑" panose="020B0503020204020204" pitchFamily="34" charset="-122"/>
              </a:rPr>
              <a:t>二、查询外文文献的渠道及查询方式</a:t>
            </a:r>
            <a:endParaRPr lang="zh-CN" altLang="en-US" sz="2400" dirty="0">
              <a:latin typeface="微软雅黑" panose="020B0503020204020204" pitchFamily="34" charset="-122"/>
            </a:endParaRPr>
          </a:p>
          <a:p>
            <a:pPr marL="0" lvl="0" indent="0" eaLnBrk="0" hangingPunct="0">
              <a:spcBef>
                <a:spcPct val="0"/>
              </a:spcBef>
              <a:buNone/>
            </a:pPr>
            <a:endParaRPr lang="zh-CN" altLang="en-US" sz="2400" dirty="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2400" b="1" dirty="0">
                <a:latin typeface="微软雅黑" panose="020B0503020204020204" pitchFamily="34" charset="-122"/>
              </a:rPr>
              <a:t>科研人员查询外文文献的渠道分为以下三种：</a:t>
            </a:r>
            <a:endParaRPr lang="zh-CN" altLang="en-US" sz="2400" b="1" dirty="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2400" b="1" dirty="0">
                <a:latin typeface="微软雅黑" panose="020B0503020204020204" pitchFamily="34" charset="-122"/>
              </a:rPr>
              <a:t>    1、查询本馆所订购的外文数据库；</a:t>
            </a:r>
            <a:endParaRPr lang="zh-CN" altLang="en-US" sz="2400" b="1" dirty="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2400" b="1" dirty="0">
                <a:latin typeface="微软雅黑" panose="020B0503020204020204" pitchFamily="34" charset="-122"/>
              </a:rPr>
              <a:t>    2</a:t>
            </a:r>
            <a:r>
              <a:rPr lang="zh-CN" altLang="en-US" sz="2400" b="1" dirty="0" smtClean="0">
                <a:latin typeface="微软雅黑" panose="020B0503020204020204" pitchFamily="34" charset="-122"/>
              </a:rPr>
              <a:t>、利用</a:t>
            </a:r>
            <a:r>
              <a:rPr lang="zh-CN" altLang="en-US" sz="2400" b="1" dirty="0">
                <a:latin typeface="微软雅黑" panose="020B0503020204020204" pitchFamily="34" charset="-122"/>
              </a:rPr>
              <a:t>搜索引擎（百度学术、谷歌学术）</a:t>
            </a:r>
            <a:r>
              <a:rPr lang="zh-CN" altLang="en-US" sz="2400" b="1" dirty="0" smtClean="0">
                <a:latin typeface="微软雅黑" panose="020B0503020204020204" pitchFamily="34" charset="-122"/>
              </a:rPr>
              <a:t>进行查询。</a:t>
            </a:r>
            <a:endParaRPr lang="zh-CN" altLang="en-US" sz="2400" b="1" dirty="0">
              <a:latin typeface="微软雅黑" panose="020B0503020204020204" pitchFamily="34" charset="-122"/>
            </a:endParaRPr>
          </a:p>
          <a:p>
            <a:pPr marL="0" lvl="0" indent="0" eaLnBrk="0" hangingPunct="0">
              <a:lnSpc>
                <a:spcPct val="120000"/>
              </a:lnSpc>
              <a:spcBef>
                <a:spcPts val="0"/>
              </a:spcBef>
              <a:spcAft>
                <a:spcPts val="0"/>
              </a:spcAft>
              <a:buNone/>
            </a:pPr>
            <a:r>
              <a:rPr lang="zh-CN" altLang="en-US" sz="2400" b="1" dirty="0">
                <a:latin typeface="微软雅黑" panose="020B0503020204020204" pitchFamily="34" charset="-122"/>
              </a:rPr>
              <a:t>   3</a:t>
            </a:r>
            <a:r>
              <a:rPr lang="zh-CN" altLang="en-US" sz="2400" b="1" dirty="0" smtClean="0">
                <a:latin typeface="微软雅黑" panose="020B0503020204020204" pitchFamily="34" charset="-122"/>
              </a:rPr>
              <a:t>、通过</a:t>
            </a:r>
            <a:r>
              <a:rPr lang="zh-CN" altLang="en-US" sz="2400" b="1" dirty="0">
                <a:latin typeface="微软雅黑" panose="020B0503020204020204" pitchFamily="34" charset="-122"/>
              </a:rPr>
              <a:t>馆际互借或者学术论坛求助等方式。</a:t>
            </a:r>
            <a:endParaRPr lang="zh-CN" altLang="en-US" sz="2400" dirty="0">
              <a:latin typeface="微软雅黑" panose="020B0503020204020204" pitchFamily="34" charset="-122"/>
            </a:endParaRPr>
          </a:p>
          <a:p>
            <a:pPr marL="0" lvl="0" indent="0" eaLnBrk="0" hangingPunct="0">
              <a:lnSpc>
                <a:spcPct val="120000"/>
              </a:lnSpc>
              <a:spcBef>
                <a:spcPts val="0"/>
              </a:spcBef>
              <a:spcAft>
                <a:spcPts val="0"/>
              </a:spcAft>
              <a:buNone/>
            </a:pPr>
            <a:endParaRPr lang="zh-CN" altLang="en-US" sz="2400" dirty="0">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向天歌演示原创作品：www.TopPPT.cn)"/>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 name="Rectangle 6      (向天歌演示原创作品：www.TopPPT.cn)"/>
          <p:cNvSpPr/>
          <p:nvPr/>
        </p:nvSpPr>
        <p:spPr>
          <a:xfrm>
            <a:off x="1416050" y="2681288"/>
            <a:ext cx="728663" cy="728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 name="Rectangle 7      (向天歌演示原创作品：www.TopPPT.cn)"/>
          <p:cNvSpPr/>
          <p:nvPr/>
        </p:nvSpPr>
        <p:spPr>
          <a:xfrm>
            <a:off x="1028700" y="3373438"/>
            <a:ext cx="847725" cy="808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839788" y="3943350"/>
            <a:ext cx="474663"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1452563" y="4198938"/>
            <a:ext cx="1152525" cy="11509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2062163" y="3538855"/>
            <a:ext cx="919163"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0249" name="Picture 14      (向天歌演示原创作品：www.TopPPT.cn)"/>
          <p:cNvPicPr>
            <a:picLocks noChangeAspect="1"/>
          </p:cNvPicPr>
          <p:nvPr/>
        </p:nvPicPr>
        <p:blipFill>
          <a:blip r:embed="rId1"/>
          <a:stretch>
            <a:fillRect/>
          </a:stretch>
        </p:blipFill>
        <p:spPr>
          <a:xfrm>
            <a:off x="1558925" y="2786063"/>
            <a:ext cx="503238" cy="504825"/>
          </a:xfrm>
          <a:prstGeom prst="rect">
            <a:avLst/>
          </a:prstGeom>
          <a:noFill/>
          <a:ln w="9525">
            <a:noFill/>
          </a:ln>
        </p:spPr>
      </p:pic>
      <p:pic>
        <p:nvPicPr>
          <p:cNvPr id="10250" name="Picture 15      (向天歌演示原创作品：www.TopPPT.cn)"/>
          <p:cNvPicPr>
            <a:picLocks noChangeAspect="1"/>
          </p:cNvPicPr>
          <p:nvPr/>
        </p:nvPicPr>
        <p:blipFill>
          <a:blip r:embed="rId2"/>
          <a:stretch>
            <a:fillRect/>
          </a:stretch>
        </p:blipFill>
        <p:spPr>
          <a:xfrm>
            <a:off x="1677988" y="4367213"/>
            <a:ext cx="715962" cy="715962"/>
          </a:xfrm>
          <a:prstGeom prst="rect">
            <a:avLst/>
          </a:prstGeom>
          <a:noFill/>
          <a:ln w="9525">
            <a:noFill/>
          </a:ln>
        </p:spPr>
      </p:pic>
      <p:pic>
        <p:nvPicPr>
          <p:cNvPr id="10251" name="Picture 16      (向天歌演示原创作品：www.TopPPT.cn)"/>
          <p:cNvPicPr>
            <a:picLocks noChangeAspect="1"/>
          </p:cNvPicPr>
          <p:nvPr/>
        </p:nvPicPr>
        <p:blipFill>
          <a:blip r:embed="rId3">
            <a:biLevel thresh="50000"/>
            <a:grayscl/>
          </a:blip>
          <a:stretch>
            <a:fillRect/>
          </a:stretch>
        </p:blipFill>
        <p:spPr>
          <a:xfrm>
            <a:off x="814388" y="5014913"/>
            <a:ext cx="600075" cy="601662"/>
          </a:xfrm>
          <a:prstGeom prst="rect">
            <a:avLst/>
          </a:prstGeom>
          <a:noFill/>
          <a:ln w="9525">
            <a:noFill/>
          </a:ln>
        </p:spPr>
      </p:pic>
      <p:cxnSp>
        <p:nvCxnSpPr>
          <p:cNvPr id="70" name="Straight Connector 69      (向天歌演示原创作品：www.TopPPT.cn)"/>
          <p:cNvCxnSpPr/>
          <p:nvPr/>
        </p:nvCxnSpPr>
        <p:spPr>
          <a:xfrm>
            <a:off x="4322763" y="5616258"/>
            <a:ext cx="6697663"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4" y="304800"/>
            <a:ext cx="4694565" cy="461665"/>
          </a:xfrm>
          <a:prstGeom prst="rect">
            <a:avLst/>
          </a:prstGeom>
          <a:noFill/>
          <a:ln w="9525">
            <a:noFill/>
          </a:ln>
        </p:spPr>
        <p:txBody>
          <a:bodyPr wrap="square">
            <a:spAutoFit/>
          </a:bodyPr>
          <a:lstStyle/>
          <a:p>
            <a:pPr eaLnBrk="1" hangingPunct="1"/>
            <a:r>
              <a:rPr lang="zh-CN" altLang="en-US" sz="2400" b="1" dirty="0" smtClean="0">
                <a:latin typeface="微软雅黑" panose="020B0503020204020204" pitchFamily="34" charset="-122"/>
                <a:ea typeface="微软雅黑" panose="020B0503020204020204" pitchFamily="34" charset="-122"/>
              </a:rPr>
              <a:t>国内</a:t>
            </a:r>
            <a:r>
              <a:rPr lang="zh-CN" altLang="en-US" sz="2400" b="1" dirty="0">
                <a:latin typeface="微软雅黑" panose="020B0503020204020204" pitchFamily="34" charset="-122"/>
                <a:ea typeface="微软雅黑" panose="020B0503020204020204" pitchFamily="34" charset="-122"/>
              </a:rPr>
              <a:t>外文资源现状</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3185795" y="1305560"/>
            <a:ext cx="8270875" cy="526224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400" b="1" dirty="0">
                <a:latin typeface="微软雅黑" panose="020B0503020204020204" pitchFamily="34" charset="-122"/>
              </a:rPr>
              <a:t>三、利用现有渠道查询外文文献遇到的问题</a:t>
            </a:r>
            <a:endParaRPr lang="zh-CN" altLang="en-US" sz="2400" b="1" dirty="0">
              <a:latin typeface="微软雅黑" panose="020B0503020204020204" pitchFamily="34" charset="-122"/>
            </a:endParaRPr>
          </a:p>
          <a:p>
            <a:pPr marL="0" lvl="0" indent="0" eaLnBrk="0" hangingPunct="0">
              <a:spcBef>
                <a:spcPct val="0"/>
              </a:spcBef>
              <a:buNone/>
            </a:pPr>
            <a:endParaRPr lang="zh-CN" altLang="en-US" sz="2400" b="1" dirty="0">
              <a:latin typeface="微软雅黑" panose="020B0503020204020204" pitchFamily="34" charset="-122"/>
            </a:endParaRPr>
          </a:p>
          <a:p>
            <a:pPr marL="0" lvl="0" indent="0" eaLnBrk="0" hangingPunct="0">
              <a:lnSpc>
                <a:spcPct val="150000"/>
              </a:lnSpc>
              <a:spcBef>
                <a:spcPct val="0"/>
              </a:spcBef>
              <a:buNone/>
            </a:pPr>
            <a:r>
              <a:rPr lang="zh-CN" altLang="en-US" sz="2400" b="1" dirty="0">
                <a:latin typeface="微软雅黑" panose="020B0503020204020204" pitchFamily="34" charset="-122"/>
              </a:rPr>
              <a:t>1、本馆所订购外文数据库较少，很难找到所需的外文文献</a:t>
            </a:r>
            <a:endParaRPr lang="zh-CN" altLang="en-US" sz="2400" b="1" dirty="0">
              <a:latin typeface="微软雅黑" panose="020B0503020204020204" pitchFamily="34" charset="-122"/>
            </a:endParaRPr>
          </a:p>
          <a:p>
            <a:pPr marL="0" lvl="0" indent="0" eaLnBrk="0" hangingPunct="0">
              <a:lnSpc>
                <a:spcPct val="150000"/>
              </a:lnSpc>
              <a:spcBef>
                <a:spcPct val="0"/>
              </a:spcBef>
              <a:buNone/>
            </a:pPr>
            <a:r>
              <a:rPr lang="zh-CN" altLang="en-US" sz="2400" b="1" dirty="0">
                <a:latin typeface="微软雅黑" panose="020B0503020204020204" pitchFamily="34" charset="-122"/>
              </a:rPr>
              <a:t>2、本馆所订购外文数据库众多，无发现系统，需要打开不同的数据库挨个进行检索</a:t>
            </a:r>
            <a:endParaRPr lang="zh-CN" altLang="en-US" sz="2400" b="1" dirty="0">
              <a:latin typeface="微软雅黑" panose="020B0503020204020204" pitchFamily="34" charset="-122"/>
            </a:endParaRPr>
          </a:p>
          <a:p>
            <a:pPr marL="0" lvl="0" indent="0" eaLnBrk="0" hangingPunct="0">
              <a:lnSpc>
                <a:spcPct val="150000"/>
              </a:lnSpc>
              <a:spcBef>
                <a:spcPct val="0"/>
              </a:spcBef>
              <a:buNone/>
            </a:pPr>
            <a:r>
              <a:rPr lang="zh-CN" altLang="en-US" sz="2400" b="1" dirty="0">
                <a:latin typeface="微软雅黑" panose="020B0503020204020204" pitchFamily="34" charset="-122"/>
              </a:rPr>
              <a:t>3、多数馆际互借是收费的，论坛求助有限制且获取时间不确定</a:t>
            </a:r>
            <a:endParaRPr lang="zh-CN" altLang="en-US" sz="2400" b="1" dirty="0">
              <a:latin typeface="微软雅黑" panose="020B0503020204020204" pitchFamily="34" charset="-122"/>
            </a:endParaRPr>
          </a:p>
          <a:p>
            <a:pPr marL="0" indent="0" eaLnBrk="0" hangingPunct="0">
              <a:lnSpc>
                <a:spcPct val="150000"/>
              </a:lnSpc>
              <a:spcBef>
                <a:spcPct val="0"/>
              </a:spcBef>
              <a:buNone/>
            </a:pPr>
            <a:r>
              <a:rPr lang="zh-CN" altLang="en-US" sz="2400" b="1" dirty="0">
                <a:latin typeface="微软雅黑" panose="020B0503020204020204" pitchFamily="34" charset="-122"/>
              </a:rPr>
              <a:t>4、利用百度学术这样的免费搜索引擎查询时，浪费太多的时间去甄别是否可以下载</a:t>
            </a:r>
            <a:r>
              <a:rPr lang="zh-CN" altLang="en-US" sz="2400" b="1" dirty="0" smtClean="0">
                <a:latin typeface="微软雅黑" panose="020B0503020204020204" pitchFamily="34" charset="-122"/>
              </a:rPr>
              <a:t>，或者所</a:t>
            </a:r>
            <a:r>
              <a:rPr lang="zh-CN" altLang="en-US" sz="2400" b="1" dirty="0">
                <a:latin typeface="微软雅黑" panose="020B0503020204020204" pitchFamily="34" charset="-122"/>
              </a:rPr>
              <a:t>链接过去的是一个收费网站</a:t>
            </a:r>
            <a:endParaRPr lang="zh-CN" altLang="en-US" sz="2400" b="1" dirty="0">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1" name="Rectangle 4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2" name="Rectangle 41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677" name="TextBox 42      (向天歌演示原创作品：www.TopPPT.cn)"/>
          <p:cNvSpPr txBox="1"/>
          <p:nvPr/>
        </p:nvSpPr>
        <p:spPr>
          <a:xfrm>
            <a:off x="681038" y="304800"/>
            <a:ext cx="1958975" cy="460375"/>
          </a:xfrm>
          <a:prstGeom prst="rect">
            <a:avLst/>
          </a:prstGeom>
          <a:noFill/>
          <a:ln w="9525">
            <a:noFill/>
          </a:ln>
        </p:spPr>
        <p:txBody>
          <a:bodyPr>
            <a:spAutoFit/>
          </a:bodyPr>
          <a:lstStyle/>
          <a:p>
            <a:pPr eaLnBrk="1" hangingPunct="1"/>
            <a:r>
              <a:rPr lang="zh-CN" altLang="en-US" sz="2400" b="1" dirty="0">
                <a:latin typeface="微软雅黑" panose="020B0503020204020204" pitchFamily="34" charset="-122"/>
                <a:ea typeface="微软雅黑" panose="020B0503020204020204" pitchFamily="34" charset="-122"/>
              </a:rPr>
              <a:t>解决方案</a:t>
            </a:r>
            <a:endParaRPr lang="zh-CN" altLang="en-US" sz="2400" b="1" dirty="0">
              <a:latin typeface="微软雅黑" panose="020B0503020204020204" pitchFamily="34" charset="-122"/>
              <a:ea typeface="微软雅黑" panose="020B0503020204020204" pitchFamily="34" charset="-122"/>
            </a:endParaRPr>
          </a:p>
        </p:txBody>
      </p:sp>
      <p:sp>
        <p:nvSpPr>
          <p:cNvPr id="28679" name="TextBox 34      (向天歌演示原创作品：www.TopPPT.cn)"/>
          <p:cNvSpPr txBox="1"/>
          <p:nvPr/>
        </p:nvSpPr>
        <p:spPr>
          <a:xfrm>
            <a:off x="2782888" y="2978150"/>
            <a:ext cx="7091362" cy="156845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rPr>
              <a:t>针对国内外文资源数据现存在的问题，</a:t>
            </a:r>
            <a:endPar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ndParaRPr>
          </a:p>
          <a:p>
            <a:pPr marL="0" lvl="0" indent="0" eaLnBrk="0" hangingPunct="0">
              <a:spcBef>
                <a:spcPct val="0"/>
              </a:spcBef>
              <a:buNone/>
            </a:pP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rPr>
              <a:t>我们做出了</a:t>
            </a:r>
            <a:r>
              <a:rPr lang="en-US" altLang="zh-CN"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rPr>
              <a:t>--</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ndParaRPr>
          </a:p>
          <a:p>
            <a:pPr marL="0" lvl="0" indent="0" eaLnBrk="0" hangingPunct="0">
              <a:spcBef>
                <a:spcPct val="0"/>
              </a:spcBef>
              <a:buNone/>
            </a:pPr>
            <a:r>
              <a:rPr lang="zh-CN" altLang="en-US" sz="4000" b="1" dirty="0">
                <a:solidFill>
                  <a:srgbClr val="FF0000"/>
                </a:solidFill>
                <a:latin typeface="微软雅黑" panose="020B0503020204020204" pitchFamily="34" charset="-122"/>
              </a:rPr>
              <a:t>终极解决方案</a:t>
            </a:r>
            <a:r>
              <a:rPr lang="zh-CN" altLang="en-US" sz="2800" b="1" dirty="0">
                <a:solidFill>
                  <a:srgbClr val="FF0000"/>
                </a:solidFill>
                <a:latin typeface="微软雅黑" panose="020B0503020204020204" pitchFamily="34" charset="-122"/>
              </a:rPr>
              <a:t>！</a:t>
            </a:r>
            <a:endParaRPr lang="zh-CN" altLang="en-US" sz="2800" b="1" dirty="0">
              <a:solidFill>
                <a:srgbClr val="FF0000"/>
              </a:solidFill>
              <a:latin typeface="微软雅黑" panose="020B0503020204020204" pitchFamily="34" charset="-122"/>
            </a:endParaRPr>
          </a:p>
        </p:txBody>
      </p:sp>
      <p:pic>
        <p:nvPicPr>
          <p:cNvPr id="28680" name="Picture 1      (向天歌演示原创作品：www.TopPPT.cn)"/>
          <p:cNvPicPr>
            <a:picLocks noChangeAspect="1"/>
          </p:cNvPicPr>
          <p:nvPr/>
        </p:nvPicPr>
        <p:blipFill>
          <a:blip r:embed="rId1"/>
          <a:srcRect l="50000" t="15062" r="27390" b="64651"/>
          <a:stretch>
            <a:fillRect/>
          </a:stretch>
        </p:blipFill>
        <p:spPr>
          <a:xfrm>
            <a:off x="1065213" y="1914525"/>
            <a:ext cx="1511300" cy="1295400"/>
          </a:xfrm>
          <a:prstGeom prst="rect">
            <a:avLst/>
          </a:prstGeom>
          <a:noFill/>
          <a:ln w="9525">
            <a:noFill/>
          </a:ln>
        </p:spPr>
      </p:pic>
      <p:pic>
        <p:nvPicPr>
          <p:cNvPr id="28681" name="Picture 2      (向天歌演示原创作品：www.TopPPT.cn)"/>
          <p:cNvPicPr>
            <a:picLocks noChangeAspect="1"/>
          </p:cNvPicPr>
          <p:nvPr/>
        </p:nvPicPr>
        <p:blipFill>
          <a:blip r:embed="rId2"/>
          <a:srcRect l="28445" t="14536" r="50359" b="65935"/>
          <a:stretch>
            <a:fillRect/>
          </a:stretch>
        </p:blipFill>
        <p:spPr>
          <a:xfrm>
            <a:off x="9336088" y="4005263"/>
            <a:ext cx="1608137" cy="141287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向天歌演示原创作品：www.TopPPT.cn)"/>
          <p:cNvSpPr/>
          <p:nvPr/>
        </p:nvSpPr>
        <p:spPr>
          <a:xfrm>
            <a:off x="213360" y="2034540"/>
            <a:ext cx="3549015" cy="122301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296" name="TextBox 17      (向天歌演示原创作品：www.TopPPT.cn)"/>
          <p:cNvSpPr txBox="1"/>
          <p:nvPr/>
        </p:nvSpPr>
        <p:spPr>
          <a:xfrm>
            <a:off x="290195" y="2298065"/>
            <a:ext cx="3394710" cy="1014730"/>
          </a:xfrm>
          <a:prstGeom prst="rect">
            <a:avLst/>
          </a:prstGeom>
          <a:noFill/>
          <a:ln w="9525">
            <a:noFill/>
          </a:ln>
        </p:spPr>
        <p:txBody>
          <a:bodyPr wrap="square">
            <a:spAutoFit/>
          </a:bodyPr>
          <a:lstStyle/>
          <a:p>
            <a:pPr eaLnBrk="1" hangingPunct="1"/>
            <a:r>
              <a:rPr lang="zh-CN" altLang="en-US" sz="2000" b="1" dirty="0">
                <a:solidFill>
                  <a:schemeClr val="tx1"/>
                </a:solidFill>
                <a:latin typeface="微软雅黑" panose="020B0503020204020204" pitchFamily="34" charset="-122"/>
                <a:ea typeface="微软雅黑" panose="020B0503020204020204" pitchFamily="34" charset="-122"/>
              </a:rPr>
              <a:t>以查询关键词“translation writting”为例，在输入框输入</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3" name="Rectangle 22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Rectangle 24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303" name="TextBox 25      (向天歌演示原创作品：www.TopPPT.cn)"/>
          <p:cNvSpPr txBox="1"/>
          <p:nvPr/>
        </p:nvSpPr>
        <p:spPr>
          <a:xfrm>
            <a:off x="681354" y="304800"/>
            <a:ext cx="4838581" cy="400110"/>
          </a:xfrm>
          <a:prstGeom prst="rect">
            <a:avLst/>
          </a:prstGeom>
          <a:noFill/>
          <a:ln w="9525">
            <a:noFill/>
          </a:ln>
        </p:spPr>
        <p:txBody>
          <a:bodyPr wrap="square">
            <a:spAutoFit/>
          </a:bodyPr>
          <a:lstStyle/>
          <a:p>
            <a:pPr eaLnBrk="1" hangingPunct="1"/>
            <a:r>
              <a:rPr lang="zh-CN" altLang="en-US" sz="2000" b="1" dirty="0">
                <a:latin typeface="微软雅黑" panose="020B0503020204020204" pitchFamily="34" charset="-122"/>
                <a:ea typeface="微软雅黑" panose="020B0503020204020204" pitchFamily="34" charset="-122"/>
              </a:rPr>
              <a:t>利用搜索引擎查询</a:t>
            </a:r>
            <a:endParaRPr lang="zh-CN" altLang="en-US" sz="20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90195" y="1590040"/>
            <a:ext cx="6037580" cy="337185"/>
          </a:xfrm>
          <a:prstGeom prst="rect">
            <a:avLst/>
          </a:prstGeom>
          <a:noFill/>
        </p:spPr>
        <p:txBody>
          <a:bodyPr wrap="square" rtlCol="0">
            <a:spAutoFit/>
            <a:scene3d>
              <a:camera prst="orthographicFront"/>
              <a:lightRig rig="threePt" dir="t"/>
            </a:scene3d>
          </a:bodyPr>
          <a:lstStyle/>
          <a:p>
            <a:r>
              <a:rPr lang="zh-CN" altLang="en-US" sz="1600" b="1" dirty="0">
                <a:solidFill>
                  <a:schemeClr val="tx1"/>
                </a:solidFill>
                <a:effectLst>
                  <a:outerShdw blurRad="38100" dist="19050" dir="2700000" algn="tl" rotWithShape="0">
                    <a:schemeClr val="dk1">
                      <a:alpha val="40000"/>
                    </a:schemeClr>
                  </a:outerShdw>
                </a:effectLst>
              </a:rPr>
              <a:t>以worldlib人工智能在线咨询为例</a:t>
            </a:r>
            <a:endParaRPr lang="zh-CN" altLang="en-US" sz="1600" b="1" dirty="0">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noChangeArrowheads="1"/>
          </p:cNvPicPr>
          <p:nvPr/>
        </p:nvPicPr>
        <p:blipFill>
          <a:blip r:embed="rId1" cstate="print"/>
          <a:srcRect/>
          <a:stretch>
            <a:fillRect/>
          </a:stretch>
        </p:blipFill>
        <p:spPr>
          <a:xfrm>
            <a:off x="4046855" y="1731734"/>
            <a:ext cx="7927975" cy="4433570"/>
          </a:xfrm>
          <a:prstGeom prst="rect">
            <a:avLst/>
          </a:prstGeom>
          <a:noFill/>
          <a:ln w="9525">
            <a:noFill/>
            <a:miter lim="800000"/>
            <a:headEnd/>
            <a:tailEnd/>
          </a:ln>
        </p:spPr>
      </p:pic>
      <p:sp>
        <p:nvSpPr>
          <p:cNvPr id="5" name="Rectangle 13      (向天歌演示原创作品：www.TopPPT.cn)"/>
          <p:cNvSpPr/>
          <p:nvPr/>
        </p:nvSpPr>
        <p:spPr>
          <a:xfrm>
            <a:off x="212725" y="4785360"/>
            <a:ext cx="3549015" cy="162941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 name="TextBox 17      (向天歌演示原创作品：www.TopPPT.cn)"/>
          <p:cNvSpPr txBox="1"/>
          <p:nvPr/>
        </p:nvSpPr>
        <p:spPr>
          <a:xfrm>
            <a:off x="289560" y="4785360"/>
            <a:ext cx="3394710" cy="1630045"/>
          </a:xfrm>
          <a:prstGeom prst="rect">
            <a:avLst/>
          </a:prstGeom>
          <a:noFill/>
          <a:ln w="9525">
            <a:noFill/>
          </a:ln>
        </p:spPr>
        <p:txBody>
          <a:bodyPr wrap="square">
            <a:spAutoFit/>
          </a:bodyPr>
          <a:lstStyle/>
          <a:p>
            <a:pPr eaLnBrk="1" hangingPunct="1"/>
            <a:r>
              <a:rPr lang="zh-CN" altLang="en-US" sz="2000" b="1" dirty="0">
                <a:solidFill>
                  <a:schemeClr val="tx1"/>
                </a:solidFill>
                <a:latin typeface="微软雅黑" panose="020B0503020204020204" pitchFamily="34" charset="-122"/>
                <a:ea typeface="微软雅黑" panose="020B0503020204020204" pitchFamily="34" charset="-122"/>
              </a:rPr>
              <a:t>可以在百度学术、微软学术、谷歌学术、pubmed、worldlib五个搜索引擎任意切换进行查询，省去了逐个搜索引擎打开的繁琐。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7" name="下箭头 6"/>
          <p:cNvSpPr/>
          <p:nvPr/>
        </p:nvSpPr>
        <p:spPr>
          <a:xfrm>
            <a:off x="1459865" y="3544570"/>
            <a:ext cx="791845" cy="1008380"/>
          </a:xfrm>
          <a:prstGeom prst="downArrow">
            <a:avLst/>
          </a:prstGeom>
          <a:solidFill>
            <a:srgbClr val="21A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5950" y="1005205"/>
            <a:ext cx="5370195" cy="398780"/>
          </a:xfrm>
          <a:prstGeom prst="rect">
            <a:avLst/>
          </a:prstGeom>
          <a:noFill/>
        </p:spPr>
        <p:txBody>
          <a:bodyPr wrap="square" rtlCol="0">
            <a:spAutoFit/>
          </a:bodyPr>
          <a:lstStyle/>
          <a:p>
            <a:r>
              <a:rPr lang="zh-CN" altLang="en-US" sz="2000" b="1" dirty="0" smtClean="0"/>
              <a:t>以利用搜索引擎查询常见问题为例：</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向天歌演示原创作品：www.TopPPT.cn)"/>
          <p:cNvCxnSpPr/>
          <p:nvPr/>
        </p:nvCxnSpPr>
        <p:spPr>
          <a:xfrm>
            <a:off x="1730058" y="5369243"/>
            <a:ext cx="8234680"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883785" cy="46166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rPr>
              <a:t>利用搜索引擎查询</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681355" y="1013460"/>
            <a:ext cx="6934200" cy="39878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000" b="1" dirty="0">
                <a:solidFill>
                  <a:srgbClr val="FF0000"/>
                </a:solidFill>
                <a:latin typeface="微软雅黑" panose="020B0503020204020204" pitchFamily="34" charset="-122"/>
              </a:rPr>
              <a:t>以微软学术为例（其他类似），查询的结果为下图：</a:t>
            </a:r>
            <a:endParaRPr lang="zh-CN" altLang="en-US" sz="2000" b="1" dirty="0">
              <a:solidFill>
                <a:srgbClr val="FF0000"/>
              </a:solidFill>
              <a:latin typeface="微软雅黑" panose="020B0503020204020204" pitchFamily="34" charset="-122"/>
            </a:endParaRPr>
          </a:p>
        </p:txBody>
      </p:sp>
      <p:sp>
        <p:nvSpPr>
          <p:cNvPr id="9" name="TextBox 52      (向天歌演示原创作品：www.TopPPT.cn)"/>
          <p:cNvSpPr txBox="1"/>
          <p:nvPr/>
        </p:nvSpPr>
        <p:spPr>
          <a:xfrm>
            <a:off x="550863" y="5946270"/>
            <a:ext cx="11078210" cy="92202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1800" dirty="0">
                <a:latin typeface="微软雅黑" panose="020B0503020204020204" pitchFamily="34" charset="-122"/>
              </a:rPr>
              <a:t>    </a:t>
            </a:r>
            <a:r>
              <a:rPr lang="zh-CN" altLang="en-US" sz="1800" b="1" dirty="0">
                <a:solidFill>
                  <a:srgbClr val="FF0000"/>
                </a:solidFill>
                <a:latin typeface="微软雅黑" panose="020B0503020204020204" pitchFamily="34" charset="-122"/>
              </a:rPr>
              <a:t>经过对各大搜索引擎查询的结果作对比和分析，假设需要这篇文献““Speaking with the Elgin marbles in his mouth?”: Modernism and translation in Welsh writing in English”，点击后结果如下图：</a:t>
            </a:r>
            <a:endParaRPr lang="zh-CN" altLang="en-US" sz="1800" b="1" dirty="0">
              <a:solidFill>
                <a:srgbClr val="FF0000"/>
              </a:solidFill>
              <a:latin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1990" y="1401445"/>
            <a:ext cx="10643870" cy="4352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向天歌演示原创作品：www.TopPPT.cn)"/>
          <p:cNvCxnSpPr/>
          <p:nvPr/>
        </p:nvCxnSpPr>
        <p:spPr>
          <a:xfrm>
            <a:off x="1730058" y="5369243"/>
            <a:ext cx="8234680"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355" y="304800"/>
            <a:ext cx="4883785" cy="461665"/>
          </a:xfrm>
          <a:prstGeom prst="rect">
            <a:avLst/>
          </a:prstGeom>
          <a:noFill/>
          <a:ln w="9525">
            <a:noFill/>
          </a:ln>
        </p:spPr>
        <p:txBody>
          <a:bodyPr wrap="square">
            <a:spAutoFit/>
          </a:bodyPr>
          <a:lstStyle/>
          <a:p>
            <a:pPr eaLnBrk="1" hangingPunct="1"/>
            <a:r>
              <a:rPr lang="zh-CN" altLang="en-US" sz="2400" b="1" dirty="0">
                <a:latin typeface="微软雅黑" panose="020B0503020204020204" pitchFamily="34" charset="-122"/>
                <a:ea typeface="微软雅黑" panose="020B0503020204020204" pitchFamily="34" charset="-122"/>
              </a:rPr>
              <a:t>利用搜索引擎查询</a:t>
            </a:r>
            <a:endParaRPr lang="zh-CN" altLang="en-US" sz="2400" b="1" dirty="0">
              <a:latin typeface="微软雅黑" panose="020B0503020204020204" pitchFamily="34" charset="-122"/>
              <a:ea typeface="微软雅黑" panose="020B0503020204020204" pitchFamily="34" charset="-122"/>
            </a:endParaRPr>
          </a:p>
        </p:txBody>
      </p:sp>
      <p:pic>
        <p:nvPicPr>
          <p:cNvPr id="19" name="图片 19"/>
          <p:cNvPicPr>
            <a:picLocks noChangeAspect="1" noChangeArrowheads="1"/>
          </p:cNvPicPr>
          <p:nvPr/>
        </p:nvPicPr>
        <p:blipFill>
          <a:blip r:embed="rId1" cstate="print"/>
          <a:srcRect/>
          <a:stretch>
            <a:fillRect/>
          </a:stretch>
        </p:blipFill>
        <p:spPr>
          <a:xfrm>
            <a:off x="681355" y="1124585"/>
            <a:ext cx="10561320" cy="4730750"/>
          </a:xfrm>
          <a:prstGeom prst="rect">
            <a:avLst/>
          </a:prstGeom>
          <a:noFill/>
          <a:ln w="9525">
            <a:noFill/>
            <a:miter lim="800000"/>
            <a:headEnd/>
            <a:tailEnd/>
          </a:ln>
        </p:spPr>
      </p:pic>
      <p:sp>
        <p:nvSpPr>
          <p:cNvPr id="2" name="文本框 1"/>
          <p:cNvSpPr txBox="1"/>
          <p:nvPr/>
        </p:nvSpPr>
        <p:spPr>
          <a:xfrm>
            <a:off x="615889" y="6212902"/>
            <a:ext cx="10512548" cy="39878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rPr>
              <a:t>点击右边的“来源”，共有九个（其他类似），点击第五个链接，返回如下图所示结果：</a:t>
            </a:r>
            <a:endParaRPr lang="zh-CN" altLang="en-US" sz="2000" b="1" dirty="0">
              <a:solidFill>
                <a:srgbClr val="FF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3468</Words>
  <Application>WPS 演示</Application>
  <PresentationFormat>自定义</PresentationFormat>
  <Paragraphs>199</Paragraphs>
  <Slides>34</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Arial</vt:lpstr>
      <vt:lpstr>宋体</vt:lpstr>
      <vt:lpstr>Wingdings</vt:lpstr>
      <vt:lpstr>Calibri</vt:lpstr>
      <vt:lpstr>微软雅黑</vt:lpstr>
      <vt:lpstr>Arial Unicode MS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西域老腰</cp:lastModifiedBy>
  <cp:revision>169</cp:revision>
  <dcterms:created xsi:type="dcterms:W3CDTF">2013-10-08T09:05:00Z</dcterms:created>
  <dcterms:modified xsi:type="dcterms:W3CDTF">2019-11-21T01:07:30Z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2052-11.1.0.9145</vt:lpwstr>
  </property>
</Properties>
</file>