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0" r:id="rId2"/>
  </p:sldMasterIdLst>
  <p:notesMasterIdLst>
    <p:notesMasterId r:id="rId79"/>
  </p:notesMasterIdLst>
  <p:sldIdLst>
    <p:sldId id="256" r:id="rId3"/>
    <p:sldId id="295" r:id="rId4"/>
    <p:sldId id="297" r:id="rId5"/>
    <p:sldId id="296" r:id="rId6"/>
    <p:sldId id="294" r:id="rId7"/>
    <p:sldId id="259" r:id="rId8"/>
    <p:sldId id="257" r:id="rId9"/>
    <p:sldId id="308" r:id="rId10"/>
    <p:sldId id="309" r:id="rId11"/>
    <p:sldId id="310" r:id="rId12"/>
    <p:sldId id="301" r:id="rId13"/>
    <p:sldId id="335" r:id="rId14"/>
    <p:sldId id="313" r:id="rId15"/>
    <p:sldId id="344" r:id="rId16"/>
    <p:sldId id="345" r:id="rId17"/>
    <p:sldId id="307" r:id="rId18"/>
    <p:sldId id="317" r:id="rId19"/>
    <p:sldId id="314" r:id="rId20"/>
    <p:sldId id="371" r:id="rId21"/>
    <p:sldId id="372" r:id="rId22"/>
    <p:sldId id="374" r:id="rId23"/>
    <p:sldId id="316" r:id="rId24"/>
    <p:sldId id="375" r:id="rId25"/>
    <p:sldId id="330" r:id="rId26"/>
    <p:sldId id="318" r:id="rId27"/>
    <p:sldId id="319" r:id="rId28"/>
    <p:sldId id="336" r:id="rId29"/>
    <p:sldId id="320" r:id="rId30"/>
    <p:sldId id="332" r:id="rId31"/>
    <p:sldId id="338" r:id="rId32"/>
    <p:sldId id="334" r:id="rId33"/>
    <p:sldId id="337" r:id="rId34"/>
    <p:sldId id="342" r:id="rId35"/>
    <p:sldId id="331" r:id="rId36"/>
    <p:sldId id="339" r:id="rId37"/>
    <p:sldId id="346" r:id="rId38"/>
    <p:sldId id="348" r:id="rId39"/>
    <p:sldId id="340" r:id="rId40"/>
    <p:sldId id="341" r:id="rId41"/>
    <p:sldId id="349" r:id="rId42"/>
    <p:sldId id="350" r:id="rId43"/>
    <p:sldId id="351" r:id="rId44"/>
    <p:sldId id="352" r:id="rId45"/>
    <p:sldId id="353" r:id="rId46"/>
    <p:sldId id="354" r:id="rId47"/>
    <p:sldId id="355" r:id="rId48"/>
    <p:sldId id="364" r:id="rId49"/>
    <p:sldId id="359" r:id="rId50"/>
    <p:sldId id="369" r:id="rId51"/>
    <p:sldId id="361" r:id="rId52"/>
    <p:sldId id="366" r:id="rId53"/>
    <p:sldId id="367" r:id="rId54"/>
    <p:sldId id="362" r:id="rId55"/>
    <p:sldId id="356" r:id="rId56"/>
    <p:sldId id="360" r:id="rId57"/>
    <p:sldId id="368" r:id="rId58"/>
    <p:sldId id="261" r:id="rId59"/>
    <p:sldId id="262" r:id="rId60"/>
    <p:sldId id="286" r:id="rId61"/>
    <p:sldId id="264" r:id="rId62"/>
    <p:sldId id="265" r:id="rId63"/>
    <p:sldId id="266" r:id="rId64"/>
    <p:sldId id="287" r:id="rId65"/>
    <p:sldId id="271" r:id="rId66"/>
    <p:sldId id="281" r:id="rId67"/>
    <p:sldId id="282" r:id="rId68"/>
    <p:sldId id="288" r:id="rId69"/>
    <p:sldId id="275" r:id="rId70"/>
    <p:sldId id="272" r:id="rId71"/>
    <p:sldId id="276" r:id="rId72"/>
    <p:sldId id="289" r:id="rId73"/>
    <p:sldId id="273" r:id="rId74"/>
    <p:sldId id="279" r:id="rId75"/>
    <p:sldId id="290" r:id="rId76"/>
    <p:sldId id="274" r:id="rId77"/>
    <p:sldId id="280" r:id="rId78"/>
  </p:sldIdLst>
  <p:sldSz cx="12192000" cy="6858000"/>
  <p:notesSz cx="6858000" cy="9144000"/>
  <p:defaultText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A9DC"/>
    <a:srgbClr val="8BA9DC"/>
    <a:srgbClr val="86A9DC"/>
    <a:srgbClr val="86A9F2"/>
    <a:srgbClr val="84A7D6"/>
    <a:srgbClr val="84A7E7"/>
    <a:srgbClr val="84A7F0"/>
    <a:srgbClr val="96B7F0"/>
    <a:srgbClr val="B3C3EE"/>
    <a:srgbClr val="B3B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3" autoAdjust="0"/>
    <p:restoredTop sz="91929" autoAdjust="0"/>
  </p:normalViewPr>
  <p:slideViewPr>
    <p:cSldViewPr snapToGrid="0">
      <p:cViewPr varScale="1">
        <p:scale>
          <a:sx n="78" d="100"/>
          <a:sy n="78" d="100"/>
        </p:scale>
        <p:origin x="-104" y="-1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notesMaster" Target="notesMasters/notes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 Id="rId2" Type="http://schemas.microsoft.com/office/2011/relationships/chartColorStyle" Target="colors1.xml"/><Relationship Id="rId3"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 Id="rId2" Type="http://schemas.microsoft.com/office/2011/relationships/chartColorStyle" Target="colors2.xml"/><Relationship Id="rId3"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Sheet1!$B$4</c:f>
              <c:strCache>
                <c:ptCount val="1"/>
                <c:pt idx="0">
                  <c:v>ppt</c:v>
                </c:pt>
              </c:strCache>
            </c:strRef>
          </c:tx>
          <c:spPr>
            <a:ln w="28575" cap="sq">
              <a:solidFill>
                <a:srgbClr val="4472C4"/>
              </a:solidFill>
              <a:round/>
            </a:ln>
            <a:effectLst/>
          </c:spPr>
          <c:marker>
            <c:symbol val="circle"/>
            <c:size val="5"/>
            <c:spPr>
              <a:solidFill>
                <a:srgbClr val="540000"/>
              </a:solidFill>
              <a:ln w="50800">
                <a:solidFill>
                  <a:srgbClr val="4472C4"/>
                </a:solidFill>
              </a:ln>
              <a:effectLst/>
            </c:spPr>
          </c:marker>
          <c:cat>
            <c:strRef>
              <c:f>Sheet1!$A$5:$A$10</c:f>
              <c:strCache>
                <c:ptCount val="6"/>
                <c:pt idx="0">
                  <c:v>A</c:v>
                </c:pt>
                <c:pt idx="1">
                  <c:v>B</c:v>
                </c:pt>
                <c:pt idx="2">
                  <c:v>C</c:v>
                </c:pt>
                <c:pt idx="3">
                  <c:v>D</c:v>
                </c:pt>
                <c:pt idx="4">
                  <c:v>E</c:v>
                </c:pt>
                <c:pt idx="5">
                  <c:v>F</c:v>
                </c:pt>
              </c:strCache>
            </c:strRef>
          </c:cat>
          <c:val>
            <c:numRef>
              <c:f>Sheet1!$B$5:$B$10</c:f>
              <c:numCache>
                <c:formatCode>General</c:formatCode>
                <c:ptCount val="6"/>
                <c:pt idx="0">
                  <c:v>3.0</c:v>
                </c:pt>
                <c:pt idx="1">
                  <c:v>2.5</c:v>
                </c:pt>
                <c:pt idx="2">
                  <c:v>3.5</c:v>
                </c:pt>
                <c:pt idx="3">
                  <c:v>4.5</c:v>
                </c:pt>
                <c:pt idx="4">
                  <c:v>3.0</c:v>
                </c:pt>
                <c:pt idx="5">
                  <c:v>4.0</c:v>
                </c:pt>
              </c:numCache>
            </c:numRef>
          </c:val>
          <c:smooth val="0"/>
        </c:ser>
        <c:ser>
          <c:idx val="1"/>
          <c:order val="1"/>
          <c:tx>
            <c:strRef>
              <c:f>Sheet1!$C$4</c:f>
              <c:strCache>
                <c:ptCount val="1"/>
                <c:pt idx="0">
                  <c:v>列1</c:v>
                </c:pt>
              </c:strCache>
            </c:strRef>
          </c:tx>
          <c:spPr>
            <a:ln w="28575" cap="rnd">
              <a:solidFill>
                <a:schemeClr val="accent5">
                  <a:lumMod val="50000"/>
                </a:schemeClr>
              </a:solidFill>
              <a:round/>
            </a:ln>
            <a:effectLst/>
          </c:spPr>
          <c:marker>
            <c:symbol val="circle"/>
            <c:size val="5"/>
            <c:spPr>
              <a:solidFill>
                <a:srgbClr val="AD1C21"/>
              </a:solidFill>
              <a:ln w="50800">
                <a:solidFill>
                  <a:schemeClr val="accent5">
                    <a:lumMod val="50000"/>
                  </a:schemeClr>
                </a:solidFill>
              </a:ln>
              <a:effectLst/>
            </c:spPr>
          </c:marker>
          <c:cat>
            <c:strRef>
              <c:f>Sheet1!$A$5:$A$10</c:f>
              <c:strCache>
                <c:ptCount val="6"/>
                <c:pt idx="0">
                  <c:v>A</c:v>
                </c:pt>
                <c:pt idx="1">
                  <c:v>B</c:v>
                </c:pt>
                <c:pt idx="2">
                  <c:v>C</c:v>
                </c:pt>
                <c:pt idx="3">
                  <c:v>D</c:v>
                </c:pt>
                <c:pt idx="4">
                  <c:v>E</c:v>
                </c:pt>
                <c:pt idx="5">
                  <c:v>F</c:v>
                </c:pt>
              </c:strCache>
            </c:strRef>
          </c:cat>
          <c:val>
            <c:numRef>
              <c:f>Sheet1!$C$5:$C$10</c:f>
              <c:numCache>
                <c:formatCode>General</c:formatCode>
                <c:ptCount val="6"/>
                <c:pt idx="0">
                  <c:v>1.0</c:v>
                </c:pt>
                <c:pt idx="1">
                  <c:v>3.0</c:v>
                </c:pt>
                <c:pt idx="2">
                  <c:v>2.0</c:v>
                </c:pt>
                <c:pt idx="3">
                  <c:v>1.0</c:v>
                </c:pt>
                <c:pt idx="4">
                  <c:v>4.0</c:v>
                </c:pt>
                <c:pt idx="5">
                  <c:v>2.0</c:v>
                </c:pt>
              </c:numCache>
            </c:numRef>
          </c:val>
          <c:smooth val="0"/>
        </c:ser>
        <c:dLbls>
          <c:showLegendKey val="0"/>
          <c:showVal val="0"/>
          <c:showCatName val="0"/>
          <c:showSerName val="0"/>
          <c:showPercent val="0"/>
          <c:showBubbleSize val="0"/>
        </c:dLbls>
        <c:marker val="1"/>
        <c:smooth val="0"/>
        <c:axId val="2131823736"/>
        <c:axId val="2131828776"/>
      </c:lineChart>
      <c:catAx>
        <c:axId val="2131823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646568"/>
                </a:solidFill>
                <a:latin typeface="+mn-lt"/>
                <a:ea typeface="+mn-ea"/>
                <a:cs typeface="+mn-cs"/>
              </a:defRPr>
            </a:pPr>
            <a:endParaRPr lang="zh-CN"/>
          </a:p>
        </c:txPr>
        <c:crossAx val="2131828776"/>
        <c:crosses val="autoZero"/>
        <c:auto val="1"/>
        <c:lblAlgn val="ctr"/>
        <c:lblOffset val="100"/>
        <c:noMultiLvlLbl val="0"/>
      </c:catAx>
      <c:valAx>
        <c:axId val="2131828776"/>
        <c:scaling>
          <c:orientation val="minMax"/>
        </c:scaling>
        <c:delete val="1"/>
        <c:axPos val="l"/>
        <c:majorGridlines>
          <c:spPr>
            <a:ln w="9525" cap="flat" cmpd="sng" algn="ctr">
              <a:solidFill>
                <a:srgbClr val="F6F6F6"/>
              </a:solidFill>
              <a:round/>
            </a:ln>
            <a:effectLst/>
          </c:spPr>
        </c:majorGridlines>
        <c:numFmt formatCode="General" sourceLinked="1"/>
        <c:majorTickMark val="none"/>
        <c:minorTickMark val="none"/>
        <c:tickLblPos val="none"/>
        <c:crossAx val="2131823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Sheet1!$B$4</c:f>
              <c:strCache>
                <c:ptCount val="1"/>
                <c:pt idx="0">
                  <c:v>male</c:v>
                </c:pt>
              </c:strCache>
            </c:strRef>
          </c:tx>
          <c:spPr>
            <a:solidFill>
              <a:srgbClr val="4472C4"/>
            </a:solidFill>
            <a:ln>
              <a:noFill/>
            </a:ln>
            <a:effectLst/>
          </c:spPr>
          <c:invertIfNegative val="0"/>
          <c:cat>
            <c:strRef>
              <c:f>Sheet1!$A$5:$A$8</c:f>
              <c:strCache>
                <c:ptCount val="4"/>
                <c:pt idx="0">
                  <c:v>A</c:v>
                </c:pt>
                <c:pt idx="1">
                  <c:v>B</c:v>
                </c:pt>
                <c:pt idx="2">
                  <c:v>C</c:v>
                </c:pt>
                <c:pt idx="3">
                  <c:v>D</c:v>
                </c:pt>
              </c:strCache>
            </c:strRef>
          </c:cat>
          <c:val>
            <c:numRef>
              <c:f>Sheet1!$B$5:$B$8</c:f>
              <c:numCache>
                <c:formatCode>General</c:formatCode>
                <c:ptCount val="4"/>
                <c:pt idx="0">
                  <c:v>4.3</c:v>
                </c:pt>
                <c:pt idx="1">
                  <c:v>2.5</c:v>
                </c:pt>
                <c:pt idx="2">
                  <c:v>3.5</c:v>
                </c:pt>
                <c:pt idx="3">
                  <c:v>4.5</c:v>
                </c:pt>
              </c:numCache>
            </c:numRef>
          </c:val>
        </c:ser>
        <c:ser>
          <c:idx val="1"/>
          <c:order val="1"/>
          <c:tx>
            <c:strRef>
              <c:f>Sheet1!$C$4</c:f>
              <c:strCache>
                <c:ptCount val="1"/>
                <c:pt idx="0">
                  <c:v>female</c:v>
                </c:pt>
              </c:strCache>
            </c:strRef>
          </c:tx>
          <c:spPr>
            <a:solidFill>
              <a:schemeClr val="accent5">
                <a:lumMod val="50000"/>
              </a:schemeClr>
            </a:solidFill>
            <a:ln>
              <a:noFill/>
            </a:ln>
            <a:effectLst/>
          </c:spPr>
          <c:invertIfNegative val="0"/>
          <c:cat>
            <c:strRef>
              <c:f>Sheet1!$A$5:$A$8</c:f>
              <c:strCache>
                <c:ptCount val="4"/>
                <c:pt idx="0">
                  <c:v>A</c:v>
                </c:pt>
                <c:pt idx="1">
                  <c:v>B</c:v>
                </c:pt>
                <c:pt idx="2">
                  <c:v>C</c:v>
                </c:pt>
                <c:pt idx="3">
                  <c:v>D</c:v>
                </c:pt>
              </c:strCache>
            </c:strRef>
          </c:cat>
          <c:val>
            <c:numRef>
              <c:f>Sheet1!$C$5:$C$8</c:f>
              <c:numCache>
                <c:formatCode>General</c:formatCode>
                <c:ptCount val="4"/>
                <c:pt idx="0">
                  <c:v>2.4</c:v>
                </c:pt>
                <c:pt idx="1">
                  <c:v>4.4</c:v>
                </c:pt>
                <c:pt idx="2">
                  <c:v>1.8</c:v>
                </c:pt>
                <c:pt idx="3">
                  <c:v>2.8</c:v>
                </c:pt>
              </c:numCache>
            </c:numRef>
          </c:val>
        </c:ser>
        <c:dLbls>
          <c:showLegendKey val="0"/>
          <c:showVal val="0"/>
          <c:showCatName val="0"/>
          <c:showSerName val="0"/>
          <c:showPercent val="0"/>
          <c:showBubbleSize val="0"/>
        </c:dLbls>
        <c:gapWidth val="219"/>
        <c:overlap val="-27"/>
        <c:axId val="2039444984"/>
        <c:axId val="2039430856"/>
      </c:barChart>
      <c:catAx>
        <c:axId val="203944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039430856"/>
        <c:crosses val="autoZero"/>
        <c:auto val="1"/>
        <c:lblAlgn val="ctr"/>
        <c:lblOffset val="100"/>
        <c:noMultiLvlLbl val="0"/>
      </c:catAx>
      <c:valAx>
        <c:axId val="2039430856"/>
        <c:scaling>
          <c:orientation val="minMax"/>
        </c:scaling>
        <c:delete val="1"/>
        <c:axPos val="l"/>
        <c:numFmt formatCode="General" sourceLinked="1"/>
        <c:majorTickMark val="none"/>
        <c:minorTickMark val="none"/>
        <c:tickLblPos val="none"/>
        <c:crossAx val="2039444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3AA3F-A82B-43BF-B18C-5608A05C57EB}" type="datetimeFigureOut">
              <a:rPr lang="zh-CN" altLang="en-US" smtClean="0"/>
              <a:pPr/>
              <a:t>15/10/21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30F0D-1A5A-4EA2-B28F-0EC912CB6BA5}" type="slidenum">
              <a:rPr lang="zh-CN" altLang="en-US" smtClean="0"/>
              <a:pPr/>
              <a:t>‹#›</a:t>
            </a:fld>
            <a:endParaRPr lang="zh-CN" altLang="en-US"/>
          </a:p>
        </p:txBody>
      </p:sp>
    </p:spTree>
    <p:extLst>
      <p:ext uri="{BB962C8B-B14F-4D97-AF65-F5344CB8AC3E}">
        <p14:creationId xmlns:p14="http://schemas.microsoft.com/office/powerpoint/2010/main" val="63781586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354" rtl="0" eaLnBrk="1" fontAlgn="auto" latinLnBrk="0" hangingPunct="1">
              <a:lnSpc>
                <a:spcPct val="100000"/>
              </a:lnSpc>
              <a:spcBef>
                <a:spcPts val="0"/>
              </a:spcBef>
              <a:spcAft>
                <a:spcPts val="0"/>
              </a:spcAft>
              <a:buClrTx/>
              <a:buSzTx/>
              <a:buFontTx/>
              <a:buNone/>
              <a:tabLst/>
              <a:defRPr/>
            </a:pPr>
            <a:r>
              <a:rPr kumimoji="1" lang="zh-CN" altLang="en-US" dirty="0" smtClean="0"/>
              <a:t>调研参加本次读者培训的学生情况：</a:t>
            </a:r>
            <a:endParaRPr kumimoji="1" lang="en-US" altLang="zh-CN" dirty="0" smtClean="0"/>
          </a:p>
          <a:p>
            <a:pPr marL="0" marR="0" indent="0" algn="l" defTabSz="914354" rtl="0" eaLnBrk="1" fontAlgn="auto" latinLnBrk="0" hangingPunct="1">
              <a:lnSpc>
                <a:spcPct val="100000"/>
              </a:lnSpc>
              <a:spcBef>
                <a:spcPts val="0"/>
              </a:spcBef>
              <a:spcAft>
                <a:spcPts val="0"/>
              </a:spcAft>
              <a:buClrTx/>
              <a:buSzTx/>
              <a:buFontTx/>
              <a:buNone/>
              <a:tabLst/>
              <a:defRPr/>
            </a:pPr>
            <a:r>
              <a:rPr kumimoji="1" lang="en-US" altLang="zh-CN" dirty="0" smtClean="0"/>
              <a:t>1</a:t>
            </a:r>
            <a:r>
              <a:rPr kumimoji="1" lang="zh-CN" altLang="en-US" dirty="0" smtClean="0"/>
              <a:t>、是否了解</a:t>
            </a:r>
            <a:r>
              <a:rPr kumimoji="1" lang="en-US" altLang="zh-CN" dirty="0" smtClean="0"/>
              <a:t> WHO </a:t>
            </a:r>
            <a:r>
              <a:rPr kumimoji="1" lang="zh-CN" altLang="en-US" dirty="0" smtClean="0"/>
              <a:t>是什么？</a:t>
            </a:r>
            <a:endParaRPr kumimoji="1" lang="en-US" altLang="zh-CN" dirty="0" smtClean="0"/>
          </a:p>
          <a:p>
            <a:pPr marL="0" marR="0" indent="0" algn="l" defTabSz="914354" rtl="0" eaLnBrk="1" fontAlgn="auto" latinLnBrk="0" hangingPunct="1">
              <a:lnSpc>
                <a:spcPct val="100000"/>
              </a:lnSpc>
              <a:spcBef>
                <a:spcPts val="0"/>
              </a:spcBef>
              <a:spcAft>
                <a:spcPts val="0"/>
              </a:spcAft>
              <a:buClrTx/>
              <a:buSzTx/>
              <a:buFontTx/>
              <a:buNone/>
              <a:tabLst/>
              <a:defRPr/>
            </a:pPr>
            <a:r>
              <a:rPr kumimoji="1" lang="zh-CN" altLang="zh-CN" dirty="0" smtClean="0"/>
              <a:t>2</a:t>
            </a:r>
            <a:r>
              <a:rPr kumimoji="1" lang="zh-CN" altLang="en-US" dirty="0" smtClean="0"/>
              <a:t>、是否使用过</a:t>
            </a:r>
            <a:r>
              <a:rPr kumimoji="1" lang="en-US" altLang="zh-CN" dirty="0" smtClean="0"/>
              <a:t> WHO </a:t>
            </a:r>
            <a:r>
              <a:rPr kumimoji="1" lang="zh-CN" altLang="en-US" dirty="0" smtClean="0"/>
              <a:t>相关信息？</a:t>
            </a:r>
            <a:endParaRPr kumimoji="1" lang="en-US" altLang="zh-CN" dirty="0" smtClean="0"/>
          </a:p>
          <a:p>
            <a:pPr marL="0" marR="0" indent="0" algn="l" defTabSz="914354" rtl="0" eaLnBrk="1" fontAlgn="auto" latinLnBrk="0" hangingPunct="1">
              <a:lnSpc>
                <a:spcPct val="100000"/>
              </a:lnSpc>
              <a:spcBef>
                <a:spcPts val="0"/>
              </a:spcBef>
              <a:spcAft>
                <a:spcPts val="0"/>
              </a:spcAft>
              <a:buClrTx/>
              <a:buSzTx/>
              <a:buFontTx/>
              <a:buNone/>
              <a:tabLst/>
              <a:defRPr/>
            </a:pPr>
            <a:r>
              <a:rPr kumimoji="1" lang="zh-CN" altLang="zh-CN" dirty="0" smtClean="0"/>
              <a:t>3</a:t>
            </a:r>
            <a:r>
              <a:rPr kumimoji="1" lang="zh-CN" altLang="en-US" dirty="0" smtClean="0"/>
              <a:t>、参加培训的同学中，是否有公共卫生或预防专业的？</a:t>
            </a:r>
          </a:p>
          <a:p>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0</a:t>
            </a:fld>
            <a:endParaRPr lang="zh-CN" altLang="en-US"/>
          </a:p>
        </p:txBody>
      </p:sp>
    </p:spTree>
    <p:extLst>
      <p:ext uri="{BB962C8B-B14F-4D97-AF65-F5344CB8AC3E}">
        <p14:creationId xmlns:p14="http://schemas.microsoft.com/office/powerpoint/2010/main" val="78134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171450" indent="-171450">
              <a:buFont typeface="Arial"/>
              <a:buChar char="•"/>
            </a:pPr>
            <a:r>
              <a:rPr lang="zh-CN" altLang="en-US" dirty="0" smtClean="0"/>
              <a:t>六个区域：非洲、美洲、东南亚、欧洲、东地中海和西太平洋区域。</a:t>
            </a:r>
            <a:endParaRPr lang="en-US" altLang="zh-CN" dirty="0" smtClean="0"/>
          </a:p>
          <a:p>
            <a:pPr marL="171450" indent="-171450">
              <a:buFont typeface="Arial"/>
              <a:buChar char="•"/>
            </a:pPr>
            <a:r>
              <a:rPr lang="zh-CN" altLang="en-US" dirty="0" smtClean="0"/>
              <a:t>中国属于</a:t>
            </a:r>
            <a:r>
              <a:rPr lang="zh-CN" altLang="en-US" dirty="0" smtClean="0"/>
              <a:t>西太平洋区域，在图中橘色部分</a:t>
            </a:r>
            <a:r>
              <a:rPr lang="zh-CN" altLang="en-US" dirty="0" smtClean="0"/>
              <a:t>。</a:t>
            </a:r>
            <a:endParaRPr lang="en-US" altLang="zh-CN" dirty="0" smtClean="0"/>
          </a:p>
          <a:p>
            <a:pPr marL="171450" indent="-171450">
              <a:buFont typeface="Arial"/>
              <a:buChar char="•"/>
            </a:pPr>
            <a:r>
              <a:rPr lang="zh-CN" altLang="en-US" dirty="0" smtClean="0"/>
              <a:t>中国办事处位于北京东直门</a:t>
            </a:r>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Arial" pitchFamily="34" charset="0"/>
              <a:buChar char="•"/>
            </a:pPr>
            <a:r>
              <a:rPr lang="en-US" altLang="zh-CN" dirty="0" smtClean="0"/>
              <a:t> WHO </a:t>
            </a:r>
            <a:r>
              <a:rPr lang="zh-CN" altLang="en-US" dirty="0" smtClean="0"/>
              <a:t>通过制定研究议程、规范和标准，阐明循证依据，提供技术支持，监测健康状况和评估健康趋势，领导或参与健康行动，实施有效的公共卫生干预措施。</a:t>
            </a:r>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dirty="0" smtClean="0">
                <a:latin typeface="Times New Roman" pitchFamily="18" charset="0"/>
                <a:cs typeface="Times New Roman" pitchFamily="18" charset="0"/>
              </a:rPr>
              <a:t>求各民族企达卫生之最高可能水准</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13</a:t>
            </a:fld>
            <a:endParaRPr lang="zh-CN" altLang="en-US"/>
          </a:p>
        </p:txBody>
      </p:sp>
    </p:spTree>
    <p:extLst>
      <p:ext uri="{BB962C8B-B14F-4D97-AF65-F5344CB8AC3E}">
        <p14:creationId xmlns:p14="http://schemas.microsoft.com/office/powerpoint/2010/main" val="308857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Arial" pitchFamily="34" charset="0"/>
              <a:buChar char="•"/>
            </a:pPr>
            <a:r>
              <a:rPr lang="en-US" altLang="zh-CN" dirty="0" smtClean="0"/>
              <a:t> Data repository</a:t>
            </a:r>
            <a:r>
              <a:rPr lang="zh-CN" altLang="en-US" dirty="0" smtClean="0"/>
              <a:t>：按主题、范畴、指标、国家对数据进行分类，还包括元数据。</a:t>
            </a:r>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IRIS </a:t>
            </a:r>
            <a:r>
              <a:rPr lang="zh-CN" altLang="en-US" dirty="0" smtClean="0"/>
              <a:t>的检索方法将在第三章讲解。</a:t>
            </a:r>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在介绍</a:t>
            </a:r>
            <a:r>
              <a:rPr lang="en-US" altLang="zh-CN" dirty="0" smtClean="0"/>
              <a:t> WHO </a:t>
            </a:r>
            <a:r>
              <a:rPr lang="zh-CN" altLang="en-US" dirty="0" smtClean="0"/>
              <a:t>的信息资源之前，首先，了解一下</a:t>
            </a:r>
            <a:r>
              <a:rPr lang="en-US" altLang="zh-CN" dirty="0" smtClean="0"/>
              <a:t> WHO </a:t>
            </a:r>
            <a:r>
              <a:rPr lang="zh-CN" altLang="en-US" dirty="0" smtClean="0"/>
              <a:t>相关信息的利用情况：</a:t>
            </a:r>
            <a:endParaRPr lang="en-US" altLang="zh-CN" dirty="0" smtClean="0"/>
          </a:p>
          <a:p>
            <a:r>
              <a:rPr lang="zh-CN" altLang="zh-CN" dirty="0" smtClean="0"/>
              <a:t>1</a:t>
            </a:r>
            <a:r>
              <a:rPr lang="zh-CN" altLang="en-US" dirty="0" smtClean="0"/>
              <a:t>、文献信息方面</a:t>
            </a:r>
            <a:r>
              <a:rPr lang="zh-CN" altLang="zh-CN" dirty="0" smtClean="0"/>
              <a:t>，</a:t>
            </a:r>
            <a:r>
              <a:rPr lang="zh-CN" altLang="en-US" dirty="0" smtClean="0"/>
              <a:t>以医学领域权威数据库</a:t>
            </a:r>
            <a:r>
              <a:rPr lang="en-US" altLang="zh-CN" dirty="0" smtClean="0"/>
              <a:t>PubMed</a:t>
            </a:r>
            <a:r>
              <a:rPr lang="zh-CN" altLang="en-US" dirty="0" smtClean="0"/>
              <a:t>为例：</a:t>
            </a:r>
            <a:endParaRPr lang="en-US" altLang="zh-CN" dirty="0" smtClean="0"/>
          </a:p>
          <a:p>
            <a:r>
              <a:rPr lang="en-US" altLang="zh-CN" dirty="0" smtClean="0"/>
              <a:t>  </a:t>
            </a:r>
            <a:r>
              <a:rPr lang="zh-CN" altLang="en-US" dirty="0" smtClean="0"/>
              <a:t>（</a:t>
            </a:r>
            <a:r>
              <a:rPr lang="en-US" altLang="zh-CN" dirty="0" smtClean="0"/>
              <a:t>1</a:t>
            </a:r>
            <a:r>
              <a:rPr lang="zh-CN" altLang="en-US" dirty="0" smtClean="0"/>
              <a:t>）输入</a:t>
            </a:r>
            <a:r>
              <a:rPr lang="en-US" altLang="zh-CN" dirty="0" smtClean="0"/>
              <a:t> WHO </a:t>
            </a:r>
            <a:r>
              <a:rPr lang="zh-CN" altLang="en-US" dirty="0" smtClean="0"/>
              <a:t>全称，检索出文献量高达</a:t>
            </a:r>
            <a:r>
              <a:rPr lang="en-US" altLang="zh-CN" dirty="0" smtClean="0"/>
              <a:t>7</a:t>
            </a:r>
            <a:r>
              <a:rPr lang="zh-CN" altLang="en-US" dirty="0" smtClean="0"/>
              <a:t>万余篇；</a:t>
            </a:r>
            <a:endParaRPr lang="en-US" altLang="zh-CN" dirty="0" smtClean="0"/>
          </a:p>
          <a:p>
            <a:r>
              <a:rPr lang="en-US" altLang="zh-CN" dirty="0" smtClean="0"/>
              <a:t>  </a:t>
            </a:r>
            <a:r>
              <a:rPr lang="zh-CN" altLang="en-US" dirty="0" smtClean="0"/>
              <a:t>（</a:t>
            </a:r>
            <a:r>
              <a:rPr lang="en-US" altLang="zh-CN" dirty="0" smtClean="0"/>
              <a:t>2</a:t>
            </a:r>
            <a:r>
              <a:rPr lang="zh-CN" altLang="en-US" dirty="0" smtClean="0"/>
              <a:t>）从右侧条形图可以看到，文献量呈逐年增长趋势，仅</a:t>
            </a:r>
            <a:r>
              <a:rPr lang="en-US" altLang="zh-CN" dirty="0" smtClean="0"/>
              <a:t>2014</a:t>
            </a:r>
            <a:r>
              <a:rPr lang="zh-CN" altLang="en-US" dirty="0" smtClean="0"/>
              <a:t>年有</a:t>
            </a:r>
            <a:r>
              <a:rPr lang="en-US" altLang="zh-CN" dirty="0" smtClean="0"/>
              <a:t>5</a:t>
            </a:r>
            <a:r>
              <a:rPr lang="zh-CN" altLang="en-US" dirty="0" smtClean="0"/>
              <a:t>千余篇；</a:t>
            </a:r>
            <a:endParaRPr lang="en-US" altLang="zh-CN" dirty="0" smtClean="0"/>
          </a:p>
          <a:p>
            <a:r>
              <a:rPr lang="en-US" altLang="zh-CN" dirty="0" smtClean="0"/>
              <a:t>  </a:t>
            </a:r>
            <a:r>
              <a:rPr lang="zh-CN" altLang="en-US" dirty="0" smtClean="0"/>
              <a:t>（</a:t>
            </a:r>
            <a:r>
              <a:rPr lang="en-US" altLang="zh-CN" dirty="0" smtClean="0"/>
              <a:t>3</a:t>
            </a:r>
            <a:r>
              <a:rPr lang="zh-CN" altLang="en-US" dirty="0" smtClean="0"/>
              <a:t>）最近一篇文章是关于双硫磷控制登革热群体有效性的系统的文献综述。</a:t>
            </a:r>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1</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27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28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29</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a:t>
            </a:r>
            <a:r>
              <a:rPr lang="en-US" altLang="zh-CN" dirty="0" smtClean="0"/>
              <a:t>WHO</a:t>
            </a:r>
            <a:r>
              <a:rPr lang="zh-CN" altLang="en-US" dirty="0" smtClean="0"/>
              <a:t>官方网站上暂时未有链接该数据库系统的选项，需按照网址直接登录免费使用。</a:t>
            </a:r>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33</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r>
              <a:rPr lang="en-US" altLang="zh-CN" sz="1200" dirty="0" smtClean="0">
                <a:latin typeface="Times New Roman" pitchFamily="18" charset="0"/>
                <a:ea typeface="微软雅黑" pitchFamily="34" charset="-122"/>
                <a:cs typeface="Times New Roman" pitchFamily="18" charset="0"/>
              </a:rPr>
              <a:t> WHO </a:t>
            </a:r>
            <a:r>
              <a:rPr lang="zh-CN" altLang="zh-CN" sz="1200" dirty="0" smtClean="0">
                <a:latin typeface="Times New Roman" pitchFamily="18" charset="0"/>
                <a:ea typeface="微软雅黑" pitchFamily="34" charset="-122"/>
                <a:cs typeface="Times New Roman" pitchFamily="18" charset="0"/>
              </a:rPr>
              <a:t>信息资源内容不仅局限于医疗卫生领域，还涉及地区发展、区域规划、经济建设等非</a:t>
            </a:r>
            <a:r>
              <a:rPr lang="zh-CN" altLang="en-US" sz="1200" dirty="0" smtClean="0">
                <a:latin typeface="Times New Roman" pitchFamily="18" charset="0"/>
                <a:ea typeface="微软雅黑" pitchFamily="34" charset="-122"/>
                <a:cs typeface="Times New Roman" pitchFamily="18" charset="0"/>
              </a:rPr>
              <a:t>医学</a:t>
            </a:r>
            <a:r>
              <a:rPr lang="zh-CN" altLang="zh-CN" sz="1200" dirty="0" smtClean="0">
                <a:latin typeface="Times New Roman" pitchFamily="18" charset="0"/>
                <a:ea typeface="微软雅黑" pitchFamily="34" charset="-122"/>
                <a:cs typeface="Times New Roman" pitchFamily="18" charset="0"/>
              </a:rPr>
              <a:t>领域，超出</a:t>
            </a:r>
            <a:r>
              <a:rPr lang="en-US" altLang="zh-CN" sz="1200" dirty="0" smtClean="0">
                <a:latin typeface="Times New Roman" pitchFamily="18" charset="0"/>
                <a:ea typeface="微软雅黑" pitchFamily="34" charset="-122"/>
                <a:cs typeface="Times New Roman" pitchFamily="18" charset="0"/>
              </a:rPr>
              <a:t> </a:t>
            </a:r>
            <a:r>
              <a:rPr lang="en-US" altLang="zh-CN" sz="1200" dirty="0" err="1" smtClean="0">
                <a:latin typeface="Times New Roman" pitchFamily="18" charset="0"/>
                <a:ea typeface="微软雅黑" pitchFamily="34" charset="-122"/>
                <a:cs typeface="Times New Roman" pitchFamily="18" charset="0"/>
              </a:rPr>
              <a:t>MeSH</a:t>
            </a:r>
            <a:r>
              <a:rPr lang="en-US" altLang="zh-CN" sz="1200" dirty="0" smtClean="0">
                <a:latin typeface="Times New Roman" pitchFamily="18" charset="0"/>
                <a:ea typeface="微软雅黑" pitchFamily="34" charset="-122"/>
                <a:cs typeface="Times New Roman" pitchFamily="18" charset="0"/>
              </a:rPr>
              <a:t> </a:t>
            </a:r>
            <a:r>
              <a:rPr lang="zh-CN" altLang="zh-CN" sz="1200" dirty="0" smtClean="0">
                <a:latin typeface="Times New Roman" pitchFamily="18" charset="0"/>
                <a:ea typeface="微软雅黑" pitchFamily="34" charset="-122"/>
                <a:cs typeface="Times New Roman" pitchFamily="18" charset="0"/>
              </a:rPr>
              <a:t>词表范畴。因此，</a:t>
            </a:r>
            <a:r>
              <a:rPr lang="en-US" altLang="zh-CN" sz="1200" dirty="0" smtClean="0">
                <a:latin typeface="Times New Roman" pitchFamily="18" charset="0"/>
                <a:ea typeface="微软雅黑" pitchFamily="34" charset="-122"/>
                <a:cs typeface="Times New Roman" pitchFamily="18" charset="0"/>
              </a:rPr>
              <a:t>WHOLIS </a:t>
            </a:r>
            <a:r>
              <a:rPr lang="zh-CN" altLang="zh-CN" sz="1200" dirty="0" smtClean="0">
                <a:latin typeface="Times New Roman" pitchFamily="18" charset="0"/>
                <a:ea typeface="微软雅黑" pitchFamily="34" charset="-122"/>
                <a:cs typeface="Times New Roman" pitchFamily="18" charset="0"/>
              </a:rPr>
              <a:t>还采用</a:t>
            </a:r>
            <a:r>
              <a:rPr lang="en-US" altLang="zh-CN" sz="1200" dirty="0" smtClean="0">
                <a:latin typeface="Times New Roman" pitchFamily="18" charset="0"/>
                <a:ea typeface="微软雅黑" pitchFamily="34" charset="-122"/>
                <a:cs typeface="Times New Roman" pitchFamily="18" charset="0"/>
              </a:rPr>
              <a:t> </a:t>
            </a:r>
            <a:r>
              <a:rPr lang="zh-CN" altLang="zh-CN" sz="1200" b="1" dirty="0" smtClean="0">
                <a:latin typeface="Times New Roman" pitchFamily="18" charset="0"/>
                <a:ea typeface="微软雅黑" pitchFamily="34" charset="-122"/>
                <a:cs typeface="Times New Roman" pitchFamily="18" charset="0"/>
              </a:rPr>
              <a:t>联合国使用</a:t>
            </a:r>
            <a:r>
              <a:rPr lang="zh-CN" altLang="en-US" sz="1200" b="1" dirty="0" smtClean="0">
                <a:latin typeface="Times New Roman" pitchFamily="18" charset="0"/>
                <a:ea typeface="微软雅黑" pitchFamily="34" charset="-122"/>
                <a:cs typeface="Times New Roman" pitchFamily="18" charset="0"/>
              </a:rPr>
              <a:t>的</a:t>
            </a:r>
            <a:r>
              <a:rPr lang="zh-CN" altLang="zh-CN" sz="1200" b="1" dirty="0" smtClean="0">
                <a:latin typeface="Times New Roman" pitchFamily="18" charset="0"/>
                <a:ea typeface="微软雅黑" pitchFamily="34" charset="-122"/>
                <a:cs typeface="Times New Roman" pitchFamily="18" charset="0"/>
              </a:rPr>
              <a:t>词表</a:t>
            </a:r>
            <a:r>
              <a:rPr lang="zh-CN" altLang="zh-CN" sz="1200" dirty="0" smtClean="0">
                <a:latin typeface="Times New Roman" pitchFamily="18" charset="0"/>
                <a:ea typeface="微软雅黑" pitchFamily="34" charset="-122"/>
                <a:cs typeface="Times New Roman" pitchFamily="18" charset="0"/>
              </a:rPr>
              <a:t>和</a:t>
            </a:r>
            <a:r>
              <a:rPr lang="en-US" altLang="zh-CN" sz="1200" dirty="0" smtClean="0">
                <a:latin typeface="Times New Roman" pitchFamily="18" charset="0"/>
                <a:ea typeface="微软雅黑" pitchFamily="34" charset="-122"/>
                <a:cs typeface="Times New Roman" pitchFamily="18" charset="0"/>
              </a:rPr>
              <a:t> </a:t>
            </a:r>
            <a:r>
              <a:rPr lang="en-US" altLang="zh-CN" sz="1200" b="1" dirty="0" smtClean="0">
                <a:latin typeface="Times New Roman" pitchFamily="18" charset="0"/>
                <a:ea typeface="微软雅黑" pitchFamily="34" charset="-122"/>
                <a:cs typeface="Times New Roman" pitchFamily="18" charset="0"/>
              </a:rPr>
              <a:t>“ the Broad Subject Headings ” </a:t>
            </a:r>
            <a:r>
              <a:rPr lang="zh-CN" altLang="zh-CN" sz="1200" dirty="0" smtClean="0">
                <a:latin typeface="Times New Roman" pitchFamily="18" charset="0"/>
                <a:ea typeface="微软雅黑" pitchFamily="34" charset="-122"/>
                <a:cs typeface="Times New Roman" pitchFamily="18" charset="0"/>
              </a:rPr>
              <a:t>等相关主题词表对其进行补充，便于准确、专指地标引和揭示</a:t>
            </a:r>
            <a:r>
              <a:rPr lang="en-US" altLang="zh-CN" sz="1200" dirty="0" smtClean="0">
                <a:latin typeface="Times New Roman" pitchFamily="18" charset="0"/>
                <a:ea typeface="微软雅黑" pitchFamily="34" charset="-122"/>
                <a:cs typeface="Times New Roman" pitchFamily="18" charset="0"/>
              </a:rPr>
              <a:t> WHO </a:t>
            </a:r>
            <a:r>
              <a:rPr lang="zh-CN" altLang="zh-CN" sz="1200" dirty="0" smtClean="0">
                <a:latin typeface="Times New Roman" pitchFamily="18" charset="0"/>
                <a:ea typeface="微软雅黑" pitchFamily="34" charset="-122"/>
                <a:cs typeface="Times New Roman" pitchFamily="18" charset="0"/>
              </a:rPr>
              <a:t>信息资源各个学科主题内容，更好地适应计算机检索系统要求，提高用户检索效率。</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35</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r>
              <a:rPr lang="en-US" altLang="zh-CN" sz="1200" kern="1200" baseline="0" dirty="0" smtClean="0">
                <a:solidFill>
                  <a:schemeClr val="tx1"/>
                </a:solidFill>
                <a:latin typeface="+mn-lt"/>
                <a:ea typeface="+mn-ea"/>
                <a:cs typeface="+mn-cs"/>
              </a:rPr>
              <a:t> </a:t>
            </a:r>
            <a:r>
              <a:rPr lang="zh-CN" altLang="en-US" sz="1200" kern="1200" baseline="0" dirty="0" smtClean="0">
                <a:solidFill>
                  <a:schemeClr val="tx1"/>
                </a:solidFill>
                <a:latin typeface="+mn-lt"/>
                <a:ea typeface="+mn-ea"/>
                <a:cs typeface="+mn-cs"/>
              </a:rPr>
              <a:t>主题词、入口词和其他相关的主题词</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r>
              <a:rPr lang="zh-CN" altLang="en-US" dirty="0" smtClean="0"/>
              <a:t> 主页面设为高级检索界面目的：数据类别繁杂多样，便于精确检索信息。</a:t>
            </a:r>
            <a:endParaRPr lang="en-US" altLang="zh-CN" dirty="0" smtClean="0"/>
          </a:p>
          <a:p>
            <a:pPr>
              <a:buFont typeface="Wingdings" pitchFamily="2" charset="2"/>
              <a:buChar char="l"/>
            </a:pPr>
            <a:r>
              <a:rPr lang="zh-CN" altLang="en-US" dirty="0" smtClean="0"/>
              <a:t> 语言类别：英文、西班牙文和法文，相较于</a:t>
            </a:r>
            <a:r>
              <a:rPr lang="en-US" altLang="zh-CN" dirty="0" smtClean="0"/>
              <a:t>WHO</a:t>
            </a:r>
            <a:r>
              <a:rPr lang="zh-CN" altLang="en-US" dirty="0" smtClean="0"/>
              <a:t>网站的语言类型少了中文、阿拉伯文和俄文。</a:t>
            </a:r>
            <a:endParaRPr lang="en-US" altLang="zh-CN" dirty="0" smtClean="0"/>
          </a:p>
          <a:p>
            <a:pPr>
              <a:buFont typeface="Wingdings" pitchFamily="2" charset="2"/>
              <a:buChar char="l"/>
            </a:pPr>
            <a:r>
              <a:rPr lang="en-US" altLang="zh-CN" dirty="0" smtClean="0"/>
              <a:t> </a:t>
            </a:r>
            <a:r>
              <a:rPr lang="zh-CN" altLang="en-US" dirty="0" smtClean="0"/>
              <a:t>高级检索界面：仅需选择性填写限定内容，不需要按照布尔逻辑或其他高级检索限定条件，该方法简单易用。</a:t>
            </a:r>
            <a:endParaRPr lang="en-US" altLang="zh-CN" dirty="0" smtClean="0"/>
          </a:p>
          <a:p>
            <a:pPr marL="0" marR="0" indent="0" algn="l" defTabSz="914354" rtl="0" eaLnBrk="1" fontAlgn="auto" latinLnBrk="0" hangingPunct="1">
              <a:lnSpc>
                <a:spcPct val="100000"/>
              </a:lnSpc>
              <a:spcBef>
                <a:spcPts val="0"/>
              </a:spcBef>
              <a:spcAft>
                <a:spcPts val="0"/>
              </a:spcAft>
              <a:buClrTx/>
              <a:buSzTx/>
              <a:buFont typeface="Wingdings" pitchFamily="2" charset="2"/>
              <a:buChar char="l"/>
              <a:tabLst/>
              <a:defRPr/>
            </a:pPr>
            <a:r>
              <a:rPr lang="en-US" altLang="zh-CN" dirty="0" smtClean="0"/>
              <a:t> </a:t>
            </a:r>
            <a:r>
              <a:rPr lang="zh-CN" altLang="en-US" dirty="0" smtClean="0"/>
              <a:t>高级检索功能（</a:t>
            </a:r>
            <a:r>
              <a:rPr lang="en-US" altLang="zh-CN" dirty="0" smtClean="0"/>
              <a:t>1</a:t>
            </a:r>
            <a:r>
              <a:rPr lang="zh-CN" altLang="en-US" dirty="0" smtClean="0"/>
              <a:t>）：关键词、作者、标题、主题、丛书、期刊名称、</a:t>
            </a:r>
            <a:r>
              <a:rPr lang="en-US" altLang="zh-CN" dirty="0" smtClean="0"/>
              <a:t>ISBN-ISSN </a:t>
            </a:r>
            <a:r>
              <a:rPr lang="zh-CN" altLang="en-US" dirty="0" smtClean="0"/>
              <a:t>，具体说明如下：</a:t>
            </a:r>
            <a:endParaRPr lang="en-US" altLang="zh-CN" dirty="0" smtClean="0"/>
          </a:p>
          <a:p>
            <a:pPr marL="0" marR="0" indent="0" algn="l" defTabSz="914354" rtl="0" eaLnBrk="1" fontAlgn="auto" latinLnBrk="0" hangingPunct="1">
              <a:lnSpc>
                <a:spcPct val="100000"/>
              </a:lnSpc>
              <a:spcBef>
                <a:spcPts val="0"/>
              </a:spcBef>
              <a:spcAft>
                <a:spcPts val="0"/>
              </a:spcAft>
              <a:buClrTx/>
              <a:buSzTx/>
              <a:buFont typeface="Wingdings" pitchFamily="2" charset="2"/>
              <a:buChar char="l"/>
              <a:tabLst/>
              <a:defRPr/>
            </a:pPr>
            <a:r>
              <a:rPr lang="en-US" altLang="zh-CN" dirty="0" smtClean="0"/>
              <a:t> ISBN-ISSN</a:t>
            </a:r>
            <a:r>
              <a:rPr lang="zh-CN" altLang="en-US" dirty="0" smtClean="0"/>
              <a:t>：国际标准书号和国际标准期刊号；</a:t>
            </a:r>
            <a:endParaRPr lang="en-US" altLang="zh-CN" dirty="0" smtClean="0"/>
          </a:p>
          <a:p>
            <a:pPr marL="0" marR="0" indent="0" algn="l" defTabSz="914354" rtl="0" eaLnBrk="1" fontAlgn="auto" latinLnBrk="0" hangingPunct="1">
              <a:lnSpc>
                <a:spcPct val="100000"/>
              </a:lnSpc>
              <a:spcBef>
                <a:spcPts val="0"/>
              </a:spcBef>
              <a:spcAft>
                <a:spcPts val="0"/>
              </a:spcAft>
              <a:buClrTx/>
              <a:buSzTx/>
              <a:buFont typeface="Wingdings" pitchFamily="2" charset="2"/>
              <a:buChar char="l"/>
              <a:tabLst/>
              <a:defRPr/>
            </a:pPr>
            <a:r>
              <a:rPr lang="en-US" altLang="zh-CN" dirty="0" smtClean="0"/>
              <a:t> series</a:t>
            </a:r>
            <a:r>
              <a:rPr lang="zh-CN" altLang="en-US" dirty="0" smtClean="0"/>
              <a:t>：是指系列丛书；</a:t>
            </a:r>
            <a:endParaRPr lang="en-US" altLang="zh-CN"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37</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r>
              <a:rPr lang="zh-CN" altLang="en-US" baseline="0" dirty="0" smtClean="0"/>
              <a:t> </a:t>
            </a:r>
            <a:r>
              <a:rPr lang="zh-CN" altLang="en-US" dirty="0" smtClean="0"/>
              <a:t>高级检索功能（</a:t>
            </a:r>
            <a:r>
              <a:rPr lang="en-US" altLang="zh-CN" dirty="0" smtClean="0"/>
              <a:t>2</a:t>
            </a:r>
            <a:r>
              <a:rPr lang="zh-CN" altLang="en-US" dirty="0" smtClean="0"/>
              <a:t>）：可选择不同的限定条件，具体包括以下</a:t>
            </a:r>
            <a:r>
              <a:rPr lang="en-US" altLang="zh-CN" dirty="0" smtClean="0"/>
              <a:t>7</a:t>
            </a:r>
            <a:r>
              <a:rPr lang="zh-CN" altLang="en-US" dirty="0" smtClean="0"/>
              <a:t>个：</a:t>
            </a:r>
            <a:endParaRPr lang="en-US" altLang="zh-CN" dirty="0" smtClean="0"/>
          </a:p>
          <a:p>
            <a:pPr marL="0" marR="0" indent="0" algn="l" defTabSz="914354" rtl="0" eaLnBrk="1" fontAlgn="auto" latinLnBrk="0" hangingPunct="1">
              <a:lnSpc>
                <a:spcPct val="100000"/>
              </a:lnSpc>
              <a:spcBef>
                <a:spcPts val="0"/>
              </a:spcBef>
              <a:spcAft>
                <a:spcPts val="0"/>
              </a:spcAft>
              <a:buClrTx/>
              <a:buSzTx/>
              <a:buFont typeface="Wingdings" pitchFamily="2" charset="2"/>
              <a:buChar char="l"/>
              <a:tabLst/>
              <a:defRPr/>
            </a:pPr>
            <a:r>
              <a:rPr lang="zh-CN" altLang="en-US"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library</a:t>
            </a:r>
            <a:r>
              <a:rPr lang="zh-CN" altLang="en-US" sz="1200" kern="1200" dirty="0" smtClean="0">
                <a:solidFill>
                  <a:schemeClr val="tx1"/>
                </a:solidFill>
                <a:latin typeface="+mn-lt"/>
                <a:ea typeface="+mn-ea"/>
                <a:cs typeface="+mn-cs"/>
              </a:rPr>
              <a:t>：图书库</a:t>
            </a:r>
            <a:r>
              <a:rPr lang="en-US"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可选择信息资源保存所在的图书库，包括了</a:t>
            </a:r>
            <a:r>
              <a:rPr lang="en-US" altLang="zh-CN" sz="1200" kern="1200" dirty="0" smtClean="0">
                <a:solidFill>
                  <a:schemeClr val="tx1"/>
                </a:solidFill>
                <a:latin typeface="+mn-lt"/>
                <a:ea typeface="+mn-ea"/>
                <a:cs typeface="+mn-cs"/>
              </a:rPr>
              <a:t>WHO</a:t>
            </a:r>
            <a:r>
              <a:rPr lang="zh-CN" altLang="en-US" sz="1200" kern="1200" dirty="0" smtClean="0">
                <a:solidFill>
                  <a:schemeClr val="tx1"/>
                </a:solidFill>
                <a:latin typeface="+mn-lt"/>
                <a:ea typeface="+mn-ea"/>
                <a:cs typeface="+mn-cs"/>
              </a:rPr>
              <a:t>总部和欧洲区域办事处；</a:t>
            </a:r>
            <a:endParaRPr lang="en-US" altLang="zh-CN" sz="1200" kern="1200" dirty="0" smtClean="0">
              <a:solidFill>
                <a:schemeClr val="tx1"/>
              </a:solidFill>
              <a:latin typeface="+mn-lt"/>
              <a:ea typeface="+mn-ea"/>
              <a:cs typeface="+mn-cs"/>
            </a:endParaRPr>
          </a:p>
          <a:p>
            <a:pPr marL="0" marR="0" indent="0" algn="l" defTabSz="914354" rtl="0" eaLnBrk="1" fontAlgn="auto" latinLnBrk="0" hangingPunct="1">
              <a:lnSpc>
                <a:spcPct val="100000"/>
              </a:lnSpc>
              <a:spcBef>
                <a:spcPts val="0"/>
              </a:spcBef>
              <a:spcAft>
                <a:spcPts val="0"/>
              </a:spcAft>
              <a:buClrTx/>
              <a:buSzTx/>
              <a:buFont typeface="Wingdings" pitchFamily="2" charset="2"/>
              <a:buChar char="l"/>
              <a:tabLst/>
              <a:defRPr/>
            </a:pPr>
            <a:r>
              <a:rPr lang="en-US" altLang="zh-CN" sz="1200" kern="1200" dirty="0" smtClean="0">
                <a:solidFill>
                  <a:schemeClr val="tx1"/>
                </a:solidFill>
                <a:latin typeface="+mn-lt"/>
                <a:ea typeface="+mn-ea"/>
                <a:cs typeface="+mn-cs"/>
              </a:rPr>
              <a:t> language</a:t>
            </a:r>
            <a:r>
              <a:rPr lang="zh-CN" altLang="en-US" sz="1200" kern="1200" dirty="0" smtClean="0">
                <a:solidFill>
                  <a:schemeClr val="tx1"/>
                </a:solidFill>
                <a:latin typeface="+mn-lt"/>
                <a:ea typeface="+mn-ea"/>
                <a:cs typeface="+mn-cs"/>
              </a:rPr>
              <a:t>：语言，</a:t>
            </a:r>
            <a:r>
              <a:rPr lang="en-US" altLang="zh-CN" sz="1200" kern="1200" dirty="0" smtClean="0">
                <a:solidFill>
                  <a:schemeClr val="tx1"/>
                </a:solidFill>
                <a:latin typeface="+mn-lt"/>
                <a:ea typeface="+mn-ea"/>
                <a:cs typeface="+mn-cs"/>
              </a:rPr>
              <a:t>WHOLIS</a:t>
            </a:r>
            <a:r>
              <a:rPr lang="zh-CN" altLang="zh-CN" sz="1200" kern="1200" dirty="0" smtClean="0">
                <a:solidFill>
                  <a:schemeClr val="tx1"/>
                </a:solidFill>
                <a:latin typeface="+mn-lt"/>
                <a:ea typeface="+mn-ea"/>
                <a:cs typeface="+mn-cs"/>
              </a:rPr>
              <a:t>对</a:t>
            </a:r>
            <a:r>
              <a:rPr lang="en-US" altLang="zh-CN" sz="1200" kern="1200" dirty="0" smtClean="0">
                <a:solidFill>
                  <a:schemeClr val="tx1"/>
                </a:solidFill>
                <a:latin typeface="+mn-lt"/>
                <a:ea typeface="+mn-ea"/>
                <a:cs typeface="+mn-cs"/>
              </a:rPr>
              <a:t>19</a:t>
            </a:r>
            <a:r>
              <a:rPr lang="zh-CN" altLang="zh-CN" sz="1200" kern="1200" dirty="0" smtClean="0">
                <a:solidFill>
                  <a:schemeClr val="tx1"/>
                </a:solidFill>
                <a:latin typeface="+mn-lt"/>
                <a:ea typeface="+mn-ea"/>
                <a:cs typeface="+mn-cs"/>
              </a:rPr>
              <a:t>种不同语言</a:t>
            </a:r>
            <a:r>
              <a:rPr lang="zh-CN" altLang="en-US" sz="1200" kern="1200" dirty="0" smtClean="0">
                <a:solidFill>
                  <a:schemeClr val="tx1"/>
                </a:solidFill>
                <a:latin typeface="+mn-lt"/>
                <a:ea typeface="+mn-ea"/>
                <a:cs typeface="+mn-cs"/>
              </a:rPr>
              <a:t>版本</a:t>
            </a:r>
            <a:r>
              <a:rPr lang="zh-CN" altLang="zh-CN" sz="1200" kern="1200" dirty="0" smtClean="0">
                <a:solidFill>
                  <a:schemeClr val="tx1"/>
                </a:solidFill>
                <a:latin typeface="+mn-lt"/>
                <a:ea typeface="+mn-ea"/>
                <a:cs typeface="+mn-cs"/>
              </a:rPr>
              <a:t>的信息资源进行收录</a:t>
            </a:r>
            <a:r>
              <a:rPr lang="zh-CN" altLang="en-US" sz="1200" kern="1200" dirty="0" smtClean="0">
                <a:solidFill>
                  <a:schemeClr val="tx1"/>
                </a:solidFill>
                <a:latin typeface="+mn-lt"/>
                <a:ea typeface="+mn-ea"/>
                <a:cs typeface="+mn-cs"/>
              </a:rPr>
              <a:t>、</a:t>
            </a:r>
            <a:r>
              <a:rPr lang="zh-CN" altLang="zh-CN" sz="1200" kern="1200" dirty="0" smtClean="0">
                <a:solidFill>
                  <a:schemeClr val="tx1"/>
                </a:solidFill>
                <a:latin typeface="+mn-lt"/>
                <a:ea typeface="+mn-ea"/>
                <a:cs typeface="+mn-cs"/>
              </a:rPr>
              <a:t>汇总，通过有效的方法进行分类、标引和汇编，便于用户检索出特定语种的信息资源。</a:t>
            </a:r>
            <a:r>
              <a:rPr lang="zh-CN" altLang="en-US" sz="1200" kern="1200" dirty="0" smtClean="0">
                <a:solidFill>
                  <a:schemeClr val="tx1"/>
                </a:solidFill>
                <a:latin typeface="+mn-lt"/>
                <a:ea typeface="+mn-ea"/>
                <a:cs typeface="+mn-cs"/>
              </a:rPr>
              <a:t>但是，英文、法文和西班牙文处理效果较好。</a:t>
            </a:r>
            <a:endParaRPr lang="en-US" altLang="zh-CN" sz="1200" kern="1200" dirty="0" smtClean="0">
              <a:solidFill>
                <a:schemeClr val="tx1"/>
              </a:solidFill>
              <a:latin typeface="+mn-lt"/>
              <a:ea typeface="+mn-ea"/>
              <a:cs typeface="+mn-cs"/>
            </a:endParaRPr>
          </a:p>
          <a:p>
            <a:pPr marL="0" marR="0" indent="0" algn="l" defTabSz="914354" rtl="0" eaLnBrk="1" fontAlgn="auto" latinLnBrk="0" hangingPunct="1">
              <a:lnSpc>
                <a:spcPct val="100000"/>
              </a:lnSpc>
              <a:spcBef>
                <a:spcPts val="0"/>
              </a:spcBef>
              <a:spcAft>
                <a:spcPts val="0"/>
              </a:spcAft>
              <a:buClrTx/>
              <a:buSzTx/>
              <a:buFont typeface="Wingdings" pitchFamily="2" charset="2"/>
              <a:buChar char="l"/>
              <a:tabLst/>
              <a:defRPr/>
            </a:pPr>
            <a:r>
              <a:rPr lang="en-US" altLang="zh-CN" sz="1200" kern="1200" dirty="0" smtClean="0">
                <a:solidFill>
                  <a:schemeClr val="tx1"/>
                </a:solidFill>
                <a:latin typeface="+mn-lt"/>
                <a:ea typeface="+mn-ea"/>
                <a:cs typeface="+mn-cs"/>
              </a:rPr>
              <a:t> type</a:t>
            </a:r>
            <a:r>
              <a:rPr lang="zh-CN" altLang="en-US" sz="1200" kern="1200" dirty="0" smtClean="0">
                <a:solidFill>
                  <a:schemeClr val="tx1"/>
                </a:solidFill>
                <a:latin typeface="+mn-lt"/>
                <a:ea typeface="+mn-ea"/>
                <a:cs typeface="+mn-cs"/>
              </a:rPr>
              <a:t>：类型，信息的类别。</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在这篇文章摘要中，可以看到，调研了六个数据库，其中，包括了</a:t>
            </a:r>
            <a:r>
              <a:rPr kumimoji="1" lang="en-US" altLang="zh-CN" dirty="0" smtClean="0"/>
              <a:t> WHOLIS </a:t>
            </a:r>
            <a:r>
              <a:rPr kumimoji="1" lang="zh-CN" altLang="en-US" dirty="0" smtClean="0"/>
              <a:t>数据库，它是</a:t>
            </a:r>
            <a:r>
              <a:rPr kumimoji="1" lang="en-US" altLang="zh-CN" dirty="0" smtClean="0"/>
              <a:t> WHO </a:t>
            </a:r>
            <a:r>
              <a:rPr kumimoji="1" lang="zh-CN" altLang="en-US" dirty="0" smtClean="0"/>
              <a:t>的知识库，收录了</a:t>
            </a:r>
            <a:r>
              <a:rPr kumimoji="1" lang="en-US" altLang="zh-CN" dirty="0" smtClean="0"/>
              <a:t> WHO </a:t>
            </a:r>
            <a:r>
              <a:rPr kumimoji="1" lang="zh-CN" altLang="en-US" dirty="0" smtClean="0"/>
              <a:t>全部信息资源。我将在第四小节详细介绍该数据库。</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2</a:t>
            </a:fld>
            <a:endParaRPr lang="zh-CN" altLang="en-US"/>
          </a:p>
        </p:txBody>
      </p:sp>
    </p:spTree>
    <p:extLst>
      <p:ext uri="{BB962C8B-B14F-4D97-AF65-F5344CB8AC3E}">
        <p14:creationId xmlns:p14="http://schemas.microsoft.com/office/powerpoint/2010/main" val="4045256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39</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r>
              <a:rPr lang="zh-CN" altLang="en-US" sz="1200" kern="1200" dirty="0" smtClean="0">
                <a:solidFill>
                  <a:schemeClr val="tx1"/>
                </a:solidFill>
                <a:latin typeface="+mn-lt"/>
                <a:ea typeface="+mn-ea"/>
                <a:cs typeface="+mn-cs"/>
              </a:rPr>
              <a:t>可以快速查看阿拉伯文、中文、俄文、葡萄牙文全文，此类多数包括两种语言以上译本。</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40</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None/>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43</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Char char="l"/>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None/>
            </a:pPr>
            <a:r>
              <a:rPr lang="en-US" altLang="zh-CN" sz="1200" kern="1200" dirty="0" smtClean="0">
                <a:solidFill>
                  <a:schemeClr val="tx1"/>
                </a:solidFill>
                <a:latin typeface="+mn-lt"/>
                <a:ea typeface="+mn-ea"/>
                <a:cs typeface="+mn-cs"/>
              </a:rPr>
              <a:t>WHO</a:t>
            </a:r>
            <a:r>
              <a:rPr lang="en-US" altLang="zh-CN" sz="1200" kern="1200" baseline="0" dirty="0" smtClean="0">
                <a:solidFill>
                  <a:schemeClr val="tx1"/>
                </a:solidFill>
                <a:latin typeface="+mn-lt"/>
                <a:ea typeface="+mn-ea"/>
                <a:cs typeface="+mn-cs"/>
              </a:rPr>
              <a:t> </a:t>
            </a:r>
            <a:r>
              <a:rPr lang="zh-CN" altLang="en-US" sz="1200" kern="1200" baseline="0" dirty="0" smtClean="0">
                <a:solidFill>
                  <a:schemeClr val="tx1"/>
                </a:solidFill>
                <a:latin typeface="+mn-lt"/>
                <a:ea typeface="+mn-ea"/>
                <a:cs typeface="+mn-cs"/>
              </a:rPr>
              <a:t>提供了七种简单便捷的获取和管理网站信息资源的方式。目前，国内可以使用的是 </a:t>
            </a:r>
            <a:r>
              <a:rPr lang="en-US" altLang="zh-CN" sz="1200" kern="1200" baseline="0" dirty="0" smtClean="0">
                <a:solidFill>
                  <a:schemeClr val="tx1"/>
                </a:solidFill>
                <a:latin typeface="+mn-lt"/>
                <a:ea typeface="+mn-ea"/>
                <a:cs typeface="+mn-cs"/>
              </a:rPr>
              <a:t>RSS </a:t>
            </a:r>
            <a:r>
              <a:rPr lang="zh-CN" altLang="en-US" sz="1200" kern="1200" baseline="0" dirty="0" smtClean="0">
                <a:solidFill>
                  <a:schemeClr val="tx1"/>
                </a:solidFill>
                <a:latin typeface="+mn-lt"/>
                <a:ea typeface="+mn-ea"/>
                <a:cs typeface="+mn-cs"/>
              </a:rPr>
              <a:t>和 </a:t>
            </a:r>
            <a:r>
              <a:rPr lang="en-US" altLang="zh-CN" sz="1200" kern="1200" baseline="0" dirty="0" smtClean="0">
                <a:solidFill>
                  <a:schemeClr val="tx1"/>
                </a:solidFill>
                <a:latin typeface="+mn-lt"/>
                <a:ea typeface="+mn-ea"/>
                <a:cs typeface="+mn-cs"/>
              </a:rPr>
              <a:t>WHO Info </a:t>
            </a:r>
            <a:r>
              <a:rPr lang="zh-CN" altLang="en-US" sz="1200" kern="1200" baseline="0" dirty="0" smtClean="0">
                <a:solidFill>
                  <a:schemeClr val="tx1"/>
                </a:solidFill>
                <a:latin typeface="+mn-lt"/>
                <a:ea typeface="+mn-ea"/>
                <a:cs typeface="+mn-cs"/>
              </a:rPr>
              <a:t>。</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None/>
            </a:pPr>
            <a:r>
              <a:rPr lang="zh-CN" altLang="en-US" dirty="0" smtClean="0"/>
              <a:t>每次在世界卫生组织网站上发表新闻文章，你将收到一份自动更新而无需访问我们的网站。</a:t>
            </a:r>
            <a:endParaRPr lang="en-US" altLang="zh-CN" sz="1200" kern="1200" dirty="0" smtClean="0">
              <a:solidFill>
                <a:schemeClr val="tx1"/>
              </a:solidFill>
              <a:latin typeface="+mn-lt"/>
              <a:ea typeface="+mn-ea"/>
              <a:cs typeface="+mn-cs"/>
            </a:endParaRPr>
          </a:p>
          <a:p>
            <a:pPr>
              <a:buFont typeface="Wingdings" pitchFamily="2" charset="2"/>
              <a:buNone/>
            </a:pPr>
            <a:r>
              <a:rPr lang="zh-CN" altLang="en-US" sz="1200" kern="1200" dirty="0" smtClean="0">
                <a:solidFill>
                  <a:schemeClr val="tx1"/>
                </a:solidFill>
                <a:latin typeface="+mn-lt"/>
                <a:ea typeface="+mn-ea"/>
                <a:cs typeface="+mn-cs"/>
              </a:rPr>
              <a:t>三种订阅方式：实时书签、应用程序和我的</a:t>
            </a:r>
            <a:r>
              <a:rPr lang="en-US" altLang="zh-CN" sz="1200" kern="1200" dirty="0" smtClean="0">
                <a:solidFill>
                  <a:schemeClr val="tx1"/>
                </a:solidFill>
                <a:latin typeface="+mn-lt"/>
                <a:ea typeface="+mn-ea"/>
                <a:cs typeface="+mn-cs"/>
              </a:rPr>
              <a:t>Yahoo</a:t>
            </a:r>
            <a:r>
              <a:rPr lang="zh-CN" altLang="en-US" sz="1200" kern="1200" dirty="0" smtClean="0">
                <a:solidFill>
                  <a:schemeClr val="tx1"/>
                </a:solidFill>
                <a:latin typeface="+mn-lt"/>
                <a:ea typeface="+mn-ea"/>
                <a:cs typeface="+mn-cs"/>
              </a:rPr>
              <a:t>。其中，实时书签是最简便的方式。</a:t>
            </a:r>
            <a:endParaRPr lang="en-US" altLang="zh-CN"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None/>
            </a:pPr>
            <a:r>
              <a:rPr lang="en-US" altLang="zh-CN" sz="1200" kern="1200" dirty="0" smtClean="0">
                <a:solidFill>
                  <a:schemeClr val="tx1"/>
                </a:solidFill>
                <a:latin typeface="+mn-lt"/>
                <a:ea typeface="+mn-ea"/>
                <a:cs typeface="+mn-cs"/>
              </a:rPr>
              <a:t>WHO</a:t>
            </a:r>
            <a:r>
              <a:rPr lang="en-US" altLang="zh-CN" sz="1200" kern="1200" baseline="0" dirty="0" smtClean="0">
                <a:solidFill>
                  <a:schemeClr val="tx1"/>
                </a:solidFill>
                <a:latin typeface="+mn-lt"/>
                <a:ea typeface="+mn-ea"/>
                <a:cs typeface="+mn-cs"/>
              </a:rPr>
              <a:t> </a:t>
            </a:r>
            <a:r>
              <a:rPr lang="zh-CN" altLang="en-US" sz="1200" kern="1200" baseline="0" dirty="0" smtClean="0">
                <a:solidFill>
                  <a:schemeClr val="tx1"/>
                </a:solidFill>
                <a:latin typeface="+mn-lt"/>
                <a:ea typeface="+mn-ea"/>
                <a:cs typeface="+mn-cs"/>
              </a:rPr>
              <a:t>提供了七种简单便捷的获取和管理网站信息资源的方式。目前，国内可以使用的是 </a:t>
            </a:r>
            <a:r>
              <a:rPr lang="en-US" altLang="zh-CN" sz="1200" kern="1200" baseline="0" dirty="0" smtClean="0">
                <a:solidFill>
                  <a:schemeClr val="tx1"/>
                </a:solidFill>
                <a:latin typeface="+mn-lt"/>
                <a:ea typeface="+mn-ea"/>
                <a:cs typeface="+mn-cs"/>
              </a:rPr>
              <a:t>RSS </a:t>
            </a:r>
            <a:r>
              <a:rPr lang="zh-CN" altLang="en-US" sz="1200" kern="1200" baseline="0" dirty="0" smtClean="0">
                <a:solidFill>
                  <a:schemeClr val="tx1"/>
                </a:solidFill>
                <a:latin typeface="+mn-lt"/>
                <a:ea typeface="+mn-ea"/>
                <a:cs typeface="+mn-cs"/>
              </a:rPr>
              <a:t>和 </a:t>
            </a:r>
            <a:r>
              <a:rPr lang="en-US" altLang="zh-CN" sz="1200" kern="1200" baseline="0" dirty="0" smtClean="0">
                <a:solidFill>
                  <a:schemeClr val="tx1"/>
                </a:solidFill>
                <a:latin typeface="+mn-lt"/>
                <a:ea typeface="+mn-ea"/>
                <a:cs typeface="+mn-cs"/>
              </a:rPr>
              <a:t>WHO Info </a:t>
            </a:r>
            <a:r>
              <a:rPr lang="zh-CN" altLang="en-US" sz="1200" kern="1200" baseline="0" dirty="0" smtClean="0">
                <a:solidFill>
                  <a:schemeClr val="tx1"/>
                </a:solidFill>
                <a:latin typeface="+mn-lt"/>
                <a:ea typeface="+mn-ea"/>
                <a:cs typeface="+mn-cs"/>
              </a:rPr>
              <a:t>。</a:t>
            </a: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None/>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49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2</a:t>
            </a:r>
            <a:r>
              <a:rPr kumimoji="1" lang="zh-CN" altLang="en-US" dirty="0" smtClean="0"/>
              <a:t>、新闻报道中，经常报道</a:t>
            </a:r>
            <a:r>
              <a:rPr kumimoji="1" lang="en-US" altLang="zh-CN" dirty="0" smtClean="0"/>
              <a:t> WHO </a:t>
            </a:r>
            <a:r>
              <a:rPr kumimoji="1" lang="zh-CN" altLang="en-US" dirty="0" smtClean="0"/>
              <a:t>发布的最新卫生事件及应对措施；另外，国家主席也曾会见过</a:t>
            </a:r>
            <a:r>
              <a:rPr kumimoji="1" lang="en-US" altLang="zh-CN" dirty="0" smtClean="0"/>
              <a:t> WHO </a:t>
            </a:r>
            <a:r>
              <a:rPr kumimoji="1" lang="zh-CN" altLang="en-US" dirty="0" smtClean="0"/>
              <a:t>总干事，从政府层面谈论中国卫生事业的发展事宜。</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3</a:t>
            </a:fld>
            <a:endParaRPr lang="zh-CN" altLang="en-US"/>
          </a:p>
        </p:txBody>
      </p:sp>
    </p:spTree>
    <p:extLst>
      <p:ext uri="{BB962C8B-B14F-4D97-AF65-F5344CB8AC3E}">
        <p14:creationId xmlns:p14="http://schemas.microsoft.com/office/powerpoint/2010/main" val="372975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Arial" pitchFamily="34" charset="0"/>
              <a:buChar char="•"/>
            </a:pPr>
            <a:r>
              <a:rPr lang="en-US" altLang="zh-CN" sz="1200" kern="1200" dirty="0" smtClean="0">
                <a:solidFill>
                  <a:schemeClr val="tx1"/>
                </a:solidFill>
                <a:latin typeface="+mn-lt"/>
                <a:ea typeface="+mn-ea"/>
                <a:cs typeface="+mn-cs"/>
              </a:rPr>
              <a:t> EndNote</a:t>
            </a:r>
            <a:r>
              <a:rPr lang="en-US" altLang="zh-CN" sz="1200" kern="1200" baseline="0" dirty="0" smtClean="0">
                <a:solidFill>
                  <a:schemeClr val="tx1"/>
                </a:solidFill>
                <a:latin typeface="+mn-lt"/>
                <a:ea typeface="+mn-ea"/>
                <a:cs typeface="+mn-cs"/>
              </a:rPr>
              <a:t> </a:t>
            </a:r>
            <a:r>
              <a:rPr lang="zh-CN" altLang="en-US" sz="1200" kern="1200" baseline="0" dirty="0" smtClean="0">
                <a:solidFill>
                  <a:schemeClr val="tx1"/>
                </a:solidFill>
                <a:latin typeface="+mn-lt"/>
                <a:ea typeface="+mn-ea"/>
                <a:cs typeface="+mn-cs"/>
              </a:rPr>
              <a:t>参考文献输出格式非常多，本次以国家标准参考文献格式为例，介绍网站类型的参考文献输入和输出方法。</a:t>
            </a:r>
            <a:endParaRPr lang="en-US" altLang="zh-CN" sz="1200" kern="1200" baseline="0" dirty="0" smtClean="0">
              <a:solidFill>
                <a:schemeClr val="tx1"/>
              </a:solidFill>
              <a:latin typeface="+mn-lt"/>
              <a:ea typeface="+mn-ea"/>
              <a:cs typeface="+mn-cs"/>
            </a:endParaRPr>
          </a:p>
          <a:p>
            <a:pPr>
              <a:buFont typeface="Arial" pitchFamily="34" charset="0"/>
              <a:buChar char="•"/>
            </a:pPr>
            <a:r>
              <a:rPr lang="en-US" altLang="zh-CN" b="0" i="0" dirty="0" smtClean="0"/>
              <a:t> GB/T 7714</a:t>
            </a:r>
            <a:r>
              <a:rPr lang="en-US" altLang="zh-CN" b="0" i="0" baseline="0" dirty="0" smtClean="0"/>
              <a:t> : </a:t>
            </a:r>
            <a:r>
              <a:rPr lang="zh-CN" altLang="en-US" b="0" dirty="0" smtClean="0"/>
              <a:t>国家标准</a:t>
            </a:r>
            <a:r>
              <a:rPr lang="en-US" altLang="zh-CN" b="0" dirty="0" smtClean="0"/>
              <a:t>《</a:t>
            </a:r>
            <a:r>
              <a:rPr lang="zh-CN" altLang="en-US" b="0" dirty="0" smtClean="0"/>
              <a:t>文后参考文献著录规则</a:t>
            </a:r>
            <a:r>
              <a:rPr lang="en-US" altLang="zh-CN" b="0" dirty="0" smtClean="0"/>
              <a:t>》</a:t>
            </a:r>
          </a:p>
          <a:p>
            <a:pPr marL="0" marR="0" indent="0" algn="l" defTabSz="914354" rtl="0" eaLnBrk="1" fontAlgn="auto" latinLnBrk="0" hangingPunct="1">
              <a:lnSpc>
                <a:spcPct val="100000"/>
              </a:lnSpc>
              <a:spcBef>
                <a:spcPts val="0"/>
              </a:spcBef>
              <a:spcAft>
                <a:spcPts val="0"/>
              </a:spcAft>
              <a:buClrTx/>
              <a:buSzTx/>
              <a:buFont typeface="Arial" pitchFamily="34" charset="0"/>
              <a:buChar char="•"/>
              <a:tabLst/>
              <a:defRPr/>
            </a:pPr>
            <a:r>
              <a:rPr lang="zh-CN" altLang="en-US" dirty="0" smtClean="0"/>
              <a:t> 如果网页中未标识主要责</a:t>
            </a:r>
            <a:r>
              <a:rPr lang="zh-CN" altLang="en-US" smtClean="0"/>
              <a:t>任者和更新时间，可忽略</a:t>
            </a:r>
            <a:endParaRPr lang="zh-CN" altLang="en-US" dirty="0" smtClean="0"/>
          </a:p>
          <a:p>
            <a:pPr>
              <a:buFont typeface="Arial" pitchFamily="34" charset="0"/>
              <a:buChar char="•"/>
            </a:pPr>
            <a:endParaRPr lang="en-US" altLang="zh-CN" b="0"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50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51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Arial" pitchFamily="34" charset="0"/>
              <a:buChar char="•"/>
            </a:pPr>
            <a:endParaRPr lang="en-US" altLang="zh-CN" b="0" dirty="0" smtClean="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52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itchFamily="2" charset="2"/>
              <a:buNone/>
            </a:pPr>
            <a:endParaRPr lang="zh-CN" altLang="zh-CN"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54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B530F0D-1A5A-4EA2-B28F-0EC912CB6BA5}" type="slidenum">
              <a:rPr lang="zh-CN" altLang="en-US" smtClean="0"/>
              <a:pPr/>
              <a:t>55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我将从以下六个方面展开</a:t>
            </a:r>
            <a:r>
              <a:rPr kumimoji="1" lang="zh-CN" altLang="en-US" dirty="0" smtClean="0"/>
              <a:t>介绍</a:t>
            </a:r>
            <a:r>
              <a:rPr kumimoji="1" lang="en-US" altLang="zh-CN" dirty="0" smtClean="0"/>
              <a:t> </a:t>
            </a:r>
            <a:r>
              <a:rPr kumimoji="1" lang="en-US" altLang="zh-CN" dirty="0" smtClean="0"/>
              <a:t>WHO </a:t>
            </a:r>
            <a:r>
              <a:rPr kumimoji="1" lang="zh-CN" altLang="en-US" dirty="0" smtClean="0"/>
              <a:t>的</a:t>
            </a:r>
            <a:r>
              <a:rPr kumimoji="1" lang="zh-CN" altLang="en-US" dirty="0" smtClean="0"/>
              <a:t>信息资源内容</a:t>
            </a:r>
            <a:r>
              <a:rPr kumimoji="1" lang="zh-CN" altLang="en-US" dirty="0" smtClean="0"/>
              <a:t>。</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4</a:t>
            </a:fld>
            <a:endParaRPr lang="zh-CN" altLang="en-US"/>
          </a:p>
        </p:txBody>
      </p:sp>
    </p:spTree>
    <p:extLst>
      <p:ext uri="{BB962C8B-B14F-4D97-AF65-F5344CB8AC3E}">
        <p14:creationId xmlns:p14="http://schemas.microsoft.com/office/powerpoint/2010/main" val="363735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5</a:t>
            </a:fld>
            <a:endParaRPr lang="zh-CN" altLang="en-US"/>
          </a:p>
        </p:txBody>
      </p:sp>
    </p:spTree>
    <p:extLst>
      <p:ext uri="{BB962C8B-B14F-4D97-AF65-F5344CB8AC3E}">
        <p14:creationId xmlns:p14="http://schemas.microsoft.com/office/powerpoint/2010/main" val="144772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a:buChar char="•"/>
            </a:pPr>
            <a:r>
              <a:rPr kumimoji="1" lang="en-US" altLang="zh-CN" dirty="0" smtClean="0"/>
              <a:t>WHO </a:t>
            </a:r>
            <a:r>
              <a:rPr kumimoji="1" lang="zh-CN" altLang="en-US" dirty="0" smtClean="0"/>
              <a:t>隶属于联合国，是其下设的医疗卫生组织机构，也是世界公共卫生领域权威组织；</a:t>
            </a:r>
            <a:endParaRPr kumimoji="1" lang="en-US" altLang="zh-CN" dirty="0" smtClean="0"/>
          </a:p>
          <a:p>
            <a:pPr marL="171450" indent="-171450">
              <a:buFont typeface="Arial"/>
              <a:buChar char="•"/>
            </a:pPr>
            <a:r>
              <a:rPr kumimoji="1" lang="zh-CN" altLang="en-US" dirty="0" smtClean="0"/>
              <a:t>在</a:t>
            </a:r>
            <a:r>
              <a:rPr kumimoji="1" lang="en-US" altLang="zh-CN" dirty="0" smtClean="0"/>
              <a:t> WHO </a:t>
            </a:r>
            <a:r>
              <a:rPr kumimoji="1" lang="zh-CN" altLang="en-US" dirty="0" smtClean="0"/>
              <a:t>组织法中，明确表示</a:t>
            </a:r>
            <a:r>
              <a:rPr kumimoji="1" lang="en-US" altLang="zh-CN" dirty="0" smtClean="0"/>
              <a:t> WHO </a:t>
            </a:r>
            <a:r>
              <a:rPr kumimoji="1" lang="zh-CN" altLang="en-US" dirty="0" smtClean="0"/>
              <a:t>的宗旨是“</a:t>
            </a:r>
            <a:r>
              <a:rPr lang="zh-CN" altLang="zh-CN" sz="1200" dirty="0" smtClean="0">
                <a:latin typeface="Times New Roman" pitchFamily="18" charset="0"/>
                <a:cs typeface="Times New Roman" pitchFamily="18" charset="0"/>
              </a:rPr>
              <a:t>求各民族企达卫生之最高可能水准</a:t>
            </a:r>
            <a:r>
              <a:rPr kumimoji="1" lang="zh-CN" altLang="en-US" dirty="0" smtClean="0"/>
              <a:t>”。</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6</a:t>
            </a:fld>
            <a:endParaRPr lang="zh-CN" altLang="en-US"/>
          </a:p>
        </p:txBody>
      </p:sp>
    </p:spTree>
    <p:extLst>
      <p:ext uri="{BB962C8B-B14F-4D97-AF65-F5344CB8AC3E}">
        <p14:creationId xmlns:p14="http://schemas.microsoft.com/office/powerpoint/2010/main" val="3681262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a:buChar char="•"/>
            </a:pPr>
            <a:r>
              <a:rPr kumimoji="1" lang="en-US" altLang="zh-CN" dirty="0" smtClean="0"/>
              <a:t>WHO </a:t>
            </a:r>
            <a:r>
              <a:rPr kumimoji="1" lang="zh-CN" altLang="en-US" dirty="0" smtClean="0"/>
              <a:t>成立于</a:t>
            </a:r>
            <a:r>
              <a:rPr kumimoji="1" lang="en-US" altLang="zh-CN" dirty="0" smtClean="0"/>
              <a:t>1948</a:t>
            </a:r>
            <a:r>
              <a:rPr kumimoji="1" lang="zh-CN" altLang="en-US" dirty="0" smtClean="0"/>
              <a:t>年，为了纪念组织宪章通过，将每年</a:t>
            </a:r>
            <a:r>
              <a:rPr kumimoji="1" lang="en-US" altLang="zh-CN" dirty="0" smtClean="0"/>
              <a:t>4</a:t>
            </a:r>
            <a:r>
              <a:rPr kumimoji="1" lang="zh-CN" altLang="en-US" dirty="0" smtClean="0"/>
              <a:t>月</a:t>
            </a:r>
            <a:r>
              <a:rPr kumimoji="1" lang="en-US" altLang="zh-CN" dirty="0" smtClean="0"/>
              <a:t>7</a:t>
            </a:r>
            <a:r>
              <a:rPr kumimoji="1" lang="zh-CN" altLang="en-US" dirty="0" smtClean="0"/>
              <a:t>日定为世界卫生日，目的在于引起世界对卫生的关注，强调健康对幸福生活的重要性。</a:t>
            </a:r>
            <a:endParaRPr kumimoji="1" lang="en-US" altLang="zh-CN" dirty="0" smtClean="0"/>
          </a:p>
          <a:p>
            <a:pPr marL="171450" indent="-171450">
              <a:buFont typeface="Arial"/>
              <a:buChar char="•"/>
            </a:pPr>
            <a:r>
              <a:rPr kumimoji="1" lang="zh-CN" altLang="en-US" dirty="0" smtClean="0"/>
              <a:t>每年世界卫生日都有各自的主题，</a:t>
            </a:r>
            <a:r>
              <a:rPr kumimoji="1" lang="en-US" altLang="zh-CN" dirty="0" smtClean="0"/>
              <a:t>2015</a:t>
            </a:r>
            <a:r>
              <a:rPr kumimoji="1" lang="zh-CN" altLang="en-US" dirty="0" smtClean="0"/>
              <a:t>年的主题是</a:t>
            </a:r>
            <a:r>
              <a:rPr kumimoji="1" lang="en-US" altLang="zh-CN" dirty="0" smtClean="0"/>
              <a:t> food safety </a:t>
            </a:r>
            <a:r>
              <a:rPr kumimoji="1" lang="zh-CN" altLang="en-US" dirty="0" smtClean="0"/>
              <a:t>，食品安全；右侧图片展示的是</a:t>
            </a:r>
            <a:r>
              <a:rPr kumimoji="1" lang="en-US" altLang="zh-CN" dirty="0" smtClean="0"/>
              <a:t> WHO </a:t>
            </a:r>
            <a:r>
              <a:rPr kumimoji="1" lang="zh-CN" altLang="en-US" dirty="0" smtClean="0"/>
              <a:t>刊发的活动宣传手册。</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7</a:t>
            </a:fld>
            <a:endParaRPr lang="zh-CN" altLang="en-US"/>
          </a:p>
        </p:txBody>
      </p:sp>
    </p:spTree>
    <p:extLst>
      <p:ext uri="{BB962C8B-B14F-4D97-AF65-F5344CB8AC3E}">
        <p14:creationId xmlns:p14="http://schemas.microsoft.com/office/powerpoint/2010/main" val="51466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在前面的新闻报道的幻灯片中，习近平主席当时会见的总干事就是这位陈冯富珍女士。她出生于香港，曾任香港卫生署署长，也是首位女署长；她的主要功绩是在传染病的监测和控制方面。</a:t>
            </a:r>
            <a:endParaRPr kumimoji="1" lang="zh-CN" altLang="en-US" dirty="0"/>
          </a:p>
        </p:txBody>
      </p:sp>
      <p:sp>
        <p:nvSpPr>
          <p:cNvPr id="4" name="幻灯片编号占位符 3"/>
          <p:cNvSpPr>
            <a:spLocks noGrp="1"/>
          </p:cNvSpPr>
          <p:nvPr>
            <p:ph type="sldNum" sz="quarter" idx="10"/>
          </p:nvPr>
        </p:nvSpPr>
        <p:spPr/>
        <p:txBody>
          <a:bodyPr/>
          <a:lstStyle/>
          <a:p>
            <a:fld id="{CB530F0D-1A5A-4EA2-B28F-0EC912CB6BA5}" type="slidenum">
              <a:rPr lang="zh-CN" altLang="en-US" smtClean="0"/>
              <a:pPr/>
              <a:t>8</a:t>
            </a:fld>
            <a:endParaRPr lang="zh-CN" altLang="en-US"/>
          </a:p>
        </p:txBody>
      </p:sp>
    </p:spTree>
    <p:extLst>
      <p:ext uri="{BB962C8B-B14F-4D97-AF65-F5344CB8AC3E}">
        <p14:creationId xmlns:p14="http://schemas.microsoft.com/office/powerpoint/2010/main" val="46793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21780EC-423E-4927-8352-C84034F105A4}" type="datetime1">
              <a:rPr lang="zh-CN" altLang="en-US" smtClean="0"/>
              <a:pPr/>
              <a:t>15/10/21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340626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D8068CA-EB05-4B09-9B02-008AF905D9F9}" type="datetime1">
              <a:rPr lang="zh-CN" altLang="en-US" smtClean="0"/>
              <a:pPr/>
              <a:t>15/10/21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132761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7"/>
            <a:ext cx="2628900" cy="581183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2" y="365127"/>
            <a:ext cx="7734300" cy="581183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3B9E6F-B44C-4F99-9723-1117C15A5AD6}" type="datetime1">
              <a:rPr lang="zh-CN" altLang="en-US" smtClean="0"/>
              <a:pPr/>
              <a:t>15/10/21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323235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D8959A1-0B8E-480C-A665-88907128690B}" type="datetime1">
              <a:rPr lang="zh-CN" altLang="en-US" smtClean="0"/>
              <a:pPr/>
              <a:t>15/10/21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6053157-ED9A-4C77-B772-E1EC9CB14B2D}" type="datetime1">
              <a:rPr lang="zh-CN" altLang="en-US" smtClean="0"/>
              <a:pPr/>
              <a:t>15/10/21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9ECDB38-2832-4BA3-9288-8A35CE2EC786}" type="datetime1">
              <a:rPr lang="zh-CN" altLang="en-US" smtClean="0"/>
              <a:pPr/>
              <a:t>15/10/21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1C91501-9EEC-4684-9D98-97D6198A4C81}" type="datetime1">
              <a:rPr lang="zh-CN" altLang="en-US" smtClean="0"/>
              <a:pPr/>
              <a:t>15/10/21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EBD659F-7D9A-4D46-93D1-DCE23579A783}" type="datetime1">
              <a:rPr lang="zh-CN" altLang="en-US" smtClean="0"/>
              <a:pPr/>
              <a:t>15/10/21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9AA5FC6-33DA-46D3-8218-40BBBF123879}" type="datetime1">
              <a:rPr lang="zh-CN" altLang="en-US" smtClean="0"/>
              <a:pPr/>
              <a:t>15/10/21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D32BAC-58B1-406D-9432-FE0AA4BFCE0E}" type="datetime1">
              <a:rPr lang="zh-CN" altLang="en-US" smtClean="0"/>
              <a:pPr/>
              <a:t>15/10/21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E35D5F1-34B8-4658-B8F3-C0F3FE8C4DE6}" type="datetime1">
              <a:rPr lang="zh-CN" altLang="en-US" smtClean="0"/>
              <a:pPr/>
              <a:t>15/10/21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9B4ED6C-EDBE-46B3-BD9A-964B13D1BB5E}" type="datetime1">
              <a:rPr lang="zh-CN" altLang="en-US" smtClean="0"/>
              <a:pPr/>
              <a:t>15/10/21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5"/>
          <p:cNvSpPr txBox="1">
            <a:spLocks/>
          </p:cNvSpPr>
          <p:nvPr userDrawn="1"/>
        </p:nvSpPr>
        <p:spPr>
          <a:xfrm>
            <a:off x="10493375" y="6508750"/>
            <a:ext cx="1670049" cy="349250"/>
          </a:xfrm>
          <a:prstGeom prst="rect">
            <a:avLst/>
          </a:prstGeom>
        </p:spPr>
        <p:txBody>
          <a:bodyPr vert="horz" lIns="91436" tIns="45718" rIns="91436" bIns="45718"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第 </a:t>
            </a:r>
            <a:fld id="{888F8D02-9041-4C59-BC62-13DE0E5C6713}"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a:t>
            </a:fld>
            <a:r>
              <a:rPr kumimoji="0" lang="zh-CN" alt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页 </a:t>
            </a:r>
            <a:r>
              <a:rPr kumimoji="0" lang="en-US" altLang="zh-CN" sz="1200" b="0" i="0" u="none" strike="noStrike" kern="1200" cap="none" spc="0" normalizeH="0" baseline="0" noProof="0" dirty="0" smtClean="0">
                <a:ln>
                  <a:noFill/>
                </a:ln>
                <a:solidFill>
                  <a:schemeClr val="tx1">
                    <a:tint val="75000"/>
                  </a:schemeClr>
                </a:solidFill>
                <a:effectLst/>
                <a:uLnTx/>
                <a:uFillTx/>
                <a:latin typeface="+mn-lt"/>
                <a:ea typeface="+mn-ea"/>
                <a:cs typeface="+mn-cs"/>
              </a:rPr>
              <a:t>/ </a:t>
            </a:r>
            <a:r>
              <a:rPr kumimoji="0" lang="zh-CN" alt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共 </a:t>
            </a:r>
            <a:r>
              <a:rPr kumimoji="0" lang="en-US" altLang="zh-CN" sz="1200" b="0" i="0" u="none" strike="noStrike" kern="1200" cap="none" spc="0" normalizeH="0" baseline="0" noProof="0" dirty="0" smtClean="0">
                <a:ln>
                  <a:noFill/>
                </a:ln>
                <a:solidFill>
                  <a:schemeClr val="tx1">
                    <a:tint val="75000"/>
                  </a:schemeClr>
                </a:solidFill>
                <a:effectLst/>
                <a:uLnTx/>
                <a:uFillTx/>
                <a:latin typeface="+mn-lt"/>
                <a:ea typeface="+mn-ea"/>
                <a:cs typeface="+mn-cs"/>
              </a:rPr>
              <a:t>55</a:t>
            </a:r>
            <a:r>
              <a:rPr kumimoji="0" lang="zh-CN" alt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页</a:t>
            </a: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20154800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6C7A4B-A6B0-40E3-8BEE-880DA670D98C}" type="datetime1">
              <a:rPr lang="zh-CN" altLang="en-US" smtClean="0"/>
              <a:pPr/>
              <a:t>15/10/21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06C005C-CEF7-45CE-82BC-E9710BB1F65F}" type="datetime1">
              <a:rPr lang="zh-CN" altLang="en-US" smtClean="0"/>
              <a:pPr/>
              <a:t>15/10/21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72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DD9DEF6-EFBB-4370-964D-3D0F613EDA2E}" type="datetime1">
              <a:rPr lang="zh-CN" altLang="en-US" smtClean="0"/>
              <a:pPr/>
              <a:t>15/10/21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737600" y="6356350"/>
            <a:ext cx="2844800" cy="365125"/>
          </a:xfrm>
          <a:prstGeom prst="rect">
            <a:avLst/>
          </a:prstGeom>
        </p:spPr>
        <p:txBody>
          <a:bodyPr/>
          <a:lstStyle/>
          <a:p>
            <a:fld id="{41ACB197-3751-4CCB-9D46-D14EF76428E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1"/>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BD29113-CE18-4C56-922E-759AB76F4D55}" type="datetime1">
              <a:rPr lang="zh-CN" altLang="en-US" smtClean="0"/>
              <a:pPr/>
              <a:t>15/10/21</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321332991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A1CE4D1-1304-4C58-B781-72B88F5D7818}" type="datetime1">
              <a:rPr lang="zh-CN" altLang="en-US" smtClean="0"/>
              <a:pPr/>
              <a:t>15/10/21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409684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8CF5379-2847-4A97-89F1-3BFA4A4BDC81}" type="datetime1">
              <a:rPr lang="zh-CN" altLang="en-US" smtClean="0"/>
              <a:pPr/>
              <a:t>15/10/21</a:t>
            </a:fld>
            <a:endParaRPr lang="zh-CN" altLang="en-US"/>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66198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9E924D5-2847-4161-A4A1-5D74FC133E32}" type="datetime1">
              <a:rPr lang="zh-CN" altLang="en-US" smtClean="0"/>
              <a:pPr/>
              <a:t>15/10/21</a:t>
            </a:fld>
            <a:endParaRPr lang="zh-CN" altLang="en-US"/>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375503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90EA9C-DFE6-429E-83F0-F334B4ADD991}" type="datetime1">
              <a:rPr lang="zh-CN" altLang="en-US" smtClean="0"/>
              <a:pPr/>
              <a:t>15/10/21</a:t>
            </a:fld>
            <a:endParaRPr lang="zh-CN" altLang="en-US"/>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321732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65471F2-98D9-4378-AD18-EA3E09A29B60}" type="datetime1">
              <a:rPr lang="zh-CN" altLang="en-US" smtClean="0"/>
              <a:pPr/>
              <a:t>15/10/21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345254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732E246-5C03-4FFC-A34C-553A25086EFB}" type="datetime1">
              <a:rPr lang="zh-CN" altLang="en-US" smtClean="0"/>
              <a:pPr/>
              <a:t>15/10/21</a:t>
            </a:fld>
            <a:endParaRPr lang="zh-CN" altLang="en-US"/>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p>
        </p:txBody>
      </p:sp>
    </p:spTree>
    <p:extLst>
      <p:ext uri="{BB962C8B-B14F-4D97-AF65-F5344CB8AC3E}">
        <p14:creationId xmlns:p14="http://schemas.microsoft.com/office/powerpoint/2010/main" val="21418937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148700D7-FF73-4462-AA5B-95BF371F8ED4}" type="datetime1">
              <a:rPr lang="zh-CN" altLang="en-US" smtClean="0"/>
              <a:pPr/>
              <a:t>15/10/21</a:t>
            </a:fld>
            <a:endParaRPr lang="zh-CN" altLang="en-US"/>
          </a:p>
        </p:txBody>
      </p:sp>
    </p:spTree>
    <p:extLst>
      <p:ext uri="{BB962C8B-B14F-4D97-AF65-F5344CB8AC3E}">
        <p14:creationId xmlns:p14="http://schemas.microsoft.com/office/powerpoint/2010/main" val="2538138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E272D-F631-4578-ACBE-0AD8F0258119}" type="datetime1">
              <a:rPr lang="zh-CN" altLang="en-US" smtClean="0"/>
              <a:pPr/>
              <a:t>15/10/21</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7" name="灯片编号占位符 5"/>
          <p:cNvSpPr txBox="1">
            <a:spLocks/>
          </p:cNvSpPr>
          <p:nvPr userDrawn="1"/>
        </p:nvSpPr>
        <p:spPr>
          <a:xfrm>
            <a:off x="10658476" y="6492875"/>
            <a:ext cx="1504948" cy="365125"/>
          </a:xfrm>
          <a:prstGeom prst="rect">
            <a:avLst/>
          </a:prstGeom>
        </p:spPr>
        <p:txBody>
          <a:bodyPr vert="horz" lIns="91436" tIns="45718" rIns="91436" bIns="45718"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第</a:t>
            </a:r>
            <a:fld id="{888F8D02-9041-4C59-BC62-13DE0E5C6713}"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a:t>
            </a:fld>
            <a:r>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页，共</a:t>
            </a:r>
            <a:r>
              <a:rPr kumimoji="0" lang="en-US" altLang="zh-CN" sz="1200" b="0" i="0" u="none" strike="noStrike" kern="1200" cap="none" spc="0" normalizeH="0" baseline="0" noProof="0" smtClean="0">
                <a:ln>
                  <a:noFill/>
                </a:ln>
                <a:solidFill>
                  <a:schemeClr val="tx1">
                    <a:tint val="75000"/>
                  </a:schemeClr>
                </a:solidFill>
                <a:effectLst/>
                <a:uLnTx/>
                <a:uFillTx/>
                <a:latin typeface="+mn-lt"/>
                <a:ea typeface="+mn-ea"/>
                <a:cs typeface="+mn-cs"/>
              </a:rPr>
              <a:t>60</a:t>
            </a:r>
            <a:r>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页</a:t>
            </a:r>
            <a:endParaRPr kumimoji="0" lang="zh-CN"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hyperlink" Target="http://www.who.int/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wpro.who.int/en/" TargetMode="External"/><Relationship Id="rId4" Type="http://schemas.openxmlformats.org/officeDocument/2006/relationships/image" Target="../media/image1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hyperlink" Target="http://www.wpro.who.int/china/zh/"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who.int/topics/en/" TargetMode="External"/><Relationship Id="rId4" Type="http://schemas.openxmlformats.org/officeDocument/2006/relationships/hyperlink" Target="http://www.who.int/mediacentre/en/" TargetMode="External"/><Relationship Id="rId5" Type="http://schemas.openxmlformats.org/officeDocument/2006/relationships/hyperlink" Target="http://www.who.int/countries/en/" TargetMode="External"/><Relationship Id="rId6" Type="http://schemas.openxmlformats.org/officeDocument/2006/relationships/hyperlink" Target="http://www.who.int/governance/en/" TargetMode="External"/><Relationship Id="rId7" Type="http://schemas.openxmlformats.org/officeDocument/2006/relationships/hyperlink" Target="http://www.who.int/gho/en/" TargetMode="External"/><Relationship Id="rId8" Type="http://schemas.openxmlformats.org/officeDocument/2006/relationships/hyperlink" Target="http://www.who.int/entity/en/" TargetMode="External"/><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hyperlink" Target="http://www.who.int/topics/en/" TargetMode="External"/><Relationship Id="rId4" Type="http://schemas.openxmlformats.org/officeDocument/2006/relationships/image" Target="../media/image2.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1" Type="http://schemas.openxmlformats.org/officeDocument/2006/relationships/hyperlink" Target="http://www.who.int/entity/bulletin/en/index.html" TargetMode="External"/><Relationship Id="rId12" Type="http://schemas.openxmlformats.org/officeDocument/2006/relationships/hyperlink" Target="http://www.who.int/entity/wer/en/index.html" TargetMode="External"/><Relationship Id="rId13" Type="http://schemas.openxmlformats.org/officeDocument/2006/relationships/hyperlink" Target="http://www.emro.who.int/emh-journal/eastern-mediterranean-health-journal/home.html" TargetMode="External"/><Relationship Id="rId14" Type="http://schemas.openxmlformats.org/officeDocument/2006/relationships/hyperlink" Target="http://www.paho.org/journal" TargetMode="External"/><Relationship Id="rId15" Type="http://schemas.openxmlformats.org/officeDocument/2006/relationships/hyperlink" Target="http://www.searo.who.int/publications/journals/seajph/en/" TargetMode="External"/><Relationship Id="rId16" Type="http://schemas.openxmlformats.org/officeDocument/2006/relationships/hyperlink" Target="http://www.wpro.who.int/wpsar" TargetMode="External"/><Relationship Id="rId17" Type="http://schemas.openxmlformats.org/officeDocument/2006/relationships/hyperlink" Target="http://www.who.int/entity/medicines/publications/druginformation/en/index.html" TargetMode="External"/><Relationship Id="rId1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hyperlink" Target="http://www.who.int/publications/en/" TargetMode="External"/><Relationship Id="rId5" Type="http://schemas.openxmlformats.org/officeDocument/2006/relationships/hyperlink" Target="http://www.who.int/entity/whr/en/index.html" TargetMode="External"/><Relationship Id="rId6" Type="http://schemas.openxmlformats.org/officeDocument/2006/relationships/hyperlink" Target="http://www.who.int/entity/gho/publications/world_health_statistics/en/index.html" TargetMode="External"/><Relationship Id="rId7" Type="http://schemas.openxmlformats.org/officeDocument/2006/relationships/hyperlink" Target="http://www.who.int/entity/ith/en/index.html" TargetMode="External"/><Relationship Id="rId8" Type="http://schemas.openxmlformats.org/officeDocument/2006/relationships/hyperlink" Target="http://www.who.int/entity/ihr/en/index.html" TargetMode="External"/><Relationship Id="rId9" Type="http://schemas.openxmlformats.org/officeDocument/2006/relationships/hyperlink" Target="http://www.who.int/entity/classifications/icd/en/index.html" TargetMode="External"/><Relationship Id="rId10" Type="http://schemas.openxmlformats.org/officeDocument/2006/relationships/hyperlink" Target="http://www.who.int/entity/medicines/publications/pharmacopoeia/overview/en/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apps.who.int/iris/"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2.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dosei.who.int/uhtbin/webcat"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www.nlm.nih.gov/mesh/"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2.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6.png"/><Relationship Id="rId5" Type="http://schemas.openxmlformats.org/officeDocument/2006/relationships/image" Target="../media/image81.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2.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2.png"/><Relationship Id="rId9"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hyperlink" Target="mailto:wangluyao610@163.com"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0" y="2545750"/>
            <a:ext cx="12192000" cy="206187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dirty="0">
              <a:latin typeface="+mj-ea"/>
              <a:ea typeface="+mj-ea"/>
            </a:endParaRPr>
          </a:p>
        </p:txBody>
      </p:sp>
      <p:grpSp>
        <p:nvGrpSpPr>
          <p:cNvPr id="61" name="组合 60"/>
          <p:cNvGrpSpPr/>
          <p:nvPr/>
        </p:nvGrpSpPr>
        <p:grpSpPr>
          <a:xfrm rot="16200000">
            <a:off x="10977102" y="3384588"/>
            <a:ext cx="2068325" cy="363349"/>
            <a:chOff x="6507038" y="462977"/>
            <a:chExt cx="2430800" cy="471379"/>
          </a:xfrm>
        </p:grpSpPr>
        <p:grpSp>
          <p:nvGrpSpPr>
            <p:cNvPr id="62" name="组合 61"/>
            <p:cNvGrpSpPr/>
            <p:nvPr/>
          </p:nvGrpSpPr>
          <p:grpSpPr>
            <a:xfrm flipV="1">
              <a:off x="6507038" y="462977"/>
              <a:ext cx="1917435" cy="471379"/>
              <a:chOff x="810775" y="1533962"/>
              <a:chExt cx="7782374" cy="1913206"/>
            </a:xfrm>
          </p:grpSpPr>
          <p:sp>
            <p:nvSpPr>
              <p:cNvPr id="64" name="圆角矩形 63"/>
              <p:cNvSpPr/>
              <p:nvPr/>
            </p:nvSpPr>
            <p:spPr>
              <a:xfrm>
                <a:off x="2848247" y="1533962"/>
                <a:ext cx="1744394" cy="1913206"/>
              </a:xfrm>
              <a:prstGeom prst="roundRect">
                <a:avLst>
                  <a:gd name="adj" fmla="val 5039"/>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810775" y="1533962"/>
                <a:ext cx="1744394" cy="1913206"/>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a:off x="6848755" y="1533962"/>
                <a:ext cx="1744394" cy="1913206"/>
              </a:xfrm>
              <a:prstGeom prst="roundRect">
                <a:avLst>
                  <a:gd name="adj" fmla="val 5039"/>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4811283" y="1533962"/>
                <a:ext cx="1744394" cy="1913206"/>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圆角矩形 62"/>
            <p:cNvSpPr/>
            <p:nvPr/>
          </p:nvSpPr>
          <p:spPr>
            <a:xfrm flipV="1">
              <a:off x="8508051" y="462977"/>
              <a:ext cx="429787" cy="471379"/>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文本框 47"/>
          <p:cNvSpPr txBox="1"/>
          <p:nvPr/>
        </p:nvSpPr>
        <p:spPr>
          <a:xfrm>
            <a:off x="0" y="2692752"/>
            <a:ext cx="10440537" cy="1615825"/>
          </a:xfrm>
          <a:prstGeom prst="rect">
            <a:avLst/>
          </a:prstGeom>
          <a:noFill/>
        </p:spPr>
        <p:txBody>
          <a:bodyPr wrap="square" lIns="91438" tIns="45719" rIns="91438" bIns="45719" rtlCol="0">
            <a:spAutoFit/>
          </a:bodyPr>
          <a:lstStyle/>
          <a:p>
            <a:pPr algn="ctr">
              <a:lnSpc>
                <a:spcPct val="150000"/>
              </a:lnSpc>
            </a:pPr>
            <a:r>
              <a:rPr lang="en-US" altLang="zh-CN" sz="4800" dirty="0" smtClean="0">
                <a:ln w="0"/>
                <a:solidFill>
                  <a:schemeClr val="bg1"/>
                </a:solidFill>
                <a:latin typeface="微软雅黑" panose="020B0503020204020204" pitchFamily="34" charset="-122"/>
                <a:ea typeface="微软雅黑" panose="020B0503020204020204" pitchFamily="34" charset="-122"/>
              </a:rPr>
              <a:t>WHO </a:t>
            </a:r>
            <a:r>
              <a:rPr lang="zh-CN" altLang="en-US" sz="4800" dirty="0" smtClean="0">
                <a:ln w="0"/>
                <a:solidFill>
                  <a:schemeClr val="bg1"/>
                </a:solidFill>
                <a:latin typeface="微软雅黑" panose="020B0503020204020204" pitchFamily="34" charset="-122"/>
                <a:ea typeface="微软雅黑" panose="020B0503020204020204" pitchFamily="34" charset="-122"/>
              </a:rPr>
              <a:t>信息资源检索与利用</a:t>
            </a:r>
            <a:endParaRPr lang="en-US" altLang="zh-CN" sz="4800" dirty="0" smtClean="0">
              <a:ln w="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US" altLang="zh-CN" sz="1800" dirty="0" smtClean="0">
                <a:solidFill>
                  <a:schemeClr val="bg1"/>
                </a:solidFill>
                <a:latin typeface="Times New Roman" pitchFamily="18" charset="0"/>
                <a:cs typeface="Times New Roman" pitchFamily="18" charset="0"/>
              </a:rPr>
              <a:t>WHO  INFORMATION  RESOURCE  RETRIEVAL   AND  UTILIZATION</a:t>
            </a:r>
            <a:endParaRPr lang="zh-CN" altLang="en-US" sz="1800" dirty="0">
              <a:ln w="0"/>
              <a:solidFill>
                <a:schemeClr val="bg1"/>
              </a:solidFill>
              <a:latin typeface="Times New Roman" pitchFamily="18" charset="0"/>
              <a:ea typeface="微软雅黑" panose="020B0503020204020204" pitchFamily="34" charset="-122"/>
              <a:cs typeface="Times New Roman" pitchFamily="18" charset="0"/>
            </a:endParaRPr>
          </a:p>
        </p:txBody>
      </p:sp>
      <p:sp>
        <p:nvSpPr>
          <p:cNvPr id="46" name="文本框 45"/>
          <p:cNvSpPr txBox="1"/>
          <p:nvPr/>
        </p:nvSpPr>
        <p:spPr>
          <a:xfrm>
            <a:off x="4092246" y="5053604"/>
            <a:ext cx="3905336" cy="1338824"/>
          </a:xfrm>
          <a:prstGeom prst="rect">
            <a:avLst/>
          </a:prstGeom>
          <a:noFill/>
        </p:spPr>
        <p:txBody>
          <a:bodyPr wrap="square" lIns="91436" tIns="45718" rIns="91436" bIns="45718" rtlCol="0">
            <a:spAutoFit/>
          </a:bodyPr>
          <a:lstStyle/>
          <a:p>
            <a:pPr algn="ctr">
              <a:lnSpc>
                <a:spcPct val="150000"/>
              </a:lnSpc>
            </a:pPr>
            <a:r>
              <a:rPr lang="zh-CN" altLang="en-US" sz="1800" dirty="0" smtClean="0">
                <a:latin typeface="Times New Roman" pitchFamily="18" charset="0"/>
                <a:ea typeface="+mj-ea"/>
                <a:cs typeface="Times New Roman" pitchFamily="18" charset="0"/>
              </a:rPr>
              <a:t>哈尔滨医科大学图书馆      </a:t>
            </a:r>
            <a:endParaRPr lang="en-US" altLang="zh-CN" sz="1800" dirty="0" smtClean="0">
              <a:latin typeface="Times New Roman" pitchFamily="18" charset="0"/>
              <a:ea typeface="+mj-ea"/>
              <a:cs typeface="Times New Roman" pitchFamily="18" charset="0"/>
            </a:endParaRPr>
          </a:p>
          <a:p>
            <a:pPr algn="ctr">
              <a:lnSpc>
                <a:spcPct val="150000"/>
              </a:lnSpc>
            </a:pPr>
            <a:r>
              <a:rPr lang="zh-CN" altLang="en-US" sz="1800" dirty="0" smtClean="0">
                <a:latin typeface="Times New Roman" pitchFamily="18" charset="0"/>
                <a:ea typeface="+mj-ea"/>
                <a:cs typeface="Times New Roman" pitchFamily="18" charset="0"/>
              </a:rPr>
              <a:t>王逯姚</a:t>
            </a:r>
            <a:endParaRPr lang="en-US" altLang="zh-CN" sz="1800" dirty="0" smtClean="0">
              <a:latin typeface="Times New Roman" pitchFamily="18" charset="0"/>
              <a:ea typeface="+mj-ea"/>
              <a:cs typeface="Times New Roman" pitchFamily="18" charset="0"/>
            </a:endParaRPr>
          </a:p>
          <a:p>
            <a:pPr algn="ctr">
              <a:lnSpc>
                <a:spcPct val="150000"/>
              </a:lnSpc>
            </a:pPr>
            <a:r>
              <a:rPr lang="en-US" altLang="zh-CN" sz="1800" dirty="0" smtClean="0">
                <a:latin typeface="Times New Roman" pitchFamily="18" charset="0"/>
                <a:ea typeface="+mj-ea"/>
                <a:cs typeface="Times New Roman" pitchFamily="18" charset="0"/>
              </a:rPr>
              <a:t>2015 </a:t>
            </a:r>
            <a:r>
              <a:rPr lang="zh-CN" altLang="en-US" sz="1800" dirty="0" smtClean="0">
                <a:latin typeface="Times New Roman" pitchFamily="18" charset="0"/>
                <a:ea typeface="+mj-ea"/>
                <a:cs typeface="Times New Roman" pitchFamily="18" charset="0"/>
              </a:rPr>
              <a:t>年 </a:t>
            </a:r>
            <a:r>
              <a:rPr lang="en-US" altLang="zh-CN" sz="1800" dirty="0" smtClean="0">
                <a:latin typeface="Times New Roman" pitchFamily="18" charset="0"/>
                <a:ea typeface="+mj-ea"/>
                <a:cs typeface="Times New Roman" pitchFamily="18" charset="0"/>
              </a:rPr>
              <a:t>10 </a:t>
            </a:r>
            <a:r>
              <a:rPr lang="zh-CN" altLang="en-US" sz="1800" dirty="0" smtClean="0">
                <a:latin typeface="Times New Roman" pitchFamily="18" charset="0"/>
                <a:ea typeface="+mj-ea"/>
                <a:cs typeface="Times New Roman" pitchFamily="18" charset="0"/>
              </a:rPr>
              <a:t>月 </a:t>
            </a:r>
            <a:r>
              <a:rPr lang="en-US" altLang="zh-CN" sz="1800" dirty="0" smtClean="0">
                <a:latin typeface="Times New Roman" pitchFamily="18" charset="0"/>
                <a:ea typeface="+mj-ea"/>
                <a:cs typeface="Times New Roman" pitchFamily="18" charset="0"/>
              </a:rPr>
              <a:t>21 </a:t>
            </a:r>
            <a:r>
              <a:rPr lang="zh-CN" altLang="en-US" sz="1800" dirty="0" smtClean="0">
                <a:latin typeface="Times New Roman" pitchFamily="18" charset="0"/>
                <a:ea typeface="+mj-ea"/>
                <a:cs typeface="Times New Roman" pitchFamily="18" charset="0"/>
              </a:rPr>
              <a:t>日</a:t>
            </a:r>
            <a:endParaRPr lang="zh-CN" altLang="en-US" sz="1800" dirty="0">
              <a:latin typeface="Times New Roman" pitchFamily="18" charset="0"/>
              <a:ea typeface="+mj-ea"/>
              <a:cs typeface="Times New Roman" pitchFamily="18" charset="0"/>
            </a:endParaRPr>
          </a:p>
        </p:txBody>
      </p:sp>
      <p:sp>
        <p:nvSpPr>
          <p:cNvPr id="57" name="圆角矩形 56"/>
          <p:cNvSpPr/>
          <p:nvPr/>
        </p:nvSpPr>
        <p:spPr>
          <a:xfrm rot="16200000" flipV="1">
            <a:off x="10053015" y="2917052"/>
            <a:ext cx="2070056" cy="130015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pic>
        <p:nvPicPr>
          <p:cNvPr id="17" name="Picture 3"/>
          <p:cNvPicPr>
            <a:picLocks noChangeAspect="1" noChangeArrowheads="1"/>
          </p:cNvPicPr>
          <p:nvPr/>
        </p:nvPicPr>
        <p:blipFill>
          <a:blip r:embed="rId3" cstate="print"/>
          <a:srcRect/>
          <a:stretch>
            <a:fillRect/>
          </a:stretch>
        </p:blipFill>
        <p:spPr bwMode="auto">
          <a:xfrm>
            <a:off x="9985028"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4045608" y="1105468"/>
            <a:ext cx="3338024" cy="1001407"/>
          </a:xfrm>
          <a:prstGeom prst="rect">
            <a:avLst/>
          </a:prstGeom>
          <a:noFill/>
          <a:ln w="9525">
            <a:noFill/>
            <a:miter lim="800000"/>
            <a:headEnd/>
            <a:tailEnd/>
          </a:ln>
        </p:spPr>
      </p:pic>
    </p:spTree>
    <p:extLst>
      <p:ext uri="{BB962C8B-B14F-4D97-AF65-F5344CB8AC3E}">
        <p14:creationId xmlns:p14="http://schemas.microsoft.com/office/powerpoint/2010/main" val="8925312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矩形 385"/>
          <p:cNvSpPr/>
          <p:nvPr/>
        </p:nvSpPr>
        <p:spPr>
          <a:xfrm>
            <a:off x="206896" y="1846333"/>
            <a:ext cx="5222354" cy="3908762"/>
          </a:xfrm>
          <a:prstGeom prst="rect">
            <a:avLst/>
          </a:prstGeom>
        </p:spPr>
        <p:txBody>
          <a:bodyPr wrap="square">
            <a:spAutoFit/>
          </a:bodyPr>
          <a:lstStyle/>
          <a:p>
            <a:pPr>
              <a:lnSpc>
                <a:spcPct val="150000"/>
              </a:lnSpc>
              <a:spcBef>
                <a:spcPts val="600"/>
              </a:spcBef>
              <a:buClr>
                <a:srgbClr val="0070C0"/>
              </a:buClr>
              <a:buFont typeface="Wingdings" pitchFamily="2" charset="2"/>
              <a:buChar char=""/>
            </a:pPr>
            <a:r>
              <a:rPr lang="en-US" altLang="zh-CN" sz="2800" dirty="0" smtClean="0">
                <a:latin typeface="Times New Roman" pitchFamily="18" charset="0"/>
                <a:ea typeface="+mj-ea"/>
                <a:cs typeface="Times New Roman" pitchFamily="18" charset="0"/>
              </a:rPr>
              <a:t>  WHO </a:t>
            </a:r>
            <a:r>
              <a:rPr lang="zh-CN" altLang="en-US" sz="2800" dirty="0" smtClean="0">
                <a:latin typeface="Times New Roman" pitchFamily="18" charset="0"/>
                <a:ea typeface="+mj-ea"/>
                <a:cs typeface="Times New Roman" pitchFamily="18" charset="0"/>
              </a:rPr>
              <a:t>成员国</a:t>
            </a:r>
            <a:endParaRPr lang="en-US" altLang="zh-CN" sz="2800" dirty="0" smtClean="0">
              <a:latin typeface="Times New Roman" pitchFamily="18" charset="0"/>
              <a:ea typeface="+mj-ea"/>
              <a:cs typeface="Times New Roman" pitchFamily="18" charset="0"/>
            </a:endParaRPr>
          </a:p>
          <a:p>
            <a:pPr>
              <a:lnSpc>
                <a:spcPct val="150000"/>
              </a:lnSpc>
              <a:buClr>
                <a:srgbClr val="0070C0"/>
              </a:buClr>
            </a:pPr>
            <a:r>
              <a:rPr lang="en-US" altLang="zh-CN" sz="3200" dirty="0" smtClean="0">
                <a:latin typeface="Times New Roman" pitchFamily="18" charset="0"/>
                <a:cs typeface="Times New Roman" pitchFamily="18" charset="0"/>
              </a:rPr>
              <a:t>     </a:t>
            </a:r>
            <a:r>
              <a:rPr lang="en-US" altLang="zh-CN" sz="2400" dirty="0" smtClean="0">
                <a:latin typeface="微软雅黑" pitchFamily="34" charset="-122"/>
                <a:ea typeface="微软雅黑" pitchFamily="34" charset="-122"/>
                <a:cs typeface="Times New Roman" pitchFamily="18" charset="0"/>
              </a:rPr>
              <a:t>194 </a:t>
            </a:r>
            <a:r>
              <a:rPr lang="zh-CN" altLang="en-US" sz="2400" dirty="0" smtClean="0">
                <a:latin typeface="微软雅黑" pitchFamily="34" charset="-122"/>
                <a:ea typeface="微软雅黑" pitchFamily="34" charset="-122"/>
                <a:cs typeface="Times New Roman" pitchFamily="18" charset="0"/>
              </a:rPr>
              <a:t>个国家和地区</a:t>
            </a:r>
            <a:endParaRPr lang="en-US" altLang="zh-CN" sz="2800" dirty="0" smtClean="0">
              <a:latin typeface="微软雅黑" pitchFamily="34" charset="-122"/>
              <a:ea typeface="微软雅黑" pitchFamily="34" charset="-122"/>
              <a:cs typeface="Times New Roman" pitchFamily="18" charset="0"/>
            </a:endParaRPr>
          </a:p>
          <a:p>
            <a:pPr>
              <a:lnSpc>
                <a:spcPct val="150000"/>
              </a:lnSpc>
              <a:spcBef>
                <a:spcPts val="600"/>
              </a:spcBef>
              <a:spcAft>
                <a:spcPts val="600"/>
              </a:spcAft>
              <a:buClr>
                <a:srgbClr val="0070C0"/>
              </a:buClr>
              <a:buFont typeface="Wingdings" pitchFamily="2" charset="2"/>
              <a:buChar char=""/>
            </a:pPr>
            <a:r>
              <a:rPr lang="en-US" altLang="zh-CN" sz="2800" dirty="0" smtClean="0">
                <a:latin typeface="Times New Roman" pitchFamily="18" charset="0"/>
                <a:ea typeface="+mj-ea"/>
                <a:cs typeface="Times New Roman" pitchFamily="18" charset="0"/>
              </a:rPr>
              <a:t>  WHO</a:t>
            </a:r>
            <a:r>
              <a:rPr lang="zh-CN" altLang="en-US" sz="2800" dirty="0" smtClean="0">
                <a:latin typeface="Times New Roman" pitchFamily="18" charset="0"/>
                <a:ea typeface="+mj-ea"/>
                <a:cs typeface="Times New Roman" pitchFamily="18" charset="0"/>
              </a:rPr>
              <a:t> 人员和办事处</a:t>
            </a:r>
            <a:endParaRPr lang="en-US" altLang="zh-CN" sz="2800" dirty="0" smtClean="0">
              <a:latin typeface="Times New Roman" pitchFamily="18" charset="0"/>
              <a:ea typeface="+mj-ea"/>
              <a:cs typeface="Times New Roman" pitchFamily="18" charset="0"/>
            </a:endParaRPr>
          </a:p>
          <a:p>
            <a:pPr>
              <a:lnSpc>
                <a:spcPct val="150000"/>
              </a:lnSpc>
              <a:buClr>
                <a:srgbClr val="0070C0"/>
              </a:buClr>
            </a:pPr>
            <a:r>
              <a:rPr lang="zh-CN" altLang="en-US" sz="2400" dirty="0" smtClean="0">
                <a:latin typeface="Times New Roman" pitchFamily="18" charset="0"/>
                <a:ea typeface="微软雅黑" pitchFamily="34" charset="-122"/>
                <a:cs typeface="Times New Roman" pitchFamily="18" charset="0"/>
              </a:rPr>
              <a:t>     </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由来自 </a:t>
            </a:r>
            <a:r>
              <a:rPr lang="en-US" altLang="zh-CN" sz="2400" dirty="0" smtClean="0">
                <a:latin typeface="Times New Roman" pitchFamily="18" charset="0"/>
                <a:ea typeface="微软雅黑" pitchFamily="34" charset="-122"/>
                <a:cs typeface="Times New Roman" pitchFamily="18" charset="0"/>
              </a:rPr>
              <a:t>150 </a:t>
            </a:r>
            <a:r>
              <a:rPr lang="zh-CN" altLang="en-US" sz="2400" dirty="0" smtClean="0">
                <a:latin typeface="Times New Roman" pitchFamily="18" charset="0"/>
                <a:ea typeface="微软雅黑" pitchFamily="34" charset="-122"/>
                <a:cs typeface="Times New Roman" pitchFamily="18" charset="0"/>
              </a:rPr>
              <a:t>多个国家的 </a:t>
            </a:r>
            <a:r>
              <a:rPr lang="en-US" altLang="zh-CN" sz="2400" dirty="0" smtClean="0">
                <a:latin typeface="Times New Roman" pitchFamily="18" charset="0"/>
                <a:ea typeface="微软雅黑" pitchFamily="34" charset="-122"/>
                <a:cs typeface="Times New Roman" pitchFamily="18" charset="0"/>
              </a:rPr>
              <a:t>7,000</a:t>
            </a:r>
            <a:r>
              <a:rPr lang="zh-CN" altLang="en-US" sz="2400" dirty="0" smtClean="0">
                <a:latin typeface="Times New Roman" pitchFamily="18" charset="0"/>
                <a:ea typeface="微软雅黑" pitchFamily="34" charset="-122"/>
                <a:cs typeface="Times New Roman" pitchFamily="18" charset="0"/>
              </a:rPr>
              <a:t>余人组成，</a:t>
            </a:r>
            <a:r>
              <a:rPr lang="zh-CN" altLang="en-US" sz="2400" dirty="0" smtClean="0">
                <a:latin typeface="Times New Roman" pitchFamily="18" charset="0"/>
                <a:ea typeface="微软雅黑" pitchFamily="34" charset="-122"/>
                <a:cs typeface="Times New Roman" pitchFamily="18" charset="0"/>
              </a:rPr>
              <a:t>分别在六个</a:t>
            </a:r>
            <a:r>
              <a:rPr lang="zh-CN" altLang="en-US" sz="2400" dirty="0" smtClean="0">
                <a:latin typeface="Times New Roman" pitchFamily="18" charset="0"/>
                <a:ea typeface="微软雅黑" pitchFamily="34" charset="-122"/>
                <a:cs typeface="Times New Roman" pitchFamily="18" charset="0"/>
              </a:rPr>
              <a:t>不同</a:t>
            </a:r>
            <a:r>
              <a:rPr lang="zh-CN" altLang="en-US" sz="2400" dirty="0" smtClean="0">
                <a:latin typeface="Times New Roman" pitchFamily="18" charset="0"/>
                <a:ea typeface="微软雅黑" pitchFamily="34" charset="-122"/>
                <a:cs typeface="Times New Roman" pitchFamily="18" charset="0"/>
              </a:rPr>
              <a:t>区域</a:t>
            </a:r>
            <a:r>
              <a:rPr lang="zh-CN" altLang="en-US" sz="2400" dirty="0" smtClean="0">
                <a:latin typeface="Times New Roman" pitchFamily="18" charset="0"/>
                <a:ea typeface="微软雅黑" pitchFamily="34" charset="-122"/>
                <a:cs typeface="Times New Roman" pitchFamily="18" charset="0"/>
              </a:rPr>
              <a:t>的</a:t>
            </a:r>
            <a:r>
              <a:rPr lang="zh-CN" altLang="en-US" sz="2400" dirty="0" smtClean="0">
                <a:latin typeface="Times New Roman" pitchFamily="18" charset="0"/>
                <a:ea typeface="微软雅黑" pitchFamily="34" charset="-122"/>
                <a:cs typeface="Times New Roman" pitchFamily="18" charset="0"/>
              </a:rPr>
              <a:t> </a:t>
            </a:r>
            <a:r>
              <a:rPr lang="en-US" altLang="zh-CN" sz="2400" dirty="0" smtClean="0">
                <a:latin typeface="Times New Roman" pitchFamily="18" charset="0"/>
                <a:ea typeface="微软雅黑" pitchFamily="34" charset="-122"/>
                <a:cs typeface="Times New Roman" pitchFamily="18" charset="0"/>
              </a:rPr>
              <a:t>150 </a:t>
            </a:r>
            <a:r>
              <a:rPr lang="zh-CN" altLang="en-US" sz="2400" dirty="0" smtClean="0">
                <a:latin typeface="Times New Roman" pitchFamily="18" charset="0"/>
                <a:ea typeface="微软雅黑" pitchFamily="34" charset="-122"/>
                <a:cs typeface="Times New Roman" pitchFamily="18" charset="0"/>
              </a:rPr>
              <a:t>个办事处从事相应工作。</a:t>
            </a:r>
            <a:endParaRPr lang="en-US" altLang="zh-CN" sz="2000" dirty="0" smtClean="0">
              <a:latin typeface="Times New Roman" pitchFamily="18" charset="0"/>
              <a:ea typeface="微软雅黑" pitchFamily="34" charset="-122"/>
              <a:cs typeface="Times New Roman"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5486741" y="1666546"/>
            <a:ext cx="6378620" cy="4304365"/>
          </a:xfrm>
          <a:prstGeom prst="rect">
            <a:avLst/>
          </a:prstGeom>
          <a:noFill/>
          <a:ln w="9525">
            <a:noFill/>
            <a:miter lim="800000"/>
            <a:headEnd/>
            <a:tailEnd/>
          </a:ln>
          <a:effectLst>
            <a:outerShdw blurRad="50800" dist="38100" dir="8100000" sx="101000" sy="101000" algn="tr" rotWithShape="0">
              <a:prstClr val="black">
                <a:alpha val="40000"/>
              </a:prstClr>
            </a:outerShdw>
          </a:effectLst>
        </p:spPr>
      </p:pic>
      <p:sp>
        <p:nvSpPr>
          <p:cNvPr id="17" name="矩形 16"/>
          <p:cNvSpPr/>
          <p:nvPr/>
        </p:nvSpPr>
        <p:spPr>
          <a:xfrm>
            <a:off x="2988859" y="232013"/>
            <a:ext cx="7519917" cy="51878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8" name="圆角矩形 1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grpSp>
        <p:nvGrpSpPr>
          <p:cNvPr id="20" name="组 37"/>
          <p:cNvGrpSpPr/>
          <p:nvPr/>
        </p:nvGrpSpPr>
        <p:grpSpPr>
          <a:xfrm>
            <a:off x="0" y="252857"/>
            <a:ext cx="152393" cy="484287"/>
            <a:chOff x="12039604" y="252856"/>
            <a:chExt cx="152393" cy="484287"/>
          </a:xfrm>
        </p:grpSpPr>
        <p:sp>
          <p:nvSpPr>
            <p:cNvPr id="21" name="圆角矩形 20"/>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sp>
        <p:nvSpPr>
          <p:cNvPr id="15" name="文本框 44"/>
          <p:cNvSpPr txBox="1"/>
          <p:nvPr/>
        </p:nvSpPr>
        <p:spPr>
          <a:xfrm>
            <a:off x="800296" y="204715"/>
            <a:ext cx="222950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3200" b="1" dirty="0" smtClean="0">
                <a:solidFill>
                  <a:schemeClr val="tx2"/>
                </a:solidFill>
                <a:latin typeface="Times New Roman" pitchFamily="18" charset="0"/>
                <a:ea typeface="微软雅黑" panose="020B0503020204020204" pitchFamily="34" charset="-122"/>
                <a:cs typeface="Times New Roman" pitchFamily="18" charset="0"/>
              </a:rPr>
              <a:t>概述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sp>
        <p:nvSpPr>
          <p:cNvPr id="16" name="矩形 15"/>
          <p:cNvSpPr/>
          <p:nvPr/>
        </p:nvSpPr>
        <p:spPr>
          <a:xfrm>
            <a:off x="3004457" y="270407"/>
            <a:ext cx="2814452" cy="461661"/>
          </a:xfrm>
          <a:prstGeom prst="rect">
            <a:avLst/>
          </a:prstGeom>
        </p:spPr>
        <p:txBody>
          <a:bodyPr wrap="square" lIns="91436" tIns="45718" rIns="91436" bIns="45718">
            <a:spAutoFit/>
          </a:bodyPr>
          <a:lstStyle/>
          <a:p>
            <a:pPr algn="ct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WHO  OVERVIEW</a:t>
            </a:r>
            <a:endParaRPr lang="en-US" altLang="zh-CN" sz="24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6256198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3"/>
          <p:cNvSpPr>
            <a:spLocks noGrp="1"/>
          </p:cNvSpPr>
          <p:nvPr>
            <p:ph idx="1"/>
          </p:nvPr>
        </p:nvSpPr>
        <p:spPr>
          <a:xfrm>
            <a:off x="742310" y="1395291"/>
            <a:ext cx="10626090" cy="4673000"/>
          </a:xfrm>
        </p:spPr>
        <p:txBody>
          <a:bodyPr>
            <a:normAutofit fontScale="92500"/>
          </a:bodyPr>
          <a:lstStyle/>
          <a:p>
            <a:pPr algn="just">
              <a:lnSpc>
                <a:spcPct val="150000"/>
              </a:lnSpc>
              <a:spcBef>
                <a:spcPts val="600"/>
              </a:spcBef>
              <a:spcAft>
                <a:spcPts val="600"/>
              </a:spcAft>
              <a:buClr>
                <a:srgbClr val="0070C0"/>
              </a:buClr>
              <a:buFont typeface="Wingdings" pitchFamily="2" charset="2"/>
              <a:buChar char=""/>
            </a:pPr>
            <a:r>
              <a:rPr lang="zh-CN" altLang="en-US" sz="3000" dirty="0" smtClean="0">
                <a:latin typeface="微软雅黑" pitchFamily="34" charset="-122"/>
                <a:ea typeface="微软雅黑" pitchFamily="34" charset="-122"/>
                <a:cs typeface="Times New Roman" pitchFamily="18" charset="0"/>
              </a:rPr>
              <a:t>  </a:t>
            </a:r>
            <a:r>
              <a:rPr lang="en-US" altLang="zh-CN" sz="3000" dirty="0" smtClean="0">
                <a:latin typeface="+mj-ea"/>
                <a:ea typeface="+mj-ea"/>
              </a:rPr>
              <a:t>WHO </a:t>
            </a:r>
            <a:r>
              <a:rPr lang="zh-CN" altLang="en-US" sz="3000" dirty="0" smtClean="0">
                <a:latin typeface="+mj-ea"/>
                <a:ea typeface="+mj-ea"/>
              </a:rPr>
              <a:t>在公共卫生中的作用</a:t>
            </a:r>
            <a:endParaRPr lang="en-US" altLang="zh-CN" sz="3000" dirty="0" smtClean="0">
              <a:latin typeface="+mj-ea"/>
              <a:ea typeface="+mj-ea"/>
            </a:endParaRPr>
          </a:p>
          <a:p>
            <a:pPr lvl="1" algn="just">
              <a:lnSpc>
                <a:spcPct val="150000"/>
              </a:lnSpc>
              <a:spcBef>
                <a:spcPts val="600"/>
              </a:spcBef>
              <a:buClr>
                <a:srgbClr val="0070C0"/>
              </a:buClr>
              <a:buFont typeface="Wingdings" pitchFamily="2" charset="2"/>
              <a:buChar char="u"/>
            </a:pPr>
            <a:r>
              <a:rPr lang="zh-CN" altLang="en-US" dirty="0" smtClean="0">
                <a:latin typeface="微软雅黑" pitchFamily="34" charset="-122"/>
                <a:ea typeface="微软雅黑" pitchFamily="34" charset="-122"/>
              </a:rPr>
              <a:t> </a:t>
            </a:r>
            <a:r>
              <a:rPr lang="zh-CN" altLang="en-US" sz="2600" dirty="0" smtClean="0">
                <a:latin typeface="微软雅黑" pitchFamily="34" charset="-122"/>
                <a:ea typeface="微软雅黑" pitchFamily="34" charset="-122"/>
              </a:rPr>
              <a:t>就对健康至关重要的事项提供领导并在需要联合行动时参与伙伴关系；</a:t>
            </a:r>
            <a:endParaRPr lang="en-US" altLang="zh-CN" sz="2600" dirty="0" smtClean="0">
              <a:latin typeface="微软雅黑" pitchFamily="34" charset="-122"/>
              <a:ea typeface="微软雅黑" pitchFamily="34" charset="-122"/>
            </a:endParaRPr>
          </a:p>
          <a:p>
            <a:pPr lvl="1" algn="just">
              <a:lnSpc>
                <a:spcPct val="150000"/>
              </a:lnSpc>
              <a:spcBef>
                <a:spcPts val="600"/>
              </a:spcBef>
              <a:buClr>
                <a:srgbClr val="0070C0"/>
              </a:buClr>
              <a:buFont typeface="Wingdings" pitchFamily="2" charset="2"/>
              <a:buChar char="u"/>
            </a:pPr>
            <a:r>
              <a:rPr lang="zh-CN" altLang="en-US" sz="2600" dirty="0" smtClean="0">
                <a:latin typeface="微软雅黑" pitchFamily="34" charset="-122"/>
                <a:ea typeface="微软雅黑" pitchFamily="34" charset="-122"/>
              </a:rPr>
              <a:t> 制定研究议程，促进有价值的知识的开发、传播和应用；</a:t>
            </a:r>
            <a:endParaRPr lang="en-US" altLang="zh-CN" sz="2600" dirty="0" smtClean="0">
              <a:latin typeface="微软雅黑" pitchFamily="34" charset="-122"/>
              <a:ea typeface="微软雅黑" pitchFamily="34" charset="-122"/>
            </a:endParaRPr>
          </a:p>
          <a:p>
            <a:pPr lvl="1" algn="just">
              <a:lnSpc>
                <a:spcPct val="150000"/>
              </a:lnSpc>
              <a:spcBef>
                <a:spcPts val="600"/>
              </a:spcBef>
              <a:buClr>
                <a:srgbClr val="0070C0"/>
              </a:buClr>
              <a:buFont typeface="Wingdings" pitchFamily="2" charset="2"/>
              <a:buChar char="u"/>
            </a:pPr>
            <a:r>
              <a:rPr lang="zh-CN" altLang="en-US" sz="2600" dirty="0" smtClean="0">
                <a:latin typeface="微软雅黑" pitchFamily="34" charset="-122"/>
                <a:ea typeface="微软雅黑" pitchFamily="34" charset="-122"/>
              </a:rPr>
              <a:t> 制定规范和标准，推进并监测其实施；</a:t>
            </a:r>
            <a:endParaRPr lang="en-US" altLang="zh-CN" sz="2600" dirty="0" smtClean="0">
              <a:latin typeface="微软雅黑" pitchFamily="34" charset="-122"/>
              <a:ea typeface="微软雅黑" pitchFamily="34" charset="-122"/>
            </a:endParaRPr>
          </a:p>
          <a:p>
            <a:pPr lvl="1" algn="just">
              <a:lnSpc>
                <a:spcPct val="150000"/>
              </a:lnSpc>
              <a:spcBef>
                <a:spcPts val="600"/>
              </a:spcBef>
              <a:buClr>
                <a:srgbClr val="0070C0"/>
              </a:buClr>
              <a:buFont typeface="Wingdings" pitchFamily="2" charset="2"/>
              <a:buChar char="u"/>
            </a:pPr>
            <a:r>
              <a:rPr lang="zh-CN" altLang="en-US" sz="2600" dirty="0" smtClean="0">
                <a:latin typeface="微软雅黑" pitchFamily="34" charset="-122"/>
                <a:ea typeface="微软雅黑" pitchFamily="34" charset="-122"/>
              </a:rPr>
              <a:t> 阐明政策方案的伦理和循证依据；</a:t>
            </a:r>
            <a:endParaRPr lang="en-US" altLang="zh-CN" sz="2600" dirty="0" smtClean="0">
              <a:latin typeface="微软雅黑" pitchFamily="34" charset="-122"/>
              <a:ea typeface="微软雅黑" pitchFamily="34" charset="-122"/>
            </a:endParaRPr>
          </a:p>
          <a:p>
            <a:pPr lvl="1" algn="just">
              <a:lnSpc>
                <a:spcPct val="150000"/>
              </a:lnSpc>
              <a:spcBef>
                <a:spcPts val="600"/>
              </a:spcBef>
              <a:buClr>
                <a:srgbClr val="0070C0"/>
              </a:buClr>
              <a:buFont typeface="Wingdings" pitchFamily="2" charset="2"/>
              <a:buChar char="u"/>
            </a:pPr>
            <a:r>
              <a:rPr lang="zh-CN" altLang="en-US" sz="2600" dirty="0" smtClean="0">
                <a:latin typeface="微软雅黑" pitchFamily="34" charset="-122"/>
                <a:ea typeface="微软雅黑" pitchFamily="34" charset="-122"/>
              </a:rPr>
              <a:t> 提供技术支持，促成变革并发展可持续的机构能力；</a:t>
            </a:r>
            <a:endParaRPr lang="en-US" altLang="zh-CN" sz="2600" dirty="0" smtClean="0">
              <a:latin typeface="微软雅黑" pitchFamily="34" charset="-122"/>
              <a:ea typeface="微软雅黑" pitchFamily="34" charset="-122"/>
            </a:endParaRPr>
          </a:p>
          <a:p>
            <a:pPr lvl="1" algn="just">
              <a:lnSpc>
                <a:spcPct val="150000"/>
              </a:lnSpc>
              <a:spcBef>
                <a:spcPts val="600"/>
              </a:spcBef>
              <a:buClr>
                <a:srgbClr val="0070C0"/>
              </a:buClr>
              <a:buFont typeface="Wingdings" pitchFamily="2" charset="2"/>
              <a:buChar char="u"/>
            </a:pPr>
            <a:r>
              <a:rPr lang="zh-CN" altLang="en-US" sz="2600" dirty="0" smtClean="0">
                <a:latin typeface="微软雅黑" pitchFamily="34" charset="-122"/>
                <a:ea typeface="微软雅黑" pitchFamily="34" charset="-122"/>
              </a:rPr>
              <a:t> 监测健康情况并评估健康趋势。</a:t>
            </a:r>
          </a:p>
        </p:txBody>
      </p:sp>
      <p:sp>
        <p:nvSpPr>
          <p:cNvPr id="19" name="矩形 18"/>
          <p:cNvSpPr/>
          <p:nvPr/>
        </p:nvSpPr>
        <p:spPr>
          <a:xfrm>
            <a:off x="2988859" y="232013"/>
            <a:ext cx="7519917" cy="51878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7" name="圆角矩形 26"/>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grpSp>
        <p:nvGrpSpPr>
          <p:cNvPr id="29" name="组 37"/>
          <p:cNvGrpSpPr/>
          <p:nvPr/>
        </p:nvGrpSpPr>
        <p:grpSpPr>
          <a:xfrm>
            <a:off x="0" y="252857"/>
            <a:ext cx="152393" cy="484287"/>
            <a:chOff x="12039604" y="252856"/>
            <a:chExt cx="152393" cy="484287"/>
          </a:xfrm>
        </p:grpSpPr>
        <p:sp>
          <p:nvSpPr>
            <p:cNvPr id="30" name="圆角矩形 2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6"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sp>
        <p:nvSpPr>
          <p:cNvPr id="14" name="文本框 44"/>
          <p:cNvSpPr txBox="1"/>
          <p:nvPr/>
        </p:nvSpPr>
        <p:spPr>
          <a:xfrm>
            <a:off x="800296" y="204715"/>
            <a:ext cx="222950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3200" b="1" dirty="0" smtClean="0">
                <a:solidFill>
                  <a:schemeClr val="tx2"/>
                </a:solidFill>
                <a:latin typeface="Times New Roman" pitchFamily="18" charset="0"/>
                <a:ea typeface="微软雅黑" panose="020B0503020204020204" pitchFamily="34" charset="-122"/>
                <a:cs typeface="Times New Roman" pitchFamily="18" charset="0"/>
              </a:rPr>
              <a:t>概述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sp>
        <p:nvSpPr>
          <p:cNvPr id="15" name="矩形 14"/>
          <p:cNvSpPr/>
          <p:nvPr/>
        </p:nvSpPr>
        <p:spPr>
          <a:xfrm>
            <a:off x="3004457" y="270407"/>
            <a:ext cx="2814452" cy="461661"/>
          </a:xfrm>
          <a:prstGeom prst="rect">
            <a:avLst/>
          </a:prstGeom>
        </p:spPr>
        <p:txBody>
          <a:bodyPr wrap="square" lIns="91436" tIns="45718" rIns="91436" bIns="45718">
            <a:spAutoFit/>
          </a:bodyPr>
          <a:lstStyle/>
          <a:p>
            <a:pPr algn="ct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WHO  OVERVIEW</a:t>
            </a:r>
            <a:endParaRPr lang="en-US" altLang="zh-CN" sz="24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3"/>
          <p:cNvGrpSpPr/>
          <p:nvPr/>
        </p:nvGrpSpPr>
        <p:grpSpPr>
          <a:xfrm>
            <a:off x="-1128713" y="2847434"/>
            <a:ext cx="13320711" cy="1773772"/>
            <a:chOff x="-1128713" y="2847433"/>
            <a:chExt cx="13320710" cy="1296345"/>
          </a:xfrm>
        </p:grpSpPr>
        <p:sp>
          <p:nvSpPr>
            <p:cNvPr id="51" name="矩形 50"/>
            <p:cNvSpPr/>
            <p:nvPr/>
          </p:nvSpPr>
          <p:spPr>
            <a:xfrm flipH="1">
              <a:off x="-1128713" y="2872348"/>
              <a:ext cx="1332071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smtClean="0"/>
                <a:t>2</a:t>
              </a:r>
              <a:endParaRPr lang="zh-CN" altLang="en-US" sz="6000" dirty="0"/>
            </a:p>
          </p:txBody>
        </p:sp>
        <p:sp>
          <p:nvSpPr>
            <p:cNvPr id="42" name="文本框 41"/>
            <p:cNvSpPr txBox="1"/>
            <p:nvPr/>
          </p:nvSpPr>
          <p:spPr>
            <a:xfrm>
              <a:off x="2490212" y="2996405"/>
              <a:ext cx="7900697" cy="1012209"/>
            </a:xfrm>
            <a:prstGeom prst="rect">
              <a:avLst/>
            </a:prstGeom>
            <a:noFill/>
          </p:spPr>
          <p:txBody>
            <a:bodyPr wrap="square" lIns="91438" tIns="45719" rIns="91438" bIns="45719" rtlCol="0">
              <a:spAutoFit/>
            </a:bodyPr>
            <a:lstStyle/>
            <a:p>
              <a:pPr algn="ctr"/>
              <a:r>
                <a:rPr lang="en-US" altLang="zh-CN" sz="5400" dirty="0" smtClean="0">
                  <a:solidFill>
                    <a:schemeClr val="bg1"/>
                  </a:solidFill>
                  <a:latin typeface="Times New Roman" pitchFamily="18" charset="0"/>
                  <a:ea typeface="微软雅黑" panose="020B0503020204020204" pitchFamily="34" charset="-122"/>
                  <a:cs typeface="Times New Roman" pitchFamily="18" charset="0"/>
                </a:rPr>
                <a:t>WHO </a:t>
              </a:r>
              <a:r>
                <a:rPr lang="zh-CN" altLang="en-US" sz="5400" spc="600" dirty="0" smtClean="0">
                  <a:solidFill>
                    <a:schemeClr val="bg1"/>
                  </a:solidFill>
                  <a:latin typeface="Times New Roman" pitchFamily="18" charset="0"/>
                  <a:ea typeface="微软雅黑" panose="020B0503020204020204" pitchFamily="34" charset="-122"/>
                  <a:cs typeface="Times New Roman" pitchFamily="18" charset="0"/>
                </a:rPr>
                <a:t>信息资源</a:t>
              </a:r>
              <a:r>
                <a:rPr lang="en-US" altLang="zh-CN" sz="5400" spc="600" dirty="0" smtClean="0">
                  <a:solidFill>
                    <a:schemeClr val="bg1"/>
                  </a:solidFill>
                  <a:latin typeface="微软雅黑" panose="020B0503020204020204" pitchFamily="34" charset="-122"/>
                  <a:ea typeface="微软雅黑" panose="020B0503020204020204" pitchFamily="34" charset="-122"/>
                </a:rPr>
                <a:t> </a:t>
              </a:r>
            </a:p>
            <a:p>
              <a:pPr algn="ctr">
                <a:spcBef>
                  <a:spcPts val="1200"/>
                </a:spcBef>
              </a:pP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4400" dirty="0" smtClean="0">
                <a:solidFill>
                  <a:schemeClr val="bg1"/>
                </a:solidFill>
                <a:latin typeface="Times New Roman" pitchFamily="18" charset="0"/>
                <a:ea typeface="微软雅黑" panose="020B0503020204020204" pitchFamily="34" charset="-122"/>
                <a:cs typeface="Times New Roman" pitchFamily="18" charset="0"/>
              </a:endParaRP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1" name="Picture 3"/>
          <p:cNvPicPr>
            <a:picLocks noChangeAspect="1" noChangeArrowheads="1"/>
          </p:cNvPicPr>
          <p:nvPr/>
        </p:nvPicPr>
        <p:blipFill>
          <a:blip r:embed="rId2" cstate="print"/>
          <a:srcRect/>
          <a:stretch>
            <a:fillRect/>
          </a:stretch>
        </p:blipFill>
        <p:spPr bwMode="auto">
          <a:xfrm>
            <a:off x="10025972"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4373154" y="1542196"/>
            <a:ext cx="3338024" cy="1001407"/>
          </a:xfrm>
          <a:prstGeom prst="rect">
            <a:avLst/>
          </a:prstGeom>
          <a:noFill/>
          <a:ln w="9525">
            <a:noFill/>
            <a:miter lim="800000"/>
            <a:headEnd/>
            <a:tailEnd/>
          </a:ln>
        </p:spPr>
      </p:pic>
      <p:sp>
        <p:nvSpPr>
          <p:cNvPr id="15" name="矩形 14"/>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3683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3"/>
          <p:cNvSpPr>
            <a:spLocks noGrp="1"/>
          </p:cNvSpPr>
          <p:nvPr>
            <p:ph idx="1"/>
          </p:nvPr>
        </p:nvSpPr>
        <p:spPr>
          <a:xfrm>
            <a:off x="360670" y="1320925"/>
            <a:ext cx="3629444" cy="5043805"/>
          </a:xfrm>
        </p:spPr>
        <p:txBody>
          <a:bodyPr>
            <a:normAutofit fontScale="85000" lnSpcReduction="10000"/>
          </a:bodyPr>
          <a:lstStyle/>
          <a:p>
            <a:pPr algn="just">
              <a:lnSpc>
                <a:spcPct val="170000"/>
              </a:lnSpc>
              <a:spcBef>
                <a:spcPts val="600"/>
              </a:spcBef>
              <a:buClr>
                <a:srgbClr val="0070C0"/>
              </a:buClr>
              <a:buFont typeface="Wingdings" pitchFamily="2" charset="2"/>
              <a:buChar char=""/>
            </a:pPr>
            <a:r>
              <a:rPr lang="zh-CN" altLang="en-US" sz="3300" dirty="0" smtClean="0">
                <a:latin typeface="Times New Roman" pitchFamily="18" charset="0"/>
                <a:cs typeface="Times New Roman" pitchFamily="18" charset="0"/>
              </a:rPr>
              <a:t>  </a:t>
            </a:r>
            <a:r>
              <a:rPr lang="en-US" altLang="zh-CN" sz="3300" dirty="0" smtClean="0">
                <a:latin typeface="Times New Roman" pitchFamily="18" charset="0"/>
                <a:cs typeface="Times New Roman" pitchFamily="18" charset="0"/>
              </a:rPr>
              <a:t>WHO </a:t>
            </a:r>
            <a:r>
              <a:rPr lang="zh-CN" altLang="en-US" sz="3300" dirty="0" smtClean="0">
                <a:latin typeface="+mj-ea"/>
                <a:ea typeface="+mj-ea"/>
                <a:cs typeface="Times New Roman" pitchFamily="18" charset="0"/>
              </a:rPr>
              <a:t>官方网站</a:t>
            </a:r>
            <a:endParaRPr lang="en-US" altLang="zh-CN" sz="3300" dirty="0" smtClean="0">
              <a:latin typeface="+mj-ea"/>
              <a:ea typeface="+mj-ea"/>
            </a:endParaRPr>
          </a:p>
          <a:p>
            <a:pPr marL="228589" lvl="1" algn="just">
              <a:lnSpc>
                <a:spcPct val="170000"/>
              </a:lnSpc>
              <a:spcBef>
                <a:spcPts val="0"/>
              </a:spcBef>
              <a:spcAft>
                <a:spcPts val="600"/>
              </a:spcAft>
              <a:buClr>
                <a:srgbClr val="0070C0"/>
              </a:buClr>
              <a:buNone/>
            </a:pPr>
            <a:r>
              <a:rPr lang="en-US" altLang="zh-CN" dirty="0" smtClean="0">
                <a:latin typeface="+mj-ea"/>
                <a:ea typeface="+mj-ea"/>
              </a:rPr>
              <a:t>      </a:t>
            </a:r>
            <a:r>
              <a:rPr lang="en-US" altLang="zh-CN" dirty="0" smtClean="0">
                <a:latin typeface="微软雅黑" pitchFamily="34" charset="-122"/>
                <a:ea typeface="微软雅黑" pitchFamily="34" charset="-122"/>
                <a:hlinkClick r:id="rId2"/>
              </a:rPr>
              <a:t>http://www.who.int/en/</a:t>
            </a:r>
            <a:r>
              <a:rPr lang="en-US" altLang="zh-CN" dirty="0" smtClean="0">
                <a:latin typeface="微软雅黑" pitchFamily="34" charset="-122"/>
                <a:ea typeface="微软雅黑" pitchFamily="34" charset="-122"/>
              </a:rPr>
              <a:t> </a:t>
            </a:r>
            <a:endParaRPr lang="en-US" altLang="zh-CN" dirty="0" smtClean="0">
              <a:latin typeface="+mj-ea"/>
              <a:ea typeface="+mj-ea"/>
            </a:endParaRPr>
          </a:p>
          <a:p>
            <a:pPr lvl="1" algn="just">
              <a:lnSpc>
                <a:spcPct val="170000"/>
              </a:lnSpc>
              <a:spcBef>
                <a:spcPts val="600"/>
              </a:spcBef>
              <a:spcAft>
                <a:spcPts val="600"/>
              </a:spcAft>
              <a:buClr>
                <a:srgbClr val="0070C0"/>
              </a:buClr>
              <a:buFont typeface="Wingdings" pitchFamily="2" charset="2"/>
              <a:buChar char="u"/>
            </a:pPr>
            <a:r>
              <a:rPr lang="en-US" altLang="zh-CN" sz="2800" dirty="0" smtClean="0">
                <a:latin typeface="+mj-ea"/>
                <a:ea typeface="+mj-ea"/>
              </a:rPr>
              <a:t> </a:t>
            </a:r>
            <a:r>
              <a:rPr lang="zh-CN" altLang="en-US" sz="2800" dirty="0" smtClean="0">
                <a:latin typeface="微软雅黑" pitchFamily="34" charset="-122"/>
                <a:ea typeface="微软雅黑" pitchFamily="34" charset="-122"/>
              </a:rPr>
              <a:t>语言版本</a:t>
            </a:r>
            <a:endParaRPr lang="en-US" altLang="zh-CN" sz="2800" dirty="0" smtClean="0">
              <a:latin typeface="+mj-ea"/>
              <a:ea typeface="+mj-ea"/>
            </a:endParaRPr>
          </a:p>
          <a:p>
            <a:pPr lvl="2" algn="just">
              <a:lnSpc>
                <a:spcPct val="170000"/>
              </a:lnSpc>
              <a:spcBef>
                <a:spcPts val="0"/>
              </a:spcBef>
              <a:buClr>
                <a:srgbClr val="0070C0"/>
              </a:buClr>
              <a:buFont typeface="Wingdings" pitchFamily="2" charset="2"/>
              <a:buChar char="Ø"/>
              <a:defRPr/>
            </a:pPr>
            <a:r>
              <a:rPr lang="zh-CN" altLang="en-US" sz="2400" dirty="0" smtClean="0">
                <a:latin typeface="微软雅黑" pitchFamily="34" charset="-122"/>
                <a:ea typeface="微软雅黑" pitchFamily="34" charset="-122"/>
              </a:rPr>
              <a:t> 阿拉伯文</a:t>
            </a:r>
            <a:endParaRPr lang="en-US" altLang="zh-CN" sz="2400" dirty="0" smtClean="0">
              <a:latin typeface="微软雅黑" pitchFamily="34" charset="-122"/>
              <a:ea typeface="微软雅黑" pitchFamily="34" charset="-122"/>
            </a:endParaRPr>
          </a:p>
          <a:p>
            <a:pPr lvl="2" algn="just">
              <a:lnSpc>
                <a:spcPct val="170000"/>
              </a:lnSpc>
              <a:spcBef>
                <a:spcPts val="0"/>
              </a:spcBef>
              <a:buClr>
                <a:srgbClr val="0070C0"/>
              </a:buClr>
              <a:buFont typeface="Wingdings" pitchFamily="2" charset="2"/>
              <a:buChar char="Ø"/>
              <a:defRPr/>
            </a:pPr>
            <a:r>
              <a:rPr lang="zh-CN" altLang="en-US" sz="2400" dirty="0" smtClean="0">
                <a:latin typeface="微软雅黑" pitchFamily="34" charset="-122"/>
                <a:ea typeface="微软雅黑" pitchFamily="34" charset="-122"/>
              </a:rPr>
              <a:t> 英文</a:t>
            </a:r>
            <a:endParaRPr lang="en-US" altLang="zh-CN" sz="2400" dirty="0" smtClean="0">
              <a:latin typeface="微软雅黑" pitchFamily="34" charset="-122"/>
              <a:ea typeface="微软雅黑" pitchFamily="34" charset="-122"/>
            </a:endParaRPr>
          </a:p>
          <a:p>
            <a:pPr lvl="2" algn="just">
              <a:lnSpc>
                <a:spcPct val="170000"/>
              </a:lnSpc>
              <a:spcBef>
                <a:spcPts val="0"/>
              </a:spcBef>
              <a:buClr>
                <a:srgbClr val="0070C0"/>
              </a:buClr>
              <a:buFont typeface="Wingdings" pitchFamily="2" charset="2"/>
              <a:buChar char="Ø"/>
              <a:defRPr/>
            </a:pPr>
            <a:r>
              <a:rPr lang="zh-CN" altLang="en-US" sz="2400" dirty="0" smtClean="0">
                <a:latin typeface="微软雅黑" pitchFamily="34" charset="-122"/>
                <a:ea typeface="微软雅黑" pitchFamily="34" charset="-122"/>
              </a:rPr>
              <a:t> 中文</a:t>
            </a:r>
            <a:endParaRPr lang="en-US" altLang="zh-CN" sz="2400" dirty="0" smtClean="0">
              <a:latin typeface="微软雅黑" pitchFamily="34" charset="-122"/>
              <a:ea typeface="微软雅黑" pitchFamily="34" charset="-122"/>
            </a:endParaRPr>
          </a:p>
          <a:p>
            <a:pPr lvl="2" algn="just">
              <a:lnSpc>
                <a:spcPct val="170000"/>
              </a:lnSpc>
              <a:spcBef>
                <a:spcPts val="0"/>
              </a:spcBef>
              <a:buClr>
                <a:srgbClr val="0070C0"/>
              </a:buClr>
              <a:buFont typeface="Wingdings" pitchFamily="2" charset="2"/>
              <a:buChar char="Ø"/>
              <a:defRPr/>
            </a:pPr>
            <a:r>
              <a:rPr lang="zh-CN" altLang="en-US" sz="2400" dirty="0" smtClean="0">
                <a:latin typeface="微软雅黑" pitchFamily="34" charset="-122"/>
                <a:ea typeface="微软雅黑" pitchFamily="34" charset="-122"/>
              </a:rPr>
              <a:t> 法文</a:t>
            </a:r>
            <a:endParaRPr lang="en-US" altLang="zh-CN" sz="2400" dirty="0" smtClean="0">
              <a:latin typeface="微软雅黑" pitchFamily="34" charset="-122"/>
              <a:ea typeface="微软雅黑" pitchFamily="34" charset="-122"/>
            </a:endParaRPr>
          </a:p>
          <a:p>
            <a:pPr lvl="2" algn="just">
              <a:lnSpc>
                <a:spcPct val="170000"/>
              </a:lnSpc>
              <a:spcBef>
                <a:spcPts val="0"/>
              </a:spcBef>
              <a:buClr>
                <a:srgbClr val="0070C0"/>
              </a:buClr>
              <a:buFont typeface="Wingdings" pitchFamily="2" charset="2"/>
              <a:buChar char="Ø"/>
              <a:defRPr/>
            </a:pPr>
            <a:r>
              <a:rPr lang="zh-CN" altLang="en-US" sz="2400" dirty="0" smtClean="0">
                <a:latin typeface="微软雅黑" pitchFamily="34" charset="-122"/>
                <a:ea typeface="微软雅黑" pitchFamily="34" charset="-122"/>
              </a:rPr>
              <a:t> 俄文</a:t>
            </a:r>
            <a:endParaRPr lang="en-US" altLang="zh-CN" sz="2400" dirty="0" smtClean="0">
              <a:latin typeface="微软雅黑" pitchFamily="34" charset="-122"/>
              <a:ea typeface="微软雅黑" pitchFamily="34" charset="-122"/>
            </a:endParaRPr>
          </a:p>
          <a:p>
            <a:pPr lvl="2" algn="just">
              <a:lnSpc>
                <a:spcPct val="170000"/>
              </a:lnSpc>
              <a:spcBef>
                <a:spcPts val="0"/>
              </a:spcBef>
              <a:buClr>
                <a:srgbClr val="0070C0"/>
              </a:buClr>
              <a:buFont typeface="Wingdings" pitchFamily="2" charset="2"/>
              <a:buChar char="Ø"/>
              <a:defRPr/>
            </a:pPr>
            <a:r>
              <a:rPr lang="zh-CN" altLang="en-US" sz="2400" dirty="0" smtClean="0">
                <a:latin typeface="微软雅黑" pitchFamily="34" charset="-122"/>
                <a:ea typeface="微软雅黑" pitchFamily="34" charset="-122"/>
              </a:rPr>
              <a:t> 西班牙文</a:t>
            </a:r>
            <a:endParaRPr lang="en-US" altLang="zh-CN" sz="2400" dirty="0" smtClean="0">
              <a:latin typeface="微软雅黑" pitchFamily="34" charset="-122"/>
              <a:ea typeface="微软雅黑" pitchFamily="34" charset="-122"/>
            </a:endParaRPr>
          </a:p>
        </p:txBody>
      </p:sp>
      <p:pic>
        <p:nvPicPr>
          <p:cNvPr id="2052" name="Picture 4"/>
          <p:cNvPicPr>
            <a:picLocks noChangeAspect="1" noChangeArrowheads="1"/>
          </p:cNvPicPr>
          <p:nvPr/>
        </p:nvPicPr>
        <p:blipFill>
          <a:blip r:embed="rId3" cstate="print"/>
          <a:srcRect/>
          <a:stretch>
            <a:fillRect/>
          </a:stretch>
        </p:blipFill>
        <p:spPr bwMode="auto">
          <a:xfrm>
            <a:off x="4292917" y="1154431"/>
            <a:ext cx="7159183" cy="5371148"/>
          </a:xfrm>
          <a:prstGeom prst="rect">
            <a:avLst/>
          </a:prstGeom>
          <a:noFill/>
          <a:ln w="25400">
            <a:solidFill>
              <a:schemeClr val="bg2">
                <a:lumMod val="90000"/>
              </a:schemeClr>
            </a:solidFill>
            <a:miter lim="800000"/>
            <a:headEnd/>
            <a:tailEnd/>
          </a:ln>
          <a:effectLst>
            <a:outerShdw blurRad="50800" dist="63500" dir="8100000" sx="101000" sy="101000" algn="tr" rotWithShape="0">
              <a:prstClr val="black">
                <a:alpha val="30000"/>
              </a:prstClr>
            </a:outerShdw>
          </a:effectLst>
          <a:scene3d>
            <a:camera prst="orthographicFront"/>
            <a:lightRig rig="threePt" dir="t"/>
          </a:scene3d>
          <a:sp3d>
            <a:bevelT/>
          </a:sp3d>
        </p:spPr>
      </p:pic>
      <p:sp>
        <p:nvSpPr>
          <p:cNvPr id="17" name="圆角矩形 16"/>
          <p:cNvSpPr/>
          <p:nvPr/>
        </p:nvSpPr>
        <p:spPr>
          <a:xfrm>
            <a:off x="8595360" y="1120140"/>
            <a:ext cx="2868930" cy="28575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0" name="圆角矩形 29"/>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1"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2"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33" name="组 37"/>
          <p:cNvGrpSpPr/>
          <p:nvPr/>
        </p:nvGrpSpPr>
        <p:grpSpPr>
          <a:xfrm>
            <a:off x="0" y="252857"/>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3"/>
          <p:cNvSpPr>
            <a:spLocks noGrp="1"/>
          </p:cNvSpPr>
          <p:nvPr>
            <p:ph idx="1"/>
          </p:nvPr>
        </p:nvSpPr>
        <p:spPr>
          <a:xfrm>
            <a:off x="721002" y="999929"/>
            <a:ext cx="11152552" cy="719691"/>
          </a:xfrm>
        </p:spPr>
        <p:txBody>
          <a:bodyPr>
            <a:normAutofit/>
          </a:bodyPr>
          <a:lstStyle/>
          <a:p>
            <a:pPr>
              <a:lnSpc>
                <a:spcPct val="100000"/>
              </a:lnSpc>
              <a:spcBef>
                <a:spcPts val="0"/>
              </a:spcBef>
              <a:buClr>
                <a:srgbClr val="0070C0"/>
              </a:buClr>
              <a:buFont typeface="Wingdings" pitchFamily="2" charset="2"/>
              <a:buChar char=""/>
            </a:pPr>
            <a:r>
              <a:rPr lang="zh-CN" altLang="en-US" sz="3300" dirty="0" smtClean="0">
                <a:latin typeface="Times New Roman" pitchFamily="18" charset="0"/>
                <a:cs typeface="Times New Roman" pitchFamily="18" charset="0"/>
              </a:rPr>
              <a:t>  </a:t>
            </a:r>
            <a:r>
              <a:rPr lang="en-US" altLang="zh-CN" dirty="0" smtClean="0">
                <a:latin typeface="Times New Roman" pitchFamily="18" charset="0"/>
                <a:ea typeface="+mj-ea"/>
                <a:cs typeface="Times New Roman" pitchFamily="18" charset="0"/>
              </a:rPr>
              <a:t>WHO</a:t>
            </a:r>
            <a:r>
              <a:rPr lang="zh-CN" altLang="en-US" dirty="0" smtClean="0">
                <a:latin typeface="Times New Roman" pitchFamily="18" charset="0"/>
                <a:ea typeface="+mj-ea"/>
                <a:cs typeface="Times New Roman" pitchFamily="18" charset="0"/>
              </a:rPr>
              <a:t> 西太平洋区域（</a:t>
            </a:r>
            <a:r>
              <a:rPr lang="en-US" altLang="zh-CN" dirty="0" smtClean="0">
                <a:latin typeface="Times New Roman" pitchFamily="18" charset="0"/>
                <a:ea typeface="+mj-ea"/>
                <a:cs typeface="Times New Roman" pitchFamily="18" charset="0"/>
              </a:rPr>
              <a:t>WPRO</a:t>
            </a:r>
            <a:r>
              <a:rPr lang="zh-CN" altLang="en-US" dirty="0" smtClean="0">
                <a:latin typeface="Times New Roman" pitchFamily="18" charset="0"/>
                <a:ea typeface="+mj-ea"/>
                <a:cs typeface="Times New Roman" pitchFamily="18" charset="0"/>
              </a:rPr>
              <a:t>）网站</a:t>
            </a:r>
            <a:r>
              <a:rPr lang="zh-CN" altLang="en-US" sz="3300" dirty="0" smtClean="0">
                <a:latin typeface="Times New Roman" pitchFamily="18" charset="0"/>
                <a:ea typeface="+mj-ea"/>
                <a:cs typeface="Times New Roman" pitchFamily="18" charset="0"/>
              </a:rPr>
              <a:t>     </a:t>
            </a:r>
            <a:r>
              <a:rPr lang="en-US" altLang="zh-CN" sz="2000" dirty="0" smtClean="0">
                <a:latin typeface="微软雅黑" pitchFamily="34" charset="-122"/>
                <a:ea typeface="微软雅黑" pitchFamily="34" charset="-122"/>
                <a:hlinkClick r:id="rId3"/>
              </a:rPr>
              <a:t>http://www.wpro.who.int/en/</a:t>
            </a:r>
            <a:endParaRPr lang="en-US" altLang="zh-CN" sz="2000" dirty="0" smtClean="0">
              <a:latin typeface="+mj-ea"/>
              <a:ea typeface="+mj-ea"/>
            </a:endParaRPr>
          </a:p>
        </p:txBody>
      </p:sp>
      <p:pic>
        <p:nvPicPr>
          <p:cNvPr id="2050" name="Picture 2"/>
          <p:cNvPicPr>
            <a:picLocks noChangeAspect="1" noChangeArrowheads="1"/>
          </p:cNvPicPr>
          <p:nvPr/>
        </p:nvPicPr>
        <p:blipFill>
          <a:blip r:embed="rId4" cstate="print"/>
          <a:srcRect/>
          <a:stretch>
            <a:fillRect/>
          </a:stretch>
        </p:blipFill>
        <p:spPr bwMode="auto">
          <a:xfrm>
            <a:off x="2775118" y="1692323"/>
            <a:ext cx="6202504" cy="4906365"/>
          </a:xfrm>
          <a:prstGeom prst="rect">
            <a:avLst/>
          </a:prstGeom>
          <a:noFill/>
          <a:ln w="9525">
            <a:noFill/>
            <a:miter lim="800000"/>
            <a:headEnd/>
            <a:tailEnd/>
          </a:ln>
          <a:effectLst>
            <a:outerShdw blurRad="50800" dist="50800" dir="8100000" sx="101000" sy="101000" algn="tr" rotWithShape="0">
              <a:prstClr val="black">
                <a:alpha val="34000"/>
              </a:prstClr>
            </a:outerShdw>
          </a:effectLst>
          <a:scene3d>
            <a:camera prst="orthographicFront"/>
            <a:lightRig rig="threePt" dir="t"/>
          </a:scene3d>
          <a:sp3d>
            <a:bevelT/>
          </a:sp3d>
        </p:spPr>
      </p:pic>
      <p:sp>
        <p:nvSpPr>
          <p:cNvPr id="19" name="矩形 1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29"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5" cstate="print"/>
          <a:srcRect/>
          <a:stretch>
            <a:fillRect/>
          </a:stretch>
        </p:blipFill>
        <p:spPr bwMode="auto">
          <a:xfrm>
            <a:off x="10025972" y="226249"/>
            <a:ext cx="2115896" cy="520245"/>
          </a:xfrm>
          <a:prstGeom prst="rect">
            <a:avLst/>
          </a:prstGeom>
          <a:noFill/>
          <a:ln w="9525">
            <a:noFill/>
            <a:miter lim="800000"/>
            <a:headEnd/>
            <a:tailEnd/>
          </a:ln>
        </p:spPr>
      </p:pic>
      <p:grpSp>
        <p:nvGrpSpPr>
          <p:cNvPr id="31"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3"/>
          <p:cNvSpPr>
            <a:spLocks noGrp="1"/>
          </p:cNvSpPr>
          <p:nvPr>
            <p:ph idx="1"/>
          </p:nvPr>
        </p:nvSpPr>
        <p:spPr>
          <a:xfrm>
            <a:off x="598170" y="1013577"/>
            <a:ext cx="11152552" cy="5043805"/>
          </a:xfrm>
        </p:spPr>
        <p:txBody>
          <a:bodyPr>
            <a:normAutofit/>
          </a:bodyPr>
          <a:lstStyle/>
          <a:p>
            <a:pPr>
              <a:lnSpc>
                <a:spcPct val="100000"/>
              </a:lnSpc>
              <a:spcBef>
                <a:spcPts val="600"/>
              </a:spcBef>
              <a:buClr>
                <a:srgbClr val="0070C0"/>
              </a:buClr>
              <a:buFont typeface="Wingdings" pitchFamily="2" charset="2"/>
              <a:buChar char=""/>
            </a:pPr>
            <a:r>
              <a:rPr lang="zh-CN" altLang="en-US" sz="3300" dirty="0" smtClean="0">
                <a:latin typeface="Times New Roman" pitchFamily="18" charset="0"/>
                <a:cs typeface="Times New Roman" pitchFamily="18" charset="0"/>
              </a:rPr>
              <a:t>  </a:t>
            </a:r>
            <a:r>
              <a:rPr lang="en-US" altLang="zh-CN" dirty="0" smtClean="0">
                <a:latin typeface="Times New Roman" pitchFamily="18" charset="0"/>
                <a:ea typeface="+mj-ea"/>
                <a:cs typeface="Times New Roman" pitchFamily="18" charset="0"/>
              </a:rPr>
              <a:t>WHO</a:t>
            </a:r>
            <a:r>
              <a:rPr lang="zh-CN" altLang="en-US" dirty="0" smtClean="0">
                <a:latin typeface="Times New Roman" pitchFamily="18" charset="0"/>
                <a:ea typeface="+mj-ea"/>
                <a:cs typeface="Times New Roman" pitchFamily="18" charset="0"/>
              </a:rPr>
              <a:t> 中国办事处（</a:t>
            </a:r>
            <a:r>
              <a:rPr lang="en-US" altLang="zh-CN" dirty="0" smtClean="0">
                <a:latin typeface="Times New Roman" pitchFamily="18" charset="0"/>
                <a:ea typeface="+mj-ea"/>
                <a:cs typeface="Times New Roman" pitchFamily="18" charset="0"/>
              </a:rPr>
              <a:t>WHO Representative Office</a:t>
            </a:r>
            <a:r>
              <a:rPr lang="zh-CN" altLang="en-US" dirty="0" smtClean="0">
                <a:latin typeface="Times New Roman" pitchFamily="18" charset="0"/>
                <a:ea typeface="+mj-ea"/>
                <a:cs typeface="Times New Roman" pitchFamily="18" charset="0"/>
              </a:rPr>
              <a:t>）网站</a:t>
            </a:r>
            <a:r>
              <a:rPr lang="zh-CN" altLang="en-US" sz="3300" dirty="0" smtClean="0">
                <a:latin typeface="Times New Roman" pitchFamily="18" charset="0"/>
                <a:ea typeface="+mj-ea"/>
                <a:cs typeface="Times New Roman" pitchFamily="18" charset="0"/>
              </a:rPr>
              <a:t>        </a:t>
            </a:r>
            <a:r>
              <a:rPr lang="en-US" altLang="zh-CN" sz="3300" dirty="0" smtClean="0">
                <a:latin typeface="Times New Roman" pitchFamily="18" charset="0"/>
                <a:ea typeface="+mj-ea"/>
                <a:cs typeface="Times New Roman" pitchFamily="18" charset="0"/>
              </a:rPr>
              <a:t>     </a:t>
            </a:r>
          </a:p>
          <a:p>
            <a:pPr>
              <a:lnSpc>
                <a:spcPct val="100000"/>
              </a:lnSpc>
              <a:spcBef>
                <a:spcPts val="0"/>
              </a:spcBef>
              <a:buClr>
                <a:srgbClr val="0070C0"/>
              </a:buClr>
              <a:buNone/>
            </a:pPr>
            <a:r>
              <a:rPr lang="en-US" altLang="zh-CN" sz="3300" dirty="0" smtClean="0">
                <a:latin typeface="Times New Roman" pitchFamily="18" charset="0"/>
                <a:ea typeface="+mj-ea"/>
                <a:cs typeface="Times New Roman" pitchFamily="18" charset="0"/>
              </a:rPr>
              <a:t>      </a:t>
            </a:r>
            <a:r>
              <a:rPr lang="en-US" altLang="zh-CN" sz="2000" dirty="0" smtClean="0">
                <a:latin typeface="微软雅黑" pitchFamily="34" charset="-122"/>
                <a:ea typeface="微软雅黑" pitchFamily="34" charset="-122"/>
                <a:hlinkClick r:id="rId2"/>
              </a:rPr>
              <a:t>http://www.wpro.who.int/china/zh/</a:t>
            </a:r>
            <a:endParaRPr lang="en-US" altLang="zh-CN" sz="2000" dirty="0" smtClean="0">
              <a:latin typeface="+mj-ea"/>
              <a:ea typeface="+mj-ea"/>
            </a:endParaRPr>
          </a:p>
        </p:txBody>
      </p:sp>
      <p:pic>
        <p:nvPicPr>
          <p:cNvPr id="3074" name="Picture 2"/>
          <p:cNvPicPr>
            <a:picLocks noChangeAspect="1" noChangeArrowheads="1"/>
          </p:cNvPicPr>
          <p:nvPr/>
        </p:nvPicPr>
        <p:blipFill>
          <a:blip r:embed="rId3" cstate="print"/>
          <a:srcRect/>
          <a:stretch>
            <a:fillRect/>
          </a:stretch>
        </p:blipFill>
        <p:spPr bwMode="auto">
          <a:xfrm>
            <a:off x="2465986" y="2169995"/>
            <a:ext cx="7116356" cy="4415045"/>
          </a:xfrm>
          <a:prstGeom prst="rect">
            <a:avLst/>
          </a:prstGeom>
          <a:noFill/>
          <a:ln w="9525">
            <a:noFill/>
            <a:miter lim="800000"/>
            <a:headEnd/>
            <a:tailEnd/>
          </a:ln>
          <a:effectLst>
            <a:outerShdw blurRad="50800" dist="50800" dir="8100000" sx="101000" sy="101000" algn="tr" rotWithShape="0">
              <a:prstClr val="black">
                <a:alpha val="35000"/>
              </a:prstClr>
            </a:outerShdw>
          </a:effectLst>
          <a:scene3d>
            <a:camera prst="orthographicFront"/>
            <a:lightRig rig="threePt" dir="t"/>
          </a:scene3d>
          <a:sp3d>
            <a:bevelT/>
          </a:sp3d>
        </p:spPr>
      </p:pic>
      <p:sp>
        <p:nvSpPr>
          <p:cNvPr id="19" name="矩形 1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29"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31"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27047" y="2470133"/>
            <a:ext cx="2574080" cy="1372679"/>
          </a:xfrm>
          <a:prstGeom prst="rect">
            <a:avLst/>
          </a:prstGeom>
        </p:spPr>
        <p:txBody>
          <a:bodyPr wrap="square" lIns="91436" tIns="45718" rIns="91436" bIns="45718">
            <a:spAutoFit/>
          </a:bodyPr>
          <a:lstStyle/>
          <a:p>
            <a:pPr algn="just">
              <a:lnSpc>
                <a:spcPct val="130000"/>
              </a:lnSpc>
            </a:pP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包含按健康与发展为主题的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WHO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组织项目、行动、出版物、多媒体以及相关主题链接等信息资源。</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flipH="1">
            <a:off x="280549" y="2092231"/>
            <a:ext cx="1" cy="801692"/>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3" name="文本框 45"/>
          <p:cNvSpPr txBox="1"/>
          <p:nvPr/>
        </p:nvSpPr>
        <p:spPr>
          <a:xfrm>
            <a:off x="334715" y="1868103"/>
            <a:ext cx="2145131" cy="654021"/>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Ø"/>
            </a:pPr>
            <a:r>
              <a:rPr lang="zh-CN" altLang="en-US" sz="2000" b="1" dirty="0" smtClean="0">
                <a:solidFill>
                  <a:schemeClr val="tx2"/>
                </a:solidFill>
                <a:latin typeface="微软雅黑" panose="020B0503020204020204" pitchFamily="34" charset="-122"/>
                <a:ea typeface="微软雅黑" panose="020B0503020204020204" pitchFamily="34" charset="-122"/>
              </a:rPr>
              <a:t>  健康主题</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r>
              <a:rPr lang="en-US" altLang="zh-CN" sz="1050" dirty="0" smtClean="0">
                <a:solidFill>
                  <a:schemeClr val="accent1">
                    <a:lumMod val="75000"/>
                  </a:schemeClr>
                </a:solidFill>
                <a:latin typeface="微软雅黑" panose="020B0503020204020204" pitchFamily="34" charset="-122"/>
                <a:ea typeface="微软雅黑" panose="020B0503020204020204" pitchFamily="34" charset="-122"/>
                <a:hlinkClick r:id="rId3"/>
              </a:rPr>
              <a:t>http://www.who.int/topics/en/</a:t>
            </a:r>
            <a:endParaRPr lang="zh-CN" altLang="en-US" sz="105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6" name="内容占位符 23"/>
          <p:cNvSpPr>
            <a:spLocks noGrp="1"/>
          </p:cNvSpPr>
          <p:nvPr>
            <p:ph idx="1"/>
          </p:nvPr>
        </p:nvSpPr>
        <p:spPr>
          <a:xfrm>
            <a:off x="274034" y="1074798"/>
            <a:ext cx="4762500" cy="620395"/>
          </a:xfrm>
        </p:spPr>
        <p:txBody>
          <a:bodyPr>
            <a:noAutofit/>
          </a:bodyPr>
          <a:lstStyle/>
          <a:p>
            <a:pPr>
              <a:lnSpc>
                <a:spcPct val="150000"/>
              </a:lnSpc>
              <a:spcBef>
                <a:spcPts val="0"/>
              </a:spcBef>
              <a:buClr>
                <a:srgbClr val="0070C0"/>
              </a:buClr>
              <a:buFont typeface="Wingdings" pitchFamily="2" charset="2"/>
              <a:buChar char="u"/>
            </a:pPr>
            <a:r>
              <a:rPr lang="zh-CN" altLang="en-US" sz="2400" dirty="0" smtClean="0">
                <a:latin typeface="微软雅黑" pitchFamily="34" charset="-122"/>
                <a:ea typeface="微软雅黑" pitchFamily="34" charset="-122"/>
              </a:rPr>
              <a:t> </a:t>
            </a:r>
            <a:r>
              <a:rPr lang="en-US" altLang="zh-CN" sz="2400" dirty="0" smtClean="0">
                <a:latin typeface="Times New Roman" pitchFamily="18" charset="0"/>
                <a:ea typeface="微软雅黑" pitchFamily="34" charset="-122"/>
                <a:cs typeface="Times New Roman" pitchFamily="18" charset="0"/>
              </a:rPr>
              <a:t>WHO </a:t>
            </a:r>
            <a:r>
              <a:rPr lang="zh-CN" altLang="en-US" sz="2400" dirty="0" smtClean="0">
                <a:latin typeface="微软雅黑" pitchFamily="34" charset="-122"/>
                <a:ea typeface="微软雅黑" pitchFamily="34" charset="-122"/>
              </a:rPr>
              <a:t>网站主要信息资源</a:t>
            </a:r>
          </a:p>
        </p:txBody>
      </p:sp>
      <p:sp>
        <p:nvSpPr>
          <p:cNvPr id="29" name="圆角矩形 28"/>
          <p:cNvSpPr/>
          <p:nvPr/>
        </p:nvSpPr>
        <p:spPr>
          <a:xfrm>
            <a:off x="300788" y="397189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28" name="圆角矩形 27"/>
          <p:cNvSpPr/>
          <p:nvPr/>
        </p:nvSpPr>
        <p:spPr>
          <a:xfrm>
            <a:off x="296978" y="388807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Health topics</a:t>
            </a:r>
            <a:endParaRPr lang="zh-CN" altLang="en-US" sz="1400" b="1" dirty="0">
              <a:latin typeface="微软雅黑" panose="020B0503020204020204" pitchFamily="34" charset="-122"/>
              <a:ea typeface="微软雅黑" panose="020B0503020204020204" pitchFamily="34" charset="-122"/>
            </a:endParaRPr>
          </a:p>
        </p:txBody>
      </p:sp>
      <p:sp>
        <p:nvSpPr>
          <p:cNvPr id="30" name="圆角矩形 29"/>
          <p:cNvSpPr/>
          <p:nvPr/>
        </p:nvSpPr>
        <p:spPr>
          <a:xfrm>
            <a:off x="1996238" y="396427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1" name="圆角矩形 30"/>
          <p:cNvSpPr/>
          <p:nvPr/>
        </p:nvSpPr>
        <p:spPr>
          <a:xfrm>
            <a:off x="1992428" y="388045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DATA</a:t>
            </a:r>
            <a:endParaRPr lang="zh-CN" altLang="en-US" sz="1400" b="1" dirty="0">
              <a:latin typeface="微软雅黑" panose="020B0503020204020204" pitchFamily="34" charset="-122"/>
              <a:ea typeface="微软雅黑" panose="020B0503020204020204" pitchFamily="34" charset="-122"/>
            </a:endParaRPr>
          </a:p>
        </p:txBody>
      </p:sp>
      <p:sp>
        <p:nvSpPr>
          <p:cNvPr id="32" name="圆角矩形 31"/>
          <p:cNvSpPr/>
          <p:nvPr/>
        </p:nvSpPr>
        <p:spPr>
          <a:xfrm>
            <a:off x="3687878" y="397570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3" name="圆角矩形 32"/>
          <p:cNvSpPr/>
          <p:nvPr/>
        </p:nvSpPr>
        <p:spPr>
          <a:xfrm>
            <a:off x="3684068" y="389188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Media centre</a:t>
            </a:r>
          </a:p>
        </p:txBody>
      </p:sp>
      <p:sp>
        <p:nvSpPr>
          <p:cNvPr id="34" name="圆角矩形 33"/>
          <p:cNvSpPr/>
          <p:nvPr/>
        </p:nvSpPr>
        <p:spPr>
          <a:xfrm>
            <a:off x="5390948" y="397570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5" name="圆角矩形 34"/>
          <p:cNvSpPr/>
          <p:nvPr/>
        </p:nvSpPr>
        <p:spPr>
          <a:xfrm>
            <a:off x="5387138" y="389188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Publications</a:t>
            </a:r>
            <a:endParaRPr lang="zh-CN" altLang="en-US" sz="1400" b="1" dirty="0">
              <a:latin typeface="微软雅黑" panose="020B0503020204020204" pitchFamily="34" charset="-122"/>
              <a:ea typeface="微软雅黑" panose="020B0503020204020204" pitchFamily="34" charset="-122"/>
            </a:endParaRPr>
          </a:p>
        </p:txBody>
      </p:sp>
      <p:sp>
        <p:nvSpPr>
          <p:cNvPr id="36" name="圆角矩形 35"/>
          <p:cNvSpPr/>
          <p:nvPr/>
        </p:nvSpPr>
        <p:spPr>
          <a:xfrm>
            <a:off x="7082588" y="395284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7" name="圆角矩形 36"/>
          <p:cNvSpPr/>
          <p:nvPr/>
        </p:nvSpPr>
        <p:spPr>
          <a:xfrm>
            <a:off x="7078778" y="386902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Countries</a:t>
            </a:r>
            <a:endParaRPr lang="zh-CN" altLang="en-US" sz="1400" b="1" dirty="0">
              <a:latin typeface="微软雅黑" panose="020B0503020204020204" pitchFamily="34" charset="-122"/>
              <a:ea typeface="微软雅黑" panose="020B0503020204020204" pitchFamily="34" charset="-122"/>
            </a:endParaRPr>
          </a:p>
        </p:txBody>
      </p:sp>
      <p:sp>
        <p:nvSpPr>
          <p:cNvPr id="38" name="圆角矩形 37"/>
          <p:cNvSpPr/>
          <p:nvPr/>
        </p:nvSpPr>
        <p:spPr>
          <a:xfrm>
            <a:off x="8785658" y="395284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39" name="圆角矩形 38"/>
          <p:cNvSpPr/>
          <p:nvPr/>
        </p:nvSpPr>
        <p:spPr>
          <a:xfrm>
            <a:off x="8781848" y="386902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smtClean="0">
                <a:latin typeface="微软雅黑" panose="020B0503020204020204" pitchFamily="34" charset="-122"/>
                <a:ea typeface="微软雅黑" panose="020B0503020204020204" pitchFamily="34" charset="-122"/>
              </a:rPr>
              <a:t>Programmes</a:t>
            </a:r>
            <a:endParaRPr lang="zh-CN" altLang="en-US" sz="1400" b="1" dirty="0">
              <a:latin typeface="微软雅黑" panose="020B0503020204020204" pitchFamily="34" charset="-122"/>
              <a:ea typeface="微软雅黑" panose="020B0503020204020204" pitchFamily="34" charset="-122"/>
            </a:endParaRPr>
          </a:p>
        </p:txBody>
      </p:sp>
      <p:sp>
        <p:nvSpPr>
          <p:cNvPr id="40" name="圆角矩形 39"/>
          <p:cNvSpPr/>
          <p:nvPr/>
        </p:nvSpPr>
        <p:spPr>
          <a:xfrm>
            <a:off x="10469678" y="3933798"/>
            <a:ext cx="1422298" cy="49123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400" dirty="0">
              <a:latin typeface="微软雅黑" panose="020B0503020204020204" pitchFamily="34" charset="-122"/>
              <a:ea typeface="微软雅黑" panose="020B0503020204020204" pitchFamily="34" charset="-122"/>
            </a:endParaRPr>
          </a:p>
        </p:txBody>
      </p:sp>
      <p:sp>
        <p:nvSpPr>
          <p:cNvPr id="42" name="圆角矩形 41"/>
          <p:cNvSpPr/>
          <p:nvPr/>
        </p:nvSpPr>
        <p:spPr>
          <a:xfrm>
            <a:off x="10465868" y="3849978"/>
            <a:ext cx="1433728" cy="502666"/>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Governance</a:t>
            </a:r>
            <a:endParaRPr lang="zh-CN" altLang="en-US" sz="1400" b="1" dirty="0">
              <a:latin typeface="微软雅黑" panose="020B0503020204020204" pitchFamily="34" charset="-122"/>
              <a:ea typeface="微软雅黑" panose="020B0503020204020204" pitchFamily="34" charset="-122"/>
            </a:endParaRPr>
          </a:p>
        </p:txBody>
      </p:sp>
      <p:sp>
        <p:nvSpPr>
          <p:cNvPr id="53" name="矩形 52"/>
          <p:cNvSpPr/>
          <p:nvPr/>
        </p:nvSpPr>
        <p:spPr>
          <a:xfrm>
            <a:off x="3634663" y="3073260"/>
            <a:ext cx="2343056" cy="701342"/>
          </a:xfrm>
          <a:prstGeom prst="rect">
            <a:avLst/>
          </a:prstGeom>
        </p:spPr>
        <p:txBody>
          <a:bodyPr wrap="square" lIns="91436" tIns="45718" rIns="91436" bIns="45718">
            <a:spAutoFit/>
          </a:bodyPr>
          <a:lstStyle/>
          <a:p>
            <a:pPr algn="just">
              <a:lnSpc>
                <a:spcPct val="130000"/>
              </a:lnSpc>
            </a:pP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可查阅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WHO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相关新闻、事件和评论。</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flipH="1">
            <a:off x="3616446" y="2570328"/>
            <a:ext cx="1" cy="801692"/>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7014492" y="3247729"/>
            <a:ext cx="2252338" cy="381254"/>
          </a:xfrm>
          <a:prstGeom prst="rect">
            <a:avLst/>
          </a:prstGeom>
        </p:spPr>
        <p:txBody>
          <a:bodyPr wrap="square" lIns="91436" tIns="45718" rIns="91436" bIns="45718">
            <a:spAutoFit/>
          </a:bodyPr>
          <a:lstStyle/>
          <a:p>
            <a:pPr algn="just">
              <a:lnSpc>
                <a:spcPct val="130000"/>
              </a:lnSpc>
            </a:pP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WHO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成员国相关信息。</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60" name="直接连接符 59"/>
          <p:cNvCxnSpPr/>
          <p:nvPr/>
        </p:nvCxnSpPr>
        <p:spPr>
          <a:xfrm flipH="1">
            <a:off x="6940698" y="2884495"/>
            <a:ext cx="1" cy="801692"/>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10376449" y="2505961"/>
            <a:ext cx="1744301" cy="1372679"/>
          </a:xfrm>
          <a:prstGeom prst="rect">
            <a:avLst/>
          </a:prstGeom>
        </p:spPr>
        <p:txBody>
          <a:bodyPr wrap="square" lIns="91436" tIns="45718" rIns="91436" bIns="45718">
            <a:spAutoFit/>
          </a:bodyPr>
          <a:lstStyle/>
          <a:p>
            <a:pPr algn="just">
              <a:lnSpc>
                <a:spcPct val="130000"/>
              </a:lnSpc>
            </a:pP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有关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WHO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集会、执行委员会会议和获得奖项相关信息。</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flipH="1">
            <a:off x="10355002" y="2010683"/>
            <a:ext cx="1" cy="801692"/>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8" name="文本框 45"/>
          <p:cNvSpPr txBox="1"/>
          <p:nvPr/>
        </p:nvSpPr>
        <p:spPr>
          <a:xfrm>
            <a:off x="3655458" y="2310444"/>
            <a:ext cx="2158488" cy="815604"/>
          </a:xfrm>
          <a:prstGeom prst="rect">
            <a:avLst/>
          </a:prstGeom>
          <a:noFill/>
        </p:spPr>
        <p:txBody>
          <a:bodyPr wrap="square" lIns="91436" tIns="45718" rIns="91436" bIns="45718" rtlCol="0">
            <a:spAutoFit/>
          </a:bodyPr>
          <a:lstStyle/>
          <a:p>
            <a:pPr>
              <a:lnSpc>
                <a:spcPct val="130000"/>
              </a:lnSpc>
              <a:buClr>
                <a:srgbClr val="0070C0"/>
              </a:buClr>
              <a:buFont typeface="Wingdings" pitchFamily="2" charset="2"/>
              <a:buChar char="Ø"/>
            </a:pPr>
            <a:r>
              <a:rPr lang="en-US" altLang="zh-CN" sz="2000" b="1" dirty="0" smtClean="0">
                <a:solidFill>
                  <a:schemeClr val="tx2"/>
                </a:solidFill>
                <a:latin typeface="微软雅黑" panose="020B0503020204020204" pitchFamily="34" charset="-122"/>
                <a:ea typeface="微软雅黑" panose="020B0503020204020204" pitchFamily="34" charset="-122"/>
              </a:rPr>
              <a:t>  </a:t>
            </a:r>
            <a:r>
              <a:rPr lang="zh-CN" altLang="en-US" sz="2000" b="1" dirty="0" smtClean="0">
                <a:solidFill>
                  <a:schemeClr val="tx2"/>
                </a:solidFill>
                <a:latin typeface="微软雅黑" panose="020B0503020204020204" pitchFamily="34" charset="-122"/>
                <a:ea typeface="微软雅黑" panose="020B0503020204020204" pitchFamily="34" charset="-122"/>
              </a:rPr>
              <a:t>媒体中心</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pPr>
              <a:buClr>
                <a:srgbClr val="0070C0"/>
              </a:buClr>
            </a:pPr>
            <a:r>
              <a:rPr lang="en-US" altLang="zh-CN" sz="1050" dirty="0" smtClean="0">
                <a:latin typeface="微软雅黑" pitchFamily="34" charset="-122"/>
                <a:ea typeface="微软雅黑" pitchFamily="34" charset="-122"/>
                <a:hlinkClick r:id="rId4"/>
              </a:rPr>
              <a:t>http://www.who.int/mediacentre/en/</a:t>
            </a:r>
            <a:r>
              <a:rPr lang="en-US" altLang="zh-CN" sz="1050" dirty="0" smtClean="0">
                <a:latin typeface="微软雅黑" pitchFamily="34" charset="-122"/>
                <a:ea typeface="微软雅黑" pitchFamily="34" charset="-122"/>
              </a:rPr>
              <a:t> </a:t>
            </a:r>
            <a:endParaRPr lang="zh-CN" altLang="en-US" sz="1050" b="1" dirty="0">
              <a:solidFill>
                <a:schemeClr val="tx2"/>
              </a:solidFill>
              <a:latin typeface="微软雅黑" panose="020B0503020204020204" pitchFamily="34" charset="-122"/>
              <a:ea typeface="微软雅黑" panose="020B0503020204020204" pitchFamily="34" charset="-122"/>
            </a:endParaRPr>
          </a:p>
        </p:txBody>
      </p:sp>
      <p:sp>
        <p:nvSpPr>
          <p:cNvPr id="55" name="文本框 45"/>
          <p:cNvSpPr txBox="1"/>
          <p:nvPr/>
        </p:nvSpPr>
        <p:spPr>
          <a:xfrm>
            <a:off x="7023633" y="2627745"/>
            <a:ext cx="2416038" cy="654021"/>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Ø"/>
            </a:pPr>
            <a:r>
              <a:rPr lang="zh-CN" altLang="en-US" sz="2000" b="1" dirty="0" smtClean="0">
                <a:solidFill>
                  <a:schemeClr val="tx2"/>
                </a:solidFill>
                <a:latin typeface="微软雅黑" panose="020B0503020204020204" pitchFamily="34" charset="-122"/>
                <a:ea typeface="微软雅黑" panose="020B0503020204020204" pitchFamily="34" charset="-122"/>
              </a:rPr>
              <a:t>  国家</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pPr>
              <a:buClr>
                <a:srgbClr val="0070C0"/>
              </a:buClr>
            </a:pPr>
            <a:r>
              <a:rPr lang="en-US" altLang="zh-CN" sz="1050" dirty="0" smtClean="0">
                <a:latin typeface="微软雅黑" pitchFamily="34" charset="-122"/>
                <a:ea typeface="微软雅黑" pitchFamily="34" charset="-122"/>
                <a:hlinkClick r:id="rId5"/>
              </a:rPr>
              <a:t>http://www.who.int/countries/en/</a:t>
            </a:r>
            <a:endParaRPr lang="zh-CN" altLang="en-US" sz="1050" b="1" dirty="0">
              <a:solidFill>
                <a:schemeClr val="tx2"/>
              </a:solidFill>
              <a:latin typeface="微软雅黑" panose="020B0503020204020204" pitchFamily="34" charset="-122"/>
              <a:ea typeface="微软雅黑" panose="020B0503020204020204" pitchFamily="34" charset="-122"/>
            </a:endParaRPr>
          </a:p>
        </p:txBody>
      </p:sp>
      <p:sp>
        <p:nvSpPr>
          <p:cNvPr id="69" name="文本框 45"/>
          <p:cNvSpPr txBox="1"/>
          <p:nvPr/>
        </p:nvSpPr>
        <p:spPr>
          <a:xfrm>
            <a:off x="10406826" y="1727516"/>
            <a:ext cx="1708605" cy="815604"/>
          </a:xfrm>
          <a:prstGeom prst="rect">
            <a:avLst/>
          </a:prstGeom>
          <a:noFill/>
        </p:spPr>
        <p:txBody>
          <a:bodyPr wrap="square" lIns="91436" tIns="45718" rIns="91436" bIns="45718" rtlCol="0">
            <a:spAutoFit/>
          </a:bodyPr>
          <a:lstStyle/>
          <a:p>
            <a:pPr>
              <a:lnSpc>
                <a:spcPct val="130000"/>
              </a:lnSpc>
              <a:buClr>
                <a:srgbClr val="0070C0"/>
              </a:buClr>
              <a:buFont typeface="Wingdings" pitchFamily="2" charset="2"/>
              <a:buChar char="Ø"/>
            </a:pPr>
            <a:r>
              <a:rPr lang="zh-CN" altLang="en-US" sz="2000" b="1" dirty="0" smtClean="0">
                <a:solidFill>
                  <a:schemeClr val="tx2"/>
                </a:solidFill>
                <a:latin typeface="微软雅黑" panose="020B0503020204020204" pitchFamily="34" charset="-122"/>
                <a:ea typeface="微软雅黑" panose="020B0503020204020204" pitchFamily="34" charset="-122"/>
              </a:rPr>
              <a:t>  管理</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pPr>
              <a:buClr>
                <a:srgbClr val="0070C0"/>
              </a:buClr>
            </a:pPr>
            <a:r>
              <a:rPr lang="en-US" altLang="zh-CN" sz="1050" dirty="0" smtClean="0">
                <a:latin typeface="微软雅黑" pitchFamily="34" charset="-122"/>
                <a:ea typeface="微软雅黑" pitchFamily="34" charset="-122"/>
                <a:hlinkClick r:id="rId6"/>
              </a:rPr>
              <a:t>http://www.who.int/governance/en/</a:t>
            </a:r>
            <a:endParaRPr lang="zh-CN" altLang="en-US" sz="1050" b="1" dirty="0">
              <a:solidFill>
                <a:schemeClr val="tx2"/>
              </a:solidFill>
              <a:latin typeface="微软雅黑" panose="020B0503020204020204" pitchFamily="34" charset="-122"/>
              <a:ea typeface="微软雅黑" panose="020B0503020204020204" pitchFamily="34" charset="-122"/>
            </a:endParaRPr>
          </a:p>
        </p:txBody>
      </p:sp>
      <p:sp>
        <p:nvSpPr>
          <p:cNvPr id="71" name="Freeform 70"/>
          <p:cNvSpPr>
            <a:spLocks noEditPoints="1"/>
          </p:cNvSpPr>
          <p:nvPr/>
        </p:nvSpPr>
        <p:spPr bwMode="auto">
          <a:xfrm>
            <a:off x="5340184" y="5708358"/>
            <a:ext cx="471249" cy="319812"/>
          </a:xfrm>
          <a:custGeom>
            <a:avLst/>
            <a:gdLst>
              <a:gd name="T0" fmla="*/ 157 w 200"/>
              <a:gd name="T1" fmla="*/ 0 h 136"/>
              <a:gd name="T2" fmla="*/ 44 w 200"/>
              <a:gd name="T3" fmla="*/ 0 h 136"/>
              <a:gd name="T4" fmla="*/ 0 w 200"/>
              <a:gd name="T5" fmla="*/ 48 h 136"/>
              <a:gd name="T6" fmla="*/ 0 w 200"/>
              <a:gd name="T7" fmla="*/ 136 h 136"/>
              <a:gd name="T8" fmla="*/ 200 w 200"/>
              <a:gd name="T9" fmla="*/ 136 h 136"/>
              <a:gd name="T10" fmla="*/ 200 w 200"/>
              <a:gd name="T11" fmla="*/ 48 h 136"/>
              <a:gd name="T12" fmla="*/ 157 w 200"/>
              <a:gd name="T13" fmla="*/ 0 h 136"/>
              <a:gd name="T14" fmla="*/ 48 w 200"/>
              <a:gd name="T15" fmla="*/ 8 h 136"/>
              <a:gd name="T16" fmla="*/ 153 w 200"/>
              <a:gd name="T17" fmla="*/ 8 h 136"/>
              <a:gd name="T18" fmla="*/ 190 w 200"/>
              <a:gd name="T19" fmla="*/ 48 h 136"/>
              <a:gd name="T20" fmla="*/ 128 w 200"/>
              <a:gd name="T21" fmla="*/ 48 h 136"/>
              <a:gd name="T22" fmla="*/ 100 w 200"/>
              <a:gd name="T23" fmla="*/ 75 h 136"/>
              <a:gd name="T24" fmla="*/ 72 w 200"/>
              <a:gd name="T25" fmla="*/ 48 h 136"/>
              <a:gd name="T26" fmla="*/ 11 w 200"/>
              <a:gd name="T27" fmla="*/ 48 h 136"/>
              <a:gd name="T28" fmla="*/ 48 w 200"/>
              <a:gd name="T2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136">
                <a:moveTo>
                  <a:pt x="157" y="0"/>
                </a:moveTo>
                <a:cubicBezTo>
                  <a:pt x="44" y="0"/>
                  <a:pt x="44" y="0"/>
                  <a:pt x="44" y="0"/>
                </a:cubicBezTo>
                <a:cubicBezTo>
                  <a:pt x="0" y="48"/>
                  <a:pt x="0" y="48"/>
                  <a:pt x="0" y="48"/>
                </a:cubicBezTo>
                <a:cubicBezTo>
                  <a:pt x="0" y="136"/>
                  <a:pt x="0" y="136"/>
                  <a:pt x="0" y="136"/>
                </a:cubicBezTo>
                <a:cubicBezTo>
                  <a:pt x="200" y="136"/>
                  <a:pt x="200" y="136"/>
                  <a:pt x="200" y="136"/>
                </a:cubicBezTo>
                <a:cubicBezTo>
                  <a:pt x="200" y="48"/>
                  <a:pt x="200" y="48"/>
                  <a:pt x="200" y="48"/>
                </a:cubicBezTo>
                <a:lnTo>
                  <a:pt x="157" y="0"/>
                </a:lnTo>
                <a:close/>
                <a:moveTo>
                  <a:pt x="48" y="8"/>
                </a:moveTo>
                <a:cubicBezTo>
                  <a:pt x="153" y="8"/>
                  <a:pt x="153" y="8"/>
                  <a:pt x="153" y="8"/>
                </a:cubicBezTo>
                <a:cubicBezTo>
                  <a:pt x="190" y="48"/>
                  <a:pt x="190" y="48"/>
                  <a:pt x="190" y="48"/>
                </a:cubicBezTo>
                <a:cubicBezTo>
                  <a:pt x="128" y="48"/>
                  <a:pt x="128" y="48"/>
                  <a:pt x="128" y="48"/>
                </a:cubicBezTo>
                <a:cubicBezTo>
                  <a:pt x="128" y="63"/>
                  <a:pt x="115" y="75"/>
                  <a:pt x="100" y="75"/>
                </a:cubicBezTo>
                <a:cubicBezTo>
                  <a:pt x="85" y="75"/>
                  <a:pt x="72" y="63"/>
                  <a:pt x="72" y="48"/>
                </a:cubicBezTo>
                <a:cubicBezTo>
                  <a:pt x="11" y="48"/>
                  <a:pt x="11" y="48"/>
                  <a:pt x="11" y="48"/>
                </a:cubicBezTo>
                <a:lnTo>
                  <a:pt x="48"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a:lnSpc>
                <a:spcPct val="130000"/>
              </a:lnSpc>
            </a:pPr>
            <a:endParaRPr lang="zh-CN" altLang="en-US"/>
          </a:p>
        </p:txBody>
      </p:sp>
      <p:sp>
        <p:nvSpPr>
          <p:cNvPr id="72" name="矩形 71"/>
          <p:cNvSpPr/>
          <p:nvPr/>
        </p:nvSpPr>
        <p:spPr>
          <a:xfrm>
            <a:off x="1895448" y="5224740"/>
            <a:ext cx="2171585" cy="1052592"/>
          </a:xfrm>
          <a:prstGeom prst="rect">
            <a:avLst/>
          </a:prstGeom>
        </p:spPr>
        <p:txBody>
          <a:bodyPr wrap="square" lIns="91436" tIns="45718" rIns="91436" bIns="45718">
            <a:spAutoFit/>
          </a:bodyPr>
          <a:lstStyle/>
          <a:p>
            <a:pPr algn="just">
              <a:lnSpc>
                <a:spcPct val="130000"/>
              </a:lnSpc>
            </a:pP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GHO </a:t>
            </a:r>
            <a:r>
              <a:rPr lang="zh-CN" altLang="en-US" sz="1600" dirty="0" smtClean="0">
                <a:latin typeface="微软雅黑" pitchFamily="34" charset="-122"/>
                <a:ea typeface="微软雅黑" pitchFamily="34" charset="-122"/>
              </a:rPr>
              <a:t>是 </a:t>
            </a:r>
            <a:r>
              <a:rPr lang="en-US" altLang="zh-CN" sz="1600" dirty="0" smtClean="0">
                <a:latin typeface="微软雅黑" pitchFamily="34" charset="-122"/>
                <a:ea typeface="微软雅黑" pitchFamily="34" charset="-122"/>
              </a:rPr>
              <a:t>WHO </a:t>
            </a:r>
            <a:r>
              <a:rPr lang="zh-CN" altLang="en-US" sz="1600" dirty="0" smtClean="0">
                <a:latin typeface="微软雅黑" pitchFamily="34" charset="-122"/>
                <a:ea typeface="微软雅黑" pitchFamily="34" charset="-122"/>
              </a:rPr>
              <a:t>从全世界获取健康相关统计资料的通道。</a:t>
            </a:r>
            <a:endPar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73" name="直接连接符 72"/>
          <p:cNvCxnSpPr/>
          <p:nvPr/>
        </p:nvCxnSpPr>
        <p:spPr>
          <a:xfrm flipH="1">
            <a:off x="1835942" y="4880482"/>
            <a:ext cx="1" cy="801692"/>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4" name="文本框 45"/>
          <p:cNvSpPr txBox="1"/>
          <p:nvPr/>
        </p:nvSpPr>
        <p:spPr>
          <a:xfrm>
            <a:off x="1888828" y="4614770"/>
            <a:ext cx="2053759" cy="654021"/>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Ø"/>
            </a:pPr>
            <a:r>
              <a:rPr lang="zh-CN" altLang="en-US" sz="2000" b="1" dirty="0" smtClean="0">
                <a:solidFill>
                  <a:schemeClr val="tx2"/>
                </a:solidFill>
                <a:latin typeface="微软雅黑" panose="020B0503020204020204" pitchFamily="34" charset="-122"/>
                <a:ea typeface="微软雅黑" panose="020B0503020204020204" pitchFamily="34" charset="-122"/>
              </a:rPr>
              <a:t>  数据</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pPr>
              <a:buClr>
                <a:srgbClr val="0070C0"/>
              </a:buClr>
            </a:pPr>
            <a:r>
              <a:rPr lang="en-US" altLang="zh-CN" sz="1050" dirty="0" smtClean="0">
                <a:latin typeface="微软雅黑" pitchFamily="34" charset="-122"/>
                <a:ea typeface="微软雅黑" pitchFamily="34" charset="-122"/>
                <a:hlinkClick r:id="rId7"/>
              </a:rPr>
              <a:t>http://www.who.int/gho/en/ </a:t>
            </a:r>
            <a:endParaRPr lang="zh-CN" altLang="en-US" sz="1050" b="1" dirty="0">
              <a:solidFill>
                <a:schemeClr val="tx2"/>
              </a:solidFill>
              <a:latin typeface="微软雅黑" panose="020B0503020204020204" pitchFamily="34" charset="-122"/>
              <a:ea typeface="微软雅黑" panose="020B0503020204020204" pitchFamily="34" charset="-122"/>
            </a:endParaRPr>
          </a:p>
        </p:txBody>
      </p:sp>
      <p:sp>
        <p:nvSpPr>
          <p:cNvPr id="75" name="矩形 74"/>
          <p:cNvSpPr/>
          <p:nvPr/>
        </p:nvSpPr>
        <p:spPr>
          <a:xfrm>
            <a:off x="5333945" y="5401500"/>
            <a:ext cx="2008550" cy="1052592"/>
          </a:xfrm>
          <a:prstGeom prst="rect">
            <a:avLst/>
          </a:prstGeom>
        </p:spPr>
        <p:txBody>
          <a:bodyPr wrap="square" lIns="91436" tIns="45718" rIns="91436" bIns="45718">
            <a:spAutoFit/>
          </a:bodyPr>
          <a:lstStyle/>
          <a:p>
            <a:pPr algn="just">
              <a:lnSpc>
                <a:spcPct val="130000"/>
              </a:lnSpc>
            </a:pP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WHO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主要出版物、期刊和地区出版物的列表和简介。</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76" name="直接连接符 75"/>
          <p:cNvCxnSpPr/>
          <p:nvPr/>
        </p:nvCxnSpPr>
        <p:spPr>
          <a:xfrm flipH="1">
            <a:off x="5260152" y="4906199"/>
            <a:ext cx="1" cy="801692"/>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8687712" y="5367654"/>
            <a:ext cx="2339680" cy="381254"/>
          </a:xfrm>
          <a:prstGeom prst="rect">
            <a:avLst/>
          </a:prstGeom>
        </p:spPr>
        <p:txBody>
          <a:bodyPr wrap="square" lIns="91436" tIns="45718" rIns="91436" bIns="45718">
            <a:spAutoFit/>
          </a:bodyPr>
          <a:lstStyle/>
          <a:p>
            <a:pPr algn="just">
              <a:lnSpc>
                <a:spcPct val="130000"/>
              </a:lnSpc>
            </a:pP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WHO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rPr>
              <a:t>项目和合作项目。</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78" name="直接连接符 77"/>
          <p:cNvCxnSpPr/>
          <p:nvPr/>
        </p:nvCxnSpPr>
        <p:spPr>
          <a:xfrm flipH="1">
            <a:off x="8652682" y="4929088"/>
            <a:ext cx="2182" cy="748370"/>
          </a:xfrm>
          <a:prstGeom prst="line">
            <a:avLst/>
          </a:prstGeom>
          <a:ln w="3175">
            <a:solidFill>
              <a:schemeClr val="tx1">
                <a:lumMod val="75000"/>
                <a:lumOff val="25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9" name="文本框 45"/>
          <p:cNvSpPr txBox="1"/>
          <p:nvPr/>
        </p:nvSpPr>
        <p:spPr>
          <a:xfrm>
            <a:off x="5301748" y="4638105"/>
            <a:ext cx="1904270" cy="815604"/>
          </a:xfrm>
          <a:prstGeom prst="rect">
            <a:avLst/>
          </a:prstGeom>
          <a:noFill/>
        </p:spPr>
        <p:txBody>
          <a:bodyPr wrap="square" lIns="91436" tIns="45718" rIns="91436" bIns="45718" rtlCol="0">
            <a:spAutoFit/>
          </a:bodyPr>
          <a:lstStyle/>
          <a:p>
            <a:pPr>
              <a:lnSpc>
                <a:spcPct val="130000"/>
              </a:lnSpc>
              <a:buClr>
                <a:srgbClr val="0070C0"/>
              </a:buClr>
              <a:buFont typeface="Wingdings" pitchFamily="2" charset="2"/>
              <a:buChar char="Ø"/>
            </a:pPr>
            <a:r>
              <a:rPr lang="zh-CN" altLang="en-US" sz="2000" b="1" dirty="0" smtClean="0">
                <a:solidFill>
                  <a:schemeClr val="tx2"/>
                </a:solidFill>
                <a:latin typeface="微软雅黑" panose="020B0503020204020204" pitchFamily="34" charset="-122"/>
                <a:ea typeface="微软雅黑" panose="020B0503020204020204" pitchFamily="34" charset="-122"/>
              </a:rPr>
              <a:t>  出版物</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pPr>
              <a:buClr>
                <a:srgbClr val="0070C0"/>
              </a:buClr>
            </a:pPr>
            <a:r>
              <a:rPr lang="en-US" altLang="zh-CN" sz="1050" dirty="0" smtClean="0">
                <a:latin typeface="微软雅黑" pitchFamily="34" charset="-122"/>
                <a:ea typeface="微软雅黑" pitchFamily="34" charset="-122"/>
                <a:hlinkClick r:id="rId3"/>
              </a:rPr>
              <a:t>http://www.who.int/publications/en/</a:t>
            </a:r>
            <a:endParaRPr lang="zh-CN" altLang="en-US" sz="1050" b="1" dirty="0">
              <a:solidFill>
                <a:schemeClr val="tx2"/>
              </a:solidFill>
              <a:latin typeface="微软雅黑" panose="020B0503020204020204" pitchFamily="34" charset="-122"/>
              <a:ea typeface="微软雅黑" panose="020B0503020204020204" pitchFamily="34" charset="-122"/>
            </a:endParaRPr>
          </a:p>
        </p:txBody>
      </p:sp>
      <p:sp>
        <p:nvSpPr>
          <p:cNvPr id="80" name="文本框 45"/>
          <p:cNvSpPr txBox="1"/>
          <p:nvPr/>
        </p:nvSpPr>
        <p:spPr>
          <a:xfrm>
            <a:off x="8675017" y="4681315"/>
            <a:ext cx="2147657" cy="654021"/>
          </a:xfrm>
          <a:prstGeom prst="rect">
            <a:avLst/>
          </a:prstGeom>
          <a:noFill/>
        </p:spPr>
        <p:txBody>
          <a:bodyPr wrap="square" lIns="91436" tIns="45718" rIns="91436" bIns="45718" rtlCol="0">
            <a:spAutoFit/>
          </a:bodyPr>
          <a:lstStyle/>
          <a:p>
            <a:pPr>
              <a:lnSpc>
                <a:spcPct val="130000"/>
              </a:lnSpc>
              <a:buClr>
                <a:srgbClr val="0070C0"/>
              </a:buClr>
              <a:buFont typeface="Wingdings" pitchFamily="2" charset="2"/>
              <a:buChar char="Ø"/>
            </a:pPr>
            <a:r>
              <a:rPr lang="zh-CN" altLang="en-US" sz="2000" b="1" dirty="0" smtClean="0">
                <a:solidFill>
                  <a:schemeClr val="tx2"/>
                </a:solidFill>
                <a:latin typeface="微软雅黑" panose="020B0503020204020204" pitchFamily="34" charset="-122"/>
                <a:ea typeface="微软雅黑" panose="020B0503020204020204" pitchFamily="34" charset="-122"/>
              </a:rPr>
              <a:t>  项目</a:t>
            </a:r>
            <a:endParaRPr lang="en-US" altLang="zh-CN" sz="2000" b="1" dirty="0" smtClean="0">
              <a:solidFill>
                <a:schemeClr val="tx2"/>
              </a:solidFill>
              <a:latin typeface="微软雅黑" panose="020B0503020204020204" pitchFamily="34" charset="-122"/>
              <a:ea typeface="微软雅黑" panose="020B0503020204020204" pitchFamily="34" charset="-122"/>
            </a:endParaRPr>
          </a:p>
          <a:p>
            <a:pPr>
              <a:buClr>
                <a:srgbClr val="0070C0"/>
              </a:buClr>
            </a:pPr>
            <a:r>
              <a:rPr lang="en-US" altLang="zh-CN" sz="1050" dirty="0" smtClean="0">
                <a:latin typeface="微软雅黑" pitchFamily="34" charset="-122"/>
                <a:ea typeface="微软雅黑" pitchFamily="34" charset="-122"/>
                <a:hlinkClick r:id="rId8"/>
              </a:rPr>
              <a:t>http://www.who.int/entity/en/</a:t>
            </a:r>
            <a:endParaRPr lang="zh-CN" altLang="en-US" sz="1050" b="1" dirty="0">
              <a:solidFill>
                <a:schemeClr val="tx2"/>
              </a:solidFill>
              <a:latin typeface="微软雅黑" panose="020B0503020204020204" pitchFamily="34" charset="-122"/>
              <a:ea typeface="微软雅黑" panose="020B0503020204020204" pitchFamily="34" charset="-122"/>
            </a:endParaRPr>
          </a:p>
        </p:txBody>
      </p:sp>
      <p:sp>
        <p:nvSpPr>
          <p:cNvPr id="50" name="矩形 49"/>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51" name="圆角矩形 5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52"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83" name="Picture 3"/>
          <p:cNvPicPr>
            <a:picLocks noChangeAspect="1" noChangeArrowheads="1"/>
          </p:cNvPicPr>
          <p:nvPr/>
        </p:nvPicPr>
        <p:blipFill>
          <a:blip r:embed="rId9" cstate="print"/>
          <a:srcRect/>
          <a:stretch>
            <a:fillRect/>
          </a:stretch>
        </p:blipFill>
        <p:spPr bwMode="auto">
          <a:xfrm>
            <a:off x="10025972" y="226249"/>
            <a:ext cx="2115896" cy="520245"/>
          </a:xfrm>
          <a:prstGeom prst="rect">
            <a:avLst/>
          </a:prstGeom>
          <a:noFill/>
          <a:ln w="9525">
            <a:noFill/>
            <a:miter lim="800000"/>
            <a:headEnd/>
            <a:tailEnd/>
          </a:ln>
        </p:spPr>
      </p:pic>
      <p:grpSp>
        <p:nvGrpSpPr>
          <p:cNvPr id="84" name="组 37"/>
          <p:cNvGrpSpPr/>
          <p:nvPr/>
        </p:nvGrpSpPr>
        <p:grpSpPr>
          <a:xfrm>
            <a:off x="0" y="252857"/>
            <a:ext cx="152393" cy="484287"/>
            <a:chOff x="12039604" y="252856"/>
            <a:chExt cx="152393" cy="484287"/>
          </a:xfrm>
        </p:grpSpPr>
        <p:sp>
          <p:nvSpPr>
            <p:cNvPr id="85" name="圆角矩形 8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圆角矩形 8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圆角矩形 8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矩形 89"/>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3"/>
          <p:cNvSpPr>
            <a:spLocks noGrp="1"/>
          </p:cNvSpPr>
          <p:nvPr>
            <p:ph idx="1"/>
          </p:nvPr>
        </p:nvSpPr>
        <p:spPr>
          <a:xfrm>
            <a:off x="409957" y="880400"/>
            <a:ext cx="3928110" cy="563245"/>
          </a:xfrm>
        </p:spPr>
        <p:txBody>
          <a:bodyPr>
            <a:noAutofit/>
          </a:bodyPr>
          <a:lstStyle/>
          <a:p>
            <a:pPr>
              <a:lnSpc>
                <a:spcPct val="170000"/>
              </a:lnSpc>
              <a:spcBef>
                <a:spcPts val="600"/>
              </a:spcBef>
              <a:spcAft>
                <a:spcPts val="600"/>
              </a:spcAft>
              <a:buClr>
                <a:srgbClr val="0070C0"/>
              </a:buClr>
              <a:buFont typeface="Wingdings" pitchFamily="2" charset="2"/>
              <a:buChar char="Ø"/>
            </a:pPr>
            <a:r>
              <a:rPr lang="en-US" altLang="zh-CN" sz="2000" dirty="0" smtClean="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健康主题</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Health topics</a:t>
            </a:r>
            <a:r>
              <a:rPr lang="zh-CN" altLang="en-US" sz="2000" dirty="0" smtClean="0">
                <a:latin typeface="微软雅黑" pitchFamily="34" charset="-122"/>
                <a:ea typeface="微软雅黑" pitchFamily="34" charset="-122"/>
              </a:rPr>
              <a:t>）</a:t>
            </a:r>
            <a:endParaRPr lang="en-US" altLang="zh-CN" sz="2000" dirty="0" smtClean="0">
              <a:latin typeface="+mj-ea"/>
              <a:ea typeface="+mj-ea"/>
            </a:endParaRPr>
          </a:p>
        </p:txBody>
      </p:sp>
      <p:pic>
        <p:nvPicPr>
          <p:cNvPr id="16" name="Picture 2"/>
          <p:cNvPicPr>
            <a:picLocks noChangeAspect="1" noChangeArrowheads="1"/>
          </p:cNvPicPr>
          <p:nvPr/>
        </p:nvPicPr>
        <p:blipFill>
          <a:blip r:embed="rId3" cstate="print"/>
          <a:srcRect/>
          <a:stretch>
            <a:fillRect/>
          </a:stretch>
        </p:blipFill>
        <p:spPr bwMode="auto">
          <a:xfrm>
            <a:off x="821054" y="1687371"/>
            <a:ext cx="4922520" cy="4484390"/>
          </a:xfrm>
          <a:prstGeom prst="rect">
            <a:avLst/>
          </a:prstGeom>
          <a:noFill/>
          <a:ln w="25400">
            <a:solidFill>
              <a:schemeClr val="bg2">
                <a:lumMod val="90000"/>
              </a:schemeClr>
            </a:solidFill>
            <a:miter lim="800000"/>
            <a:headEnd/>
            <a:tailEnd/>
          </a:ln>
          <a:effectLst>
            <a:outerShdw blurRad="215900" dist="38100" dir="8100000" sx="101000" sy="101000" algn="tr" rotWithShape="0">
              <a:prstClr val="black">
                <a:alpha val="47000"/>
              </a:prstClr>
            </a:outerShdw>
          </a:effectLst>
        </p:spPr>
      </p:pic>
      <p:sp>
        <p:nvSpPr>
          <p:cNvPr id="17" name="圆角矩形 16"/>
          <p:cNvSpPr/>
          <p:nvPr/>
        </p:nvSpPr>
        <p:spPr>
          <a:xfrm>
            <a:off x="993675" y="2143900"/>
            <a:ext cx="560648" cy="346540"/>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916644" y="4018372"/>
            <a:ext cx="560648" cy="283211"/>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4" cstate="print"/>
          <a:srcRect/>
          <a:stretch>
            <a:fillRect/>
          </a:stretch>
        </p:blipFill>
        <p:spPr bwMode="auto">
          <a:xfrm>
            <a:off x="6563769" y="1643056"/>
            <a:ext cx="4710716" cy="5029200"/>
          </a:xfrm>
          <a:prstGeom prst="rect">
            <a:avLst/>
          </a:prstGeom>
          <a:noFill/>
          <a:ln w="25400">
            <a:solidFill>
              <a:schemeClr val="bg2">
                <a:lumMod val="90000"/>
              </a:schemeClr>
            </a:solidFill>
            <a:miter lim="800000"/>
            <a:headEnd/>
            <a:tailEnd/>
          </a:ln>
          <a:effectLst>
            <a:outerShdw blurRad="50800" dist="63500" dir="8100000" sx="101000" sy="101000" algn="tr" rotWithShape="0">
              <a:prstClr val="black">
                <a:alpha val="37000"/>
              </a:prstClr>
            </a:outerShdw>
          </a:effectLst>
          <a:scene3d>
            <a:camera prst="orthographicFront"/>
            <a:lightRig rig="threePt" dir="t"/>
          </a:scene3d>
          <a:sp3d>
            <a:bevelT/>
          </a:sp3d>
        </p:spPr>
      </p:pic>
      <p:sp>
        <p:nvSpPr>
          <p:cNvPr id="31" name="梯形 30"/>
          <p:cNvSpPr/>
          <p:nvPr/>
        </p:nvSpPr>
        <p:spPr>
          <a:xfrm rot="16200000">
            <a:off x="1470406" y="1661120"/>
            <a:ext cx="5063049" cy="4997771"/>
          </a:xfrm>
          <a:prstGeom prst="trapezoid">
            <a:avLst>
              <a:gd name="adj" fmla="val 47267"/>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4" name="圆角矩形 3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5"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6" name="Picture 3"/>
          <p:cNvPicPr>
            <a:picLocks noChangeAspect="1" noChangeArrowheads="1"/>
          </p:cNvPicPr>
          <p:nvPr/>
        </p:nvPicPr>
        <p:blipFill>
          <a:blip r:embed="rId5" cstate="print"/>
          <a:srcRect/>
          <a:stretch>
            <a:fillRect/>
          </a:stretch>
        </p:blipFill>
        <p:spPr bwMode="auto">
          <a:xfrm>
            <a:off x="10025972" y="226249"/>
            <a:ext cx="2115896" cy="520245"/>
          </a:xfrm>
          <a:prstGeom prst="rect">
            <a:avLst/>
          </a:prstGeom>
          <a:noFill/>
          <a:ln w="9525">
            <a:noFill/>
            <a:miter lim="800000"/>
            <a:headEnd/>
            <a:tailEnd/>
          </a:ln>
        </p:spPr>
      </p:pic>
      <p:grpSp>
        <p:nvGrpSpPr>
          <p:cNvPr id="37" name="组 37"/>
          <p:cNvGrpSpPr/>
          <p:nvPr/>
        </p:nvGrpSpPr>
        <p:grpSpPr>
          <a:xfrm>
            <a:off x="0" y="252857"/>
            <a:ext cx="152393" cy="484287"/>
            <a:chOff x="12039604" y="252856"/>
            <a:chExt cx="152393" cy="484287"/>
          </a:xfrm>
        </p:grpSpPr>
        <p:sp>
          <p:nvSpPr>
            <p:cNvPr id="38" name="圆角矩形 37"/>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heckerboard(across)">
                                      <p:cBhvr>
                                        <p:cTn id="19" dur="500"/>
                                        <p:tgtEl>
                                          <p:spTgt spid="31"/>
                                        </p:tgtEl>
                                      </p:cBhvr>
                                    </p:animEffect>
                                  </p:childTnLst>
                                </p:cTn>
                              </p:par>
                              <p:par>
                                <p:cTn id="20" presetID="5" presetClass="entr" presetSubtype="1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checkerboard(across)">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7508" y="1085746"/>
            <a:ext cx="5303492" cy="5570754"/>
          </a:xfrm>
          <a:prstGeom prst="rect">
            <a:avLst/>
          </a:prstGeom>
        </p:spPr>
        <p:txBody>
          <a:bodyPr wrap="square" lIns="91438" tIns="45719" rIns="91438" bIns="45719">
            <a:spAutoFit/>
          </a:bodyPr>
          <a:lstStyle/>
          <a:p>
            <a:pPr algn="just">
              <a:lnSpc>
                <a:spcPct val="150000"/>
              </a:lnSpc>
              <a:buClr>
                <a:srgbClr val="0070C0"/>
              </a:buClr>
              <a:buFont typeface="Wingdings" pitchFamily="2" charset="2"/>
              <a:buChar char="Ø"/>
            </a:pPr>
            <a:r>
              <a:rPr lang="zh-CN" altLang="en-US" sz="2400" dirty="0" smtClean="0">
                <a:latin typeface="+mj-ea"/>
                <a:ea typeface="+mj-ea"/>
                <a:cs typeface="Times New Roman" pitchFamily="18" charset="0"/>
              </a:rPr>
              <a:t>  </a:t>
            </a:r>
            <a:r>
              <a:rPr lang="zh-CN" altLang="en-US" sz="2400" dirty="0" smtClean="0">
                <a:latin typeface="Times New Roman" pitchFamily="18" charset="0"/>
                <a:ea typeface="+mj-ea"/>
                <a:cs typeface="Times New Roman" pitchFamily="18" charset="0"/>
              </a:rPr>
              <a:t>数据</a:t>
            </a:r>
            <a:endParaRPr lang="en-US" altLang="zh-CN" sz="2000" dirty="0" smtClean="0">
              <a:latin typeface="Times New Roman" pitchFamily="18" charset="0"/>
              <a:ea typeface="+mj-ea"/>
              <a:cs typeface="Times New Roman" pitchFamily="18" charset="0"/>
            </a:endParaRPr>
          </a:p>
          <a:p>
            <a:pPr algn="just">
              <a:lnSpc>
                <a:spcPct val="150000"/>
              </a:lnSpc>
              <a:spcBef>
                <a:spcPts val="600"/>
              </a:spcBef>
              <a:spcAft>
                <a:spcPts val="600"/>
              </a:spcAft>
              <a:buClr>
                <a:srgbClr val="0070C0"/>
              </a:buClr>
              <a:buNone/>
            </a:pPr>
            <a:r>
              <a:rPr lang="en-US" altLang="zh-CN" sz="2000" dirty="0" smtClean="0">
                <a:latin typeface="Times New Roman" pitchFamily="18" charset="0"/>
                <a:ea typeface="微软雅黑" pitchFamily="34" charset="-122"/>
                <a:cs typeface="Times New Roman" pitchFamily="18" charset="0"/>
              </a:rPr>
              <a:t>       Global Health Observatory (GHO) Data </a:t>
            </a:r>
            <a:r>
              <a:rPr lang="zh-CN" altLang="en-US" sz="2000" dirty="0" smtClean="0">
                <a:latin typeface="Times New Roman" pitchFamily="18" charset="0"/>
                <a:ea typeface="微软雅黑" pitchFamily="34" charset="-122"/>
                <a:cs typeface="Times New Roman" pitchFamily="18" charset="0"/>
              </a:rPr>
              <a:t>（网址：</a:t>
            </a:r>
            <a:r>
              <a:rPr lang="en-US" altLang="zh-CN" sz="2000" dirty="0" smtClean="0">
                <a:latin typeface="Times New Roman" pitchFamily="18" charset="0"/>
                <a:ea typeface="微软雅黑" pitchFamily="34" charset="-122"/>
                <a:cs typeface="Times New Roman" pitchFamily="18" charset="0"/>
                <a:hlinkClick r:id="rId3"/>
              </a:rPr>
              <a:t>http://www.who.int/topics/en/</a:t>
            </a:r>
            <a:r>
              <a:rPr lang="zh-CN" altLang="en-US" sz="2000" dirty="0" smtClean="0">
                <a:latin typeface="Times New Roman" pitchFamily="18" charset="0"/>
                <a:ea typeface="微软雅黑" pitchFamily="34" charset="-122"/>
                <a:cs typeface="Times New Roman" pitchFamily="18" charset="0"/>
              </a:rPr>
              <a:t>）是 </a:t>
            </a:r>
            <a:r>
              <a:rPr lang="en-US" altLang="zh-CN" sz="2000" dirty="0" smtClean="0">
                <a:latin typeface="Times New Roman" pitchFamily="18" charset="0"/>
                <a:ea typeface="微软雅黑" pitchFamily="34" charset="-122"/>
                <a:cs typeface="Times New Roman" pitchFamily="18" charset="0"/>
              </a:rPr>
              <a:t>WHO </a:t>
            </a:r>
            <a:r>
              <a:rPr lang="zh-CN" altLang="en-US" sz="2000" dirty="0" smtClean="0">
                <a:latin typeface="Times New Roman" pitchFamily="18" charset="0"/>
                <a:ea typeface="微软雅黑" pitchFamily="34" charset="-122"/>
                <a:cs typeface="Times New Roman" pitchFamily="18" charset="0"/>
              </a:rPr>
              <a:t>从全世界获取健康相关统计资料的通道。</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0"/>
              </a:spcBef>
              <a:spcAft>
                <a:spcPts val="600"/>
              </a:spcAft>
              <a:buClr>
                <a:srgbClr val="20B0F3"/>
              </a:buClr>
              <a:buFont typeface="Wingdings" pitchFamily="2" charset="2"/>
              <a:buNone/>
            </a:pPr>
            <a:r>
              <a:rPr lang="zh-CN" altLang="en-US" sz="2000" dirty="0" smtClean="0">
                <a:latin typeface="Times New Roman" pitchFamily="18" charset="0"/>
                <a:ea typeface="微软雅黑" pitchFamily="34" charset="-122"/>
                <a:cs typeface="Times New Roman" pitchFamily="18" charset="0"/>
              </a:rPr>
              <a:t>       它包含 </a:t>
            </a:r>
            <a:r>
              <a:rPr lang="en-US" altLang="zh-CN" sz="2000" dirty="0" smtClean="0">
                <a:latin typeface="Times New Roman" pitchFamily="18" charset="0"/>
                <a:ea typeface="微软雅黑" pitchFamily="34" charset="-122"/>
                <a:cs typeface="Times New Roman" pitchFamily="18" charset="0"/>
              </a:rPr>
              <a:t>12 </a:t>
            </a:r>
            <a:r>
              <a:rPr lang="zh-CN" altLang="en-US" sz="2000" dirty="0" smtClean="0">
                <a:latin typeface="Times New Roman" pitchFamily="18" charset="0"/>
                <a:ea typeface="微软雅黑" pitchFamily="34" charset="-122"/>
                <a:cs typeface="Times New Roman" pitchFamily="18" charset="0"/>
              </a:rPr>
              <a:t>个主题，覆盖了全球健康重点内容，具体提供以下内容：</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buClr>
                <a:srgbClr val="0070C0"/>
              </a:buClr>
              <a:buFont typeface="Wingdings" pitchFamily="2" charset="2"/>
              <a:buChar char="ü"/>
            </a:pPr>
            <a:r>
              <a:rPr lang="zh-CN" altLang="en-US" sz="1800" dirty="0" smtClean="0">
                <a:latin typeface="Times New Roman" pitchFamily="18" charset="0"/>
                <a:ea typeface="微软雅黑" pitchFamily="34" charset="-122"/>
                <a:cs typeface="Times New Roman" pitchFamily="18" charset="0"/>
              </a:rPr>
              <a:t> 利用定期更新的主要指标，重点显示全球状况和趋势；</a:t>
            </a:r>
            <a:endParaRPr lang="en-US" altLang="zh-CN" sz="1800" dirty="0" smtClean="0">
              <a:latin typeface="Times New Roman" pitchFamily="18" charset="0"/>
              <a:ea typeface="微软雅黑" pitchFamily="34" charset="-122"/>
              <a:cs typeface="Times New Roman" pitchFamily="18" charset="0"/>
            </a:endParaRPr>
          </a:p>
          <a:p>
            <a:pPr lvl="1" algn="just">
              <a:lnSpc>
                <a:spcPct val="150000"/>
              </a:lnSpc>
              <a:spcBef>
                <a:spcPts val="600"/>
              </a:spcBef>
              <a:buClr>
                <a:srgbClr val="0070C0"/>
              </a:buClr>
              <a:buFont typeface="Wingdings" pitchFamily="2" charset="2"/>
              <a:buChar char="ü"/>
            </a:pPr>
            <a:r>
              <a:rPr lang="zh-CN" altLang="en-US" sz="1800" dirty="0" smtClean="0">
                <a:latin typeface="Times New Roman" pitchFamily="18" charset="0"/>
                <a:ea typeface="微软雅黑" pitchFamily="34" charset="-122"/>
                <a:cs typeface="Times New Roman" pitchFamily="18" charset="0"/>
              </a:rPr>
              <a:t>  为每个主题定制数据视图；</a:t>
            </a:r>
            <a:endParaRPr lang="en-US" altLang="zh-CN" sz="1800" dirty="0" smtClean="0">
              <a:latin typeface="Times New Roman" pitchFamily="18" charset="0"/>
              <a:ea typeface="微软雅黑" pitchFamily="34" charset="-122"/>
              <a:cs typeface="Times New Roman" pitchFamily="18" charset="0"/>
            </a:endParaRPr>
          </a:p>
          <a:p>
            <a:pPr lvl="1" algn="just">
              <a:lnSpc>
                <a:spcPct val="150000"/>
              </a:lnSpc>
              <a:spcBef>
                <a:spcPts val="600"/>
              </a:spcBef>
              <a:buClr>
                <a:srgbClr val="0070C0"/>
              </a:buClr>
              <a:buFont typeface="Wingdings" pitchFamily="2" charset="2"/>
              <a:buChar char="ü"/>
            </a:pPr>
            <a:r>
              <a:rPr lang="zh-CN" altLang="en-US" sz="1800" dirty="0" smtClean="0">
                <a:latin typeface="Times New Roman" pitchFamily="18" charset="0"/>
                <a:ea typeface="微软雅黑" pitchFamily="34" charset="-122"/>
                <a:cs typeface="Times New Roman" pitchFamily="18" charset="0"/>
              </a:rPr>
              <a:t>  与主题相关的出版物；</a:t>
            </a:r>
            <a:endParaRPr lang="en-US" altLang="zh-CN" sz="1800" dirty="0" smtClean="0">
              <a:latin typeface="Times New Roman" pitchFamily="18" charset="0"/>
              <a:ea typeface="微软雅黑" pitchFamily="34" charset="-122"/>
              <a:cs typeface="Times New Roman" pitchFamily="18" charset="0"/>
            </a:endParaRPr>
          </a:p>
          <a:p>
            <a:pPr lvl="1" algn="just">
              <a:lnSpc>
                <a:spcPct val="150000"/>
              </a:lnSpc>
              <a:spcBef>
                <a:spcPts val="600"/>
              </a:spcBef>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WHO </a:t>
            </a:r>
            <a:r>
              <a:rPr lang="zh-CN" altLang="en-US" sz="1800" dirty="0" smtClean="0">
                <a:latin typeface="Times New Roman" pitchFamily="18" charset="0"/>
                <a:ea typeface="微软雅黑" pitchFamily="34" charset="-122"/>
                <a:cs typeface="Times New Roman" pitchFamily="18" charset="0"/>
              </a:rPr>
              <a:t>内部或其他相关的网页链接。</a:t>
            </a:r>
            <a:endParaRPr lang="en-US" altLang="zh-CN" sz="2000" dirty="0" smtClean="0">
              <a:latin typeface="Times New Roman" pitchFamily="18" charset="0"/>
              <a:cs typeface="Times New Roman" pitchFamily="18" charset="0"/>
            </a:endParaRPr>
          </a:p>
        </p:txBody>
      </p:sp>
      <p:sp>
        <p:nvSpPr>
          <p:cNvPr id="15" name="矩形 14"/>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29"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31"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38" name="Picture 2"/>
          <p:cNvPicPr>
            <a:picLocks noChangeAspect="1" noChangeArrowheads="1"/>
          </p:cNvPicPr>
          <p:nvPr/>
        </p:nvPicPr>
        <p:blipFill>
          <a:blip r:embed="rId5" cstate="print"/>
          <a:srcRect/>
          <a:stretch>
            <a:fillRect/>
          </a:stretch>
        </p:blipFill>
        <p:spPr bwMode="auto">
          <a:xfrm>
            <a:off x="5786925" y="1296147"/>
            <a:ext cx="5698389" cy="5217466"/>
          </a:xfrm>
          <a:prstGeom prst="rect">
            <a:avLst/>
          </a:prstGeom>
          <a:noFill/>
          <a:ln w="25400">
            <a:solidFill>
              <a:schemeClr val="bg2">
                <a:lumMod val="90000"/>
              </a:schemeClr>
            </a:solidFill>
            <a:miter lim="800000"/>
            <a:headEnd/>
            <a:tailEnd/>
          </a:ln>
          <a:effectLst>
            <a:outerShdw blurRad="50800" dist="139700" dir="8100000" sx="101000" sy="101000" algn="tr" rotWithShape="0">
              <a:schemeClr val="bg2">
                <a:lumMod val="10000"/>
                <a:alpha val="40000"/>
              </a:schemeClr>
            </a:outerShdw>
          </a:effectLst>
          <a:scene3d>
            <a:camera prst="orthographicFront"/>
            <a:lightRig rig="threePt" dir="t"/>
          </a:scene3d>
          <a:sp3d extrusionH="107950" contourW="57150">
            <a:bevelT w="107950" h="120650"/>
            <a:bevelB w="107950" h="120650"/>
            <a:extrusionClr>
              <a:schemeClr val="bg2">
                <a:lumMod val="90000"/>
              </a:schemeClr>
            </a:extrusionClr>
            <a:contourClr>
              <a:schemeClr val="bg2">
                <a:lumMod val="90000"/>
              </a:schemeClr>
            </a:contourClr>
          </a:sp3d>
        </p:spPr>
      </p:pic>
      <p:sp>
        <p:nvSpPr>
          <p:cNvPr id="39" name="圆角矩形 38"/>
          <p:cNvSpPr/>
          <p:nvPr/>
        </p:nvSpPr>
        <p:spPr>
          <a:xfrm>
            <a:off x="5826255" y="2431955"/>
            <a:ext cx="1217964" cy="1300071"/>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3" name="圆角矩形 32"/>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4"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5"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37" name="圆角矩形 36"/>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360222" y="1626915"/>
            <a:ext cx="11583399" cy="4524499"/>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20" name="圆角矩形 19"/>
          <p:cNvSpPr/>
          <p:nvPr/>
        </p:nvSpPr>
        <p:spPr>
          <a:xfrm>
            <a:off x="624863" y="4225126"/>
            <a:ext cx="1217964" cy="394372"/>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5398744" y="4177624"/>
            <a:ext cx="2332092" cy="382495"/>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3"/>
          <p:cNvPicPr>
            <a:picLocks noChangeAspect="1" noChangeArrowheads="1"/>
          </p:cNvPicPr>
          <p:nvPr/>
        </p:nvPicPr>
        <p:blipFill>
          <a:blip r:embed="rId5" cstate="print"/>
          <a:srcRect/>
          <a:stretch>
            <a:fillRect/>
          </a:stretch>
        </p:blipFill>
        <p:spPr bwMode="auto">
          <a:xfrm>
            <a:off x="2662483" y="1588597"/>
            <a:ext cx="6603848" cy="4966581"/>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23" name="文本框 45"/>
          <p:cNvSpPr txBox="1"/>
          <p:nvPr/>
        </p:nvSpPr>
        <p:spPr>
          <a:xfrm>
            <a:off x="437090" y="981549"/>
            <a:ext cx="3661572" cy="492438"/>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ü"/>
            </a:pPr>
            <a:r>
              <a:rPr lang="zh-CN" altLang="en-US" sz="2000" dirty="0" smtClean="0">
                <a:solidFill>
                  <a:schemeClr val="tx2"/>
                </a:solidFill>
                <a:latin typeface="微软雅黑" panose="020B0503020204020204" pitchFamily="34" charset="-122"/>
                <a:ea typeface="微软雅黑" panose="020B0503020204020204" pitchFamily="34" charset="-122"/>
              </a:rPr>
              <a:t>  数据仓库</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r>
              <a:rPr lang="en-US" altLang="zh-CN" sz="2000" dirty="0" smtClean="0">
                <a:solidFill>
                  <a:schemeClr val="tx2"/>
                </a:solidFill>
                <a:latin typeface="Times New Roman" pitchFamily="18" charset="0"/>
                <a:ea typeface="微软雅黑" panose="020B0503020204020204" pitchFamily="34" charset="-122"/>
                <a:cs typeface="Times New Roman" pitchFamily="18" charset="0"/>
              </a:rPr>
              <a:t>Data repository</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endParaRPr lang="en-US" altLang="zh-CN" sz="2000" dirty="0" smtClean="0">
              <a:solidFill>
                <a:schemeClr val="tx2"/>
              </a:solidFill>
              <a:latin typeface="Times New Roman" pitchFamily="18" charset="0"/>
              <a:ea typeface="微软雅黑" panose="020B0503020204020204" pitchFamily="34" charset="-122"/>
              <a:cs typeface="Times New Roman" pitchFamily="18" charset="0"/>
            </a:endParaRPr>
          </a:p>
        </p:txBody>
      </p:sp>
      <p:sp>
        <p:nvSpPr>
          <p:cNvPr id="24" name="圆角矩形 23"/>
          <p:cNvSpPr/>
          <p:nvPr/>
        </p:nvSpPr>
        <p:spPr>
          <a:xfrm>
            <a:off x="2677316" y="2999988"/>
            <a:ext cx="1099038" cy="1690765"/>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160825" y="4724818"/>
            <a:ext cx="779312" cy="179691"/>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4"/>
          <p:cNvPicPr>
            <a:picLocks noChangeAspect="1" noChangeArrowheads="1"/>
          </p:cNvPicPr>
          <p:nvPr/>
        </p:nvPicPr>
        <p:blipFill>
          <a:blip r:embed="rId6" cstate="print"/>
          <a:srcRect/>
          <a:stretch>
            <a:fillRect/>
          </a:stretch>
        </p:blipFill>
        <p:spPr bwMode="auto">
          <a:xfrm>
            <a:off x="997526" y="1788783"/>
            <a:ext cx="10153403" cy="4656754"/>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26" name="圆角矩形 25"/>
          <p:cNvSpPr/>
          <p:nvPr/>
        </p:nvSpPr>
        <p:spPr>
          <a:xfrm>
            <a:off x="3354207" y="4911915"/>
            <a:ext cx="2678457" cy="871367"/>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7" cstate="print"/>
          <a:srcRect/>
          <a:stretch>
            <a:fillRect/>
          </a:stretch>
        </p:blipFill>
        <p:spPr bwMode="auto">
          <a:xfrm>
            <a:off x="2973656" y="1603176"/>
            <a:ext cx="5930713" cy="5086600"/>
          </a:xfrm>
          <a:prstGeom prst="rect">
            <a:avLst/>
          </a:prstGeom>
          <a:noFill/>
          <a:ln w="9525">
            <a:noFill/>
            <a:miter lim="800000"/>
            <a:headEnd/>
            <a:tailEnd/>
          </a:ln>
        </p:spPr>
      </p:pic>
      <p:sp>
        <p:nvSpPr>
          <p:cNvPr id="28" name="圆角矩形 27"/>
          <p:cNvSpPr/>
          <p:nvPr/>
        </p:nvSpPr>
        <p:spPr>
          <a:xfrm>
            <a:off x="4351735" y="2952487"/>
            <a:ext cx="1585927" cy="394372"/>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4527885" y="3579900"/>
            <a:ext cx="1635408" cy="279581"/>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4407153" y="4041059"/>
            <a:ext cx="4582467" cy="2632874"/>
          </a:xfrm>
          <a:prstGeom prst="roundRect">
            <a:avLst>
              <a:gd name="adj" fmla="val 6744"/>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22" grpId="0" animBg="1"/>
      <p:bldP spid="22"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4988021" y="1651000"/>
            <a:ext cx="7053760" cy="4220785"/>
          </a:xfrm>
          <a:prstGeom prst="rect">
            <a:avLst/>
          </a:prstGeom>
          <a:noFill/>
          <a:ln w="9525">
            <a:noFill/>
            <a:miter lim="800000"/>
            <a:headEnd/>
            <a:tailEnd/>
          </a:ln>
          <a:effectLst>
            <a:outerShdw blurRad="50800" dist="50800" dir="8100000" sx="101000" sy="101000" algn="tr" rotWithShape="0">
              <a:prstClr val="black">
                <a:alpha val="29000"/>
              </a:prstClr>
            </a:outerShdw>
          </a:effectLst>
          <a:scene3d>
            <a:camera prst="orthographicFront"/>
            <a:lightRig rig="threePt" dir="t"/>
          </a:scene3d>
          <a:sp3d>
            <a:bevelT w="101600" h="101600"/>
          </a:sp3d>
        </p:spPr>
      </p:pic>
      <p:sp>
        <p:nvSpPr>
          <p:cNvPr id="41" name="矩形 40"/>
          <p:cNvSpPr/>
          <p:nvPr/>
        </p:nvSpPr>
        <p:spPr>
          <a:xfrm>
            <a:off x="4617720" y="252859"/>
            <a:ext cx="589105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3600" dirty="0"/>
          </a:p>
        </p:txBody>
      </p:sp>
      <p:sp>
        <p:nvSpPr>
          <p:cNvPr id="45" name="文本框 44"/>
          <p:cNvSpPr txBox="1"/>
          <p:nvPr/>
        </p:nvSpPr>
        <p:spPr>
          <a:xfrm>
            <a:off x="761570" y="232011"/>
            <a:ext cx="4096180"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a:t>
            </a:r>
            <a:r>
              <a:rPr lang="en-US" altLang="zh-CN" sz="2800" dirty="0" smtClean="0">
                <a:solidFill>
                  <a:schemeClr val="tx2"/>
                </a:solidFill>
                <a:latin typeface="Times New Roman" pitchFamily="18" charset="0"/>
                <a:ea typeface="微软雅黑" panose="020B0503020204020204" pitchFamily="34" charset="-122"/>
                <a:cs typeface="Times New Roman" pitchFamily="18" charset="0"/>
              </a:rPr>
              <a:t>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信息利用情况</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12"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3"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4589402" y="302479"/>
            <a:ext cx="45682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UTILIZATION</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18" name="矩形 17"/>
          <p:cNvSpPr/>
          <p:nvPr/>
        </p:nvSpPr>
        <p:spPr>
          <a:xfrm>
            <a:off x="153731" y="1794852"/>
            <a:ext cx="4903105" cy="3416318"/>
          </a:xfrm>
          <a:prstGeom prst="rect">
            <a:avLst/>
          </a:prstGeom>
        </p:spPr>
        <p:txBody>
          <a:bodyPr wrap="square" lIns="91438" tIns="45719" rIns="91438" bIns="45719">
            <a:spAutoFit/>
          </a:bodyPr>
          <a:lstStyle/>
          <a:p>
            <a:pPr algn="just">
              <a:lnSpc>
                <a:spcPct val="150000"/>
              </a:lnSpc>
              <a:spcBef>
                <a:spcPts val="600"/>
              </a:spcBef>
              <a:spcAft>
                <a:spcPts val="600"/>
              </a:spcAft>
              <a:buClr>
                <a:srgbClr val="0070C0"/>
              </a:buClr>
              <a:buFont typeface="Wingdings" pitchFamily="2" charset="2"/>
              <a:buChar char=""/>
            </a:pPr>
            <a:r>
              <a:rPr lang="zh-CN" altLang="en-US" sz="2400" dirty="0" smtClean="0">
                <a:latin typeface="Times New Roman" pitchFamily="18" charset="0"/>
                <a:ea typeface="微软雅黑" pitchFamily="34" charset="-122"/>
                <a:cs typeface="Times New Roman" pitchFamily="18" charset="0"/>
              </a:rPr>
              <a:t> 数据库收录 </a:t>
            </a:r>
            <a:r>
              <a:rPr lang="en-US" altLang="zh-CN" sz="2400" dirty="0" smtClean="0">
                <a:latin typeface="Times New Roman" pitchFamily="18" charset="0"/>
                <a:ea typeface="微软雅黑" pitchFamily="34" charset="-122"/>
                <a:cs typeface="Times New Roman" pitchFamily="18" charset="0"/>
              </a:rPr>
              <a:t>WHO </a:t>
            </a:r>
            <a:r>
              <a:rPr lang="zh-CN" altLang="en-US" sz="2400" dirty="0" smtClean="0">
                <a:latin typeface="Times New Roman" pitchFamily="18" charset="0"/>
                <a:ea typeface="微软雅黑" pitchFamily="34" charset="-122"/>
                <a:cs typeface="Times New Roman" pitchFamily="18" charset="0"/>
              </a:rPr>
              <a:t>相关信息</a:t>
            </a:r>
            <a:endParaRPr lang="en-US" altLang="zh-CN" sz="2400" dirty="0" smtClean="0">
              <a:latin typeface="Times New Roman" pitchFamily="18" charset="0"/>
              <a:ea typeface="微软雅黑" pitchFamily="34" charset="-122"/>
              <a:cs typeface="Times New Roman" pitchFamily="18" charset="0"/>
            </a:endParaRPr>
          </a:p>
          <a:p>
            <a:pPr algn="just">
              <a:lnSpc>
                <a:spcPct val="150000"/>
              </a:lnSpc>
              <a:spcBef>
                <a:spcPts val="600"/>
              </a:spcBef>
              <a:buClr>
                <a:srgbClr val="0070C0"/>
              </a:buClr>
              <a:buFont typeface="Wingdings" pitchFamily="2" charset="2"/>
              <a:buChar char="u"/>
            </a:pPr>
            <a:r>
              <a:rPr lang="zh-CN" altLang="en-US" sz="2000" dirty="0" smtClean="0">
                <a:latin typeface="Times New Roman" pitchFamily="18" charset="0"/>
                <a:ea typeface="微软雅黑" pitchFamily="34" charset="-122"/>
                <a:cs typeface="Times New Roman" pitchFamily="18" charset="0"/>
              </a:rPr>
              <a:t> 检  索  词：“</a:t>
            </a:r>
            <a:r>
              <a:rPr lang="en-US" altLang="zh-CN" sz="2000" dirty="0" smtClean="0">
                <a:latin typeface="Times New Roman" pitchFamily="18" charset="0"/>
                <a:ea typeface="微软雅黑" pitchFamily="34" charset="-122"/>
                <a:cs typeface="Times New Roman" pitchFamily="18" charset="0"/>
              </a:rPr>
              <a:t>world health organization</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buClr>
                <a:srgbClr val="0070C0"/>
              </a:buClr>
              <a:buFont typeface="Wingdings" pitchFamily="2" charset="2"/>
              <a:buChar char="u"/>
            </a:pPr>
            <a:r>
              <a:rPr lang="zh-CN" altLang="en-US" sz="2000" dirty="0" smtClean="0">
                <a:latin typeface="Times New Roman" pitchFamily="18" charset="0"/>
                <a:ea typeface="微软雅黑" pitchFamily="34" charset="-122"/>
                <a:cs typeface="Times New Roman" pitchFamily="18" charset="0"/>
              </a:rPr>
              <a:t> 数  据  库： </a:t>
            </a:r>
            <a:r>
              <a:rPr lang="en-US" altLang="zh-CN" sz="2000" dirty="0" err="1" smtClean="0">
                <a:latin typeface="Times New Roman" pitchFamily="18" charset="0"/>
                <a:ea typeface="微软雅黑" pitchFamily="34" charset="-122"/>
                <a:cs typeface="Times New Roman" pitchFamily="18" charset="0"/>
              </a:rPr>
              <a:t>PubMed</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buClr>
                <a:srgbClr val="0070C0"/>
              </a:buClr>
              <a:buFont typeface="Wingdings" pitchFamily="2" charset="2"/>
              <a:buChar char="u"/>
            </a:pPr>
            <a:r>
              <a:rPr lang="zh-CN" altLang="en-US" sz="2000" dirty="0" smtClean="0">
                <a:latin typeface="Times New Roman" pitchFamily="18" charset="0"/>
                <a:ea typeface="微软雅黑" pitchFamily="34" charset="-122"/>
                <a:cs typeface="Times New Roman" pitchFamily="18" charset="0"/>
              </a:rPr>
              <a:t> 检索时间：</a:t>
            </a:r>
            <a:r>
              <a:rPr lang="en-US" altLang="zh-CN" sz="2000" dirty="0" smtClean="0">
                <a:latin typeface="Times New Roman" pitchFamily="18" charset="0"/>
                <a:ea typeface="微软雅黑" pitchFamily="34" charset="-122"/>
                <a:cs typeface="Times New Roman" pitchFamily="18" charset="0"/>
              </a:rPr>
              <a:t> 2015 </a:t>
            </a:r>
            <a:r>
              <a:rPr lang="zh-CN" altLang="en-US" sz="2000" dirty="0" smtClean="0">
                <a:latin typeface="Times New Roman" pitchFamily="18" charset="0"/>
                <a:ea typeface="微软雅黑" pitchFamily="34" charset="-122"/>
                <a:cs typeface="Times New Roman" pitchFamily="18" charset="0"/>
              </a:rPr>
              <a:t>年 </a:t>
            </a:r>
            <a:r>
              <a:rPr lang="en-US" altLang="zh-CN" sz="2000" dirty="0" smtClean="0">
                <a:latin typeface="Times New Roman" pitchFamily="18" charset="0"/>
                <a:ea typeface="微软雅黑" pitchFamily="34" charset="-122"/>
                <a:cs typeface="Times New Roman" pitchFamily="18" charset="0"/>
              </a:rPr>
              <a:t>9 </a:t>
            </a:r>
            <a:r>
              <a:rPr lang="zh-CN" altLang="en-US" sz="2000" dirty="0" smtClean="0">
                <a:latin typeface="Times New Roman" pitchFamily="18" charset="0"/>
                <a:ea typeface="微软雅黑" pitchFamily="34" charset="-122"/>
                <a:cs typeface="Times New Roman" pitchFamily="18" charset="0"/>
              </a:rPr>
              <a:t>月</a:t>
            </a:r>
            <a:r>
              <a:rPr lang="en-US" altLang="zh-CN" sz="2000" dirty="0" smtClean="0">
                <a:latin typeface="Times New Roman" pitchFamily="18" charset="0"/>
                <a:ea typeface="微软雅黑" pitchFamily="34" charset="-122"/>
                <a:cs typeface="Times New Roman" pitchFamily="18" charset="0"/>
              </a:rPr>
              <a:t> 16 </a:t>
            </a:r>
            <a:r>
              <a:rPr lang="zh-CN" altLang="en-US" sz="2000" dirty="0" smtClean="0">
                <a:latin typeface="Times New Roman" pitchFamily="18" charset="0"/>
                <a:ea typeface="微软雅黑" pitchFamily="34" charset="-122"/>
                <a:cs typeface="Times New Roman" pitchFamily="18" charset="0"/>
              </a:rPr>
              <a:t>日</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buClr>
                <a:srgbClr val="0070C0"/>
              </a:buClr>
              <a:buFont typeface="Wingdings" pitchFamily="2" charset="2"/>
              <a:buChar char="u"/>
            </a:pPr>
            <a:r>
              <a:rPr lang="en-US" altLang="zh-CN" sz="2000" dirty="0" smtClean="0">
                <a:latin typeface="Times New Roman" pitchFamily="18" charset="0"/>
                <a:ea typeface="微软雅黑" pitchFamily="34" charset="-122"/>
                <a:cs typeface="Times New Roman" pitchFamily="18" charset="0"/>
              </a:rPr>
              <a:t> </a:t>
            </a:r>
            <a:r>
              <a:rPr lang="zh-CN" altLang="en-US" sz="2000" dirty="0" smtClean="0">
                <a:latin typeface="Times New Roman" pitchFamily="18" charset="0"/>
                <a:ea typeface="微软雅黑" pitchFamily="34" charset="-122"/>
                <a:cs typeface="Times New Roman" pitchFamily="18" charset="0"/>
              </a:rPr>
              <a:t>检索结果：</a:t>
            </a:r>
            <a:r>
              <a:rPr lang="en-US" altLang="zh-CN" sz="2000" dirty="0" smtClean="0">
                <a:latin typeface="Times New Roman" pitchFamily="18" charset="0"/>
                <a:ea typeface="微软雅黑" pitchFamily="34" charset="-122"/>
                <a:cs typeface="Times New Roman" pitchFamily="18" charset="0"/>
              </a:rPr>
              <a:t> 71,535  </a:t>
            </a:r>
            <a:r>
              <a:rPr lang="zh-CN" altLang="en-US" sz="2000" dirty="0" smtClean="0">
                <a:latin typeface="Times New Roman" pitchFamily="18" charset="0"/>
                <a:ea typeface="微软雅黑" pitchFamily="34" charset="-122"/>
                <a:cs typeface="Times New Roman" pitchFamily="18" charset="0"/>
              </a:rPr>
              <a:t>篇</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buClr>
                <a:srgbClr val="0070C0"/>
              </a:buClr>
              <a:buFont typeface="Wingdings" pitchFamily="2" charset="2"/>
              <a:buChar char="u"/>
            </a:pPr>
            <a:r>
              <a:rPr lang="en-US" altLang="zh-CN" sz="2000" dirty="0" smtClean="0">
                <a:latin typeface="Times New Roman" pitchFamily="18" charset="0"/>
                <a:ea typeface="微软雅黑" pitchFamily="34" charset="-122"/>
                <a:cs typeface="Times New Roman" pitchFamily="18" charset="0"/>
              </a:rPr>
              <a:t> </a:t>
            </a:r>
            <a:r>
              <a:rPr lang="zh-CN" altLang="en-US" sz="2000" dirty="0" smtClean="0">
                <a:latin typeface="Times New Roman" pitchFamily="18" charset="0"/>
                <a:ea typeface="微软雅黑" pitchFamily="34" charset="-122"/>
                <a:cs typeface="Times New Roman" pitchFamily="18" charset="0"/>
              </a:rPr>
              <a:t>文献趋势：</a:t>
            </a:r>
            <a:r>
              <a:rPr lang="en-US" altLang="zh-CN" sz="2000" dirty="0" smtClean="0">
                <a:latin typeface="Times New Roman" pitchFamily="18" charset="0"/>
                <a:ea typeface="微软雅黑" pitchFamily="34" charset="-122"/>
                <a:cs typeface="Times New Roman" pitchFamily="18" charset="0"/>
              </a:rPr>
              <a:t> </a:t>
            </a:r>
            <a:r>
              <a:rPr lang="zh-CN" altLang="en-US" sz="2000" dirty="0" smtClean="0">
                <a:latin typeface="Times New Roman" pitchFamily="18" charset="0"/>
                <a:ea typeface="微软雅黑" pitchFamily="34" charset="-122"/>
                <a:cs typeface="Times New Roman" pitchFamily="18" charset="0"/>
              </a:rPr>
              <a:t>逐年上升</a:t>
            </a:r>
            <a:endParaRPr lang="en-US" altLang="zh-CN" sz="2000" dirty="0" smtClean="0">
              <a:latin typeface="Times New Roman" pitchFamily="18" charset="0"/>
              <a:ea typeface="微软雅黑" pitchFamily="34" charset="-122"/>
              <a:cs typeface="Times New Roman" pitchFamily="18" charset="0"/>
            </a:endParaRPr>
          </a:p>
        </p:txBody>
      </p:sp>
      <p:sp>
        <p:nvSpPr>
          <p:cNvPr id="22" name="圆角矩形 21"/>
          <p:cNvSpPr/>
          <p:nvPr/>
        </p:nvSpPr>
        <p:spPr>
          <a:xfrm>
            <a:off x="6731000" y="1933351"/>
            <a:ext cx="1284112" cy="211538"/>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101695" y="3511930"/>
            <a:ext cx="1227153" cy="395784"/>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6346192" y="4230805"/>
            <a:ext cx="4107976" cy="1774209"/>
            <a:chOff x="6059597" y="4135272"/>
            <a:chExt cx="4107976" cy="1774209"/>
          </a:xfrm>
        </p:grpSpPr>
        <p:sp>
          <p:nvSpPr>
            <p:cNvPr id="27" name="圆角矩形标注 26"/>
            <p:cNvSpPr/>
            <p:nvPr/>
          </p:nvSpPr>
          <p:spPr>
            <a:xfrm>
              <a:off x="6059597" y="4135272"/>
              <a:ext cx="4107976" cy="1774209"/>
            </a:xfrm>
            <a:prstGeom prst="wedgeRoundRectCallout">
              <a:avLst>
                <a:gd name="adj1" fmla="val 41057"/>
                <a:gd name="adj2" fmla="val -60182"/>
                <a:gd name="adj3" fmla="val 16667"/>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2" name="Picture 4"/>
            <p:cNvPicPr>
              <a:picLocks noChangeAspect="1" noChangeArrowheads="1"/>
            </p:cNvPicPr>
            <p:nvPr/>
          </p:nvPicPr>
          <p:blipFill>
            <a:blip r:embed="rId5" cstate="print"/>
            <a:srcRect/>
            <a:stretch>
              <a:fillRect/>
            </a:stretch>
          </p:blipFill>
          <p:spPr bwMode="auto">
            <a:xfrm>
              <a:off x="6148523" y="4227678"/>
              <a:ext cx="3924646" cy="1586268"/>
            </a:xfrm>
            <a:prstGeom prst="rect">
              <a:avLst/>
            </a:prstGeom>
            <a:noFill/>
            <a:ln w="9525">
              <a:noFill/>
              <a:miter lim="800000"/>
              <a:headEnd/>
              <a:tailEnd/>
            </a:ln>
          </p:spPr>
        </p:pic>
      </p:grpSp>
      <p:sp>
        <p:nvSpPr>
          <p:cNvPr id="30" name="圆角矩形 29"/>
          <p:cNvSpPr/>
          <p:nvPr/>
        </p:nvSpPr>
        <p:spPr>
          <a:xfrm>
            <a:off x="10140286" y="3386919"/>
            <a:ext cx="1883391" cy="680114"/>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6103967" y="4073478"/>
            <a:ext cx="4009023" cy="830237"/>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3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0" name="圆角矩形 29"/>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1"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24" name="文本框 45"/>
          <p:cNvSpPr txBox="1"/>
          <p:nvPr/>
        </p:nvSpPr>
        <p:spPr>
          <a:xfrm>
            <a:off x="437090" y="981549"/>
            <a:ext cx="2359933" cy="492438"/>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ü"/>
            </a:pPr>
            <a:r>
              <a:rPr lang="zh-CN" altLang="en-US" sz="2000" dirty="0" smtClean="0">
                <a:solidFill>
                  <a:schemeClr val="tx2"/>
                </a:solidFill>
                <a:latin typeface="微软雅黑" panose="020B0503020204020204" pitchFamily="34" charset="-122"/>
                <a:ea typeface="微软雅黑" panose="020B0503020204020204" pitchFamily="34" charset="-122"/>
              </a:rPr>
              <a:t>  报告</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r>
              <a:rPr lang="en-US" altLang="zh-CN" sz="2000" dirty="0" smtClean="0">
                <a:solidFill>
                  <a:schemeClr val="tx2"/>
                </a:solidFill>
                <a:latin typeface="Times New Roman" pitchFamily="18" charset="0"/>
                <a:ea typeface="微软雅黑" panose="020B0503020204020204" pitchFamily="34" charset="-122"/>
                <a:cs typeface="Times New Roman" pitchFamily="18" charset="0"/>
              </a:rPr>
              <a:t>Reports</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endParaRPr lang="en-US" altLang="zh-CN" sz="2000" dirty="0" smtClean="0">
              <a:solidFill>
                <a:schemeClr val="tx2"/>
              </a:solidFill>
              <a:latin typeface="Times New Roman" pitchFamily="18" charset="0"/>
              <a:ea typeface="微软雅黑" panose="020B0503020204020204" pitchFamily="34" charset="-122"/>
              <a:cs typeface="Times New Roman" pitchFamily="18" charset="0"/>
            </a:endParaRPr>
          </a:p>
        </p:txBody>
      </p:sp>
      <p:pic>
        <p:nvPicPr>
          <p:cNvPr id="25" name="Picture 7"/>
          <p:cNvPicPr>
            <a:picLocks noChangeAspect="1" noChangeArrowheads="1"/>
          </p:cNvPicPr>
          <p:nvPr/>
        </p:nvPicPr>
        <p:blipFill>
          <a:blip r:embed="rId4" cstate="print"/>
          <a:srcRect/>
          <a:stretch>
            <a:fillRect/>
          </a:stretch>
        </p:blipFill>
        <p:spPr bwMode="auto">
          <a:xfrm>
            <a:off x="2353333" y="1585690"/>
            <a:ext cx="6778792" cy="4963551"/>
          </a:xfrm>
          <a:prstGeom prst="rect">
            <a:avLst/>
          </a:prstGeom>
          <a:noFill/>
          <a:ln w="9525">
            <a:noFill/>
            <a:miter lim="800000"/>
            <a:headEnd/>
            <a:tailEnd/>
          </a:ln>
          <a:effectLst>
            <a:outerShdw blurRad="50800" dist="50800" dir="8100000" sx="101000" sy="101000" algn="tr" rotWithShape="0">
              <a:prstClr val="black">
                <a:alpha val="41000"/>
              </a:prstClr>
            </a:outerShdw>
          </a:effectLst>
          <a:scene3d>
            <a:camera prst="orthographicFront"/>
            <a:lightRig rig="threePt" dir="t"/>
          </a:scene3d>
          <a:sp3d>
            <a:bevelT/>
          </a:sp3d>
        </p:spPr>
      </p:pic>
      <p:sp>
        <p:nvSpPr>
          <p:cNvPr id="22" name="圆角矩形 21"/>
          <p:cNvSpPr/>
          <p:nvPr/>
        </p:nvSpPr>
        <p:spPr>
          <a:xfrm>
            <a:off x="3835729" y="3381981"/>
            <a:ext cx="3538847" cy="524999"/>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5" cstate="print"/>
          <a:srcRect/>
          <a:stretch>
            <a:fillRect/>
          </a:stretch>
        </p:blipFill>
        <p:spPr bwMode="auto">
          <a:xfrm>
            <a:off x="2500931" y="1543793"/>
            <a:ext cx="6358059" cy="5137825"/>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17" name="圆角矩形 16"/>
          <p:cNvSpPr/>
          <p:nvPr/>
        </p:nvSpPr>
        <p:spPr>
          <a:xfrm>
            <a:off x="2299283" y="2491328"/>
            <a:ext cx="1037683" cy="311248"/>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0" name="圆角矩形 29"/>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1"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47" name="Picture 4"/>
          <p:cNvPicPr>
            <a:picLocks noChangeAspect="1" noChangeArrowheads="1"/>
          </p:cNvPicPr>
          <p:nvPr/>
        </p:nvPicPr>
        <p:blipFill>
          <a:blip r:embed="rId4" cstate="print"/>
          <a:srcRect/>
          <a:stretch>
            <a:fillRect/>
          </a:stretch>
        </p:blipFill>
        <p:spPr bwMode="auto">
          <a:xfrm>
            <a:off x="2327236" y="1665575"/>
            <a:ext cx="6717798" cy="5014307"/>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48" name="文本框 45"/>
          <p:cNvSpPr txBox="1"/>
          <p:nvPr/>
        </p:nvSpPr>
        <p:spPr>
          <a:xfrm>
            <a:off x="437090" y="981549"/>
            <a:ext cx="4330023" cy="492438"/>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ü"/>
            </a:pPr>
            <a:r>
              <a:rPr lang="zh-CN" altLang="en-US" sz="2000" dirty="0" smtClean="0">
                <a:solidFill>
                  <a:schemeClr val="tx2"/>
                </a:solidFill>
                <a:latin typeface="微软雅黑" panose="020B0503020204020204" pitchFamily="34" charset="-122"/>
                <a:ea typeface="微软雅黑" panose="020B0503020204020204" pitchFamily="34" charset="-122"/>
              </a:rPr>
              <a:t>  国家统计资料</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r>
              <a:rPr lang="en-US" altLang="zh-CN" sz="2000" dirty="0" smtClean="0">
                <a:solidFill>
                  <a:schemeClr val="tx2"/>
                </a:solidFill>
                <a:latin typeface="Times New Roman" pitchFamily="18" charset="0"/>
                <a:ea typeface="微软雅黑" panose="020B0503020204020204" pitchFamily="34" charset="-122"/>
                <a:cs typeface="Times New Roman" pitchFamily="18" charset="0"/>
              </a:rPr>
              <a:t>County Statistics</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endParaRPr lang="en-US" altLang="zh-CN" sz="2000" dirty="0" smtClean="0">
              <a:solidFill>
                <a:schemeClr val="tx2"/>
              </a:solidFill>
              <a:latin typeface="Times New Roman" pitchFamily="18" charset="0"/>
              <a:ea typeface="微软雅黑" panose="020B0503020204020204" pitchFamily="34" charset="-122"/>
              <a:cs typeface="Times New Roman" pitchFamily="18" charset="0"/>
            </a:endParaRPr>
          </a:p>
        </p:txBody>
      </p:sp>
      <p:pic>
        <p:nvPicPr>
          <p:cNvPr id="19" name="Picture 3"/>
          <p:cNvPicPr>
            <a:picLocks noChangeAspect="1" noChangeArrowheads="1"/>
          </p:cNvPicPr>
          <p:nvPr/>
        </p:nvPicPr>
        <p:blipFill>
          <a:blip r:embed="rId5" cstate="print"/>
          <a:srcRect/>
          <a:stretch>
            <a:fillRect/>
          </a:stretch>
        </p:blipFill>
        <p:spPr bwMode="auto">
          <a:xfrm>
            <a:off x="1147207" y="1591666"/>
            <a:ext cx="9742466" cy="4898196"/>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20" name="圆角矩形 19"/>
          <p:cNvSpPr/>
          <p:nvPr/>
        </p:nvSpPr>
        <p:spPr>
          <a:xfrm>
            <a:off x="3364102" y="5468077"/>
            <a:ext cx="3214827" cy="291455"/>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Picture 4"/>
          <p:cNvPicPr>
            <a:picLocks noChangeAspect="1" noChangeArrowheads="1"/>
          </p:cNvPicPr>
          <p:nvPr/>
        </p:nvPicPr>
        <p:blipFill>
          <a:blip r:embed="rId6" cstate="print"/>
          <a:srcRect/>
          <a:stretch>
            <a:fillRect/>
          </a:stretch>
        </p:blipFill>
        <p:spPr bwMode="auto">
          <a:xfrm>
            <a:off x="2193905" y="1543789"/>
            <a:ext cx="6962214" cy="5100451"/>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22" name="圆角矩形 21"/>
          <p:cNvSpPr/>
          <p:nvPr/>
        </p:nvSpPr>
        <p:spPr>
          <a:xfrm>
            <a:off x="3759947" y="3532396"/>
            <a:ext cx="2431055" cy="196453"/>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5"/>
          <p:cNvPicPr>
            <a:picLocks noChangeAspect="1" noChangeArrowheads="1"/>
          </p:cNvPicPr>
          <p:nvPr/>
        </p:nvPicPr>
        <p:blipFill>
          <a:blip r:embed="rId7" cstate="print"/>
          <a:srcRect/>
          <a:stretch>
            <a:fillRect/>
          </a:stretch>
        </p:blipFill>
        <p:spPr bwMode="auto">
          <a:xfrm>
            <a:off x="1108362" y="1698168"/>
            <a:ext cx="9498267" cy="4714505"/>
          </a:xfrm>
          <a:prstGeom prst="rect">
            <a:avLst/>
          </a:prstGeom>
          <a:noFill/>
          <a:ln w="9525">
            <a:noFill/>
            <a:miter lim="800000"/>
            <a:headEnd/>
            <a:tailEnd/>
          </a:ln>
        </p:spPr>
      </p:pic>
      <p:sp>
        <p:nvSpPr>
          <p:cNvPr id="24" name="圆角矩形 23"/>
          <p:cNvSpPr/>
          <p:nvPr/>
        </p:nvSpPr>
        <p:spPr>
          <a:xfrm>
            <a:off x="2239908" y="2811953"/>
            <a:ext cx="1037683" cy="311248"/>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2" grpId="0" animBg="1"/>
      <p:bldP spid="22" grpId="1" animBg="1"/>
      <p:bldP spid="24" grpId="0" animBg="1"/>
      <p:bldP spid="2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a:stretch>
            <a:fillRect/>
          </a:stretch>
        </p:blipFill>
        <p:spPr bwMode="auto">
          <a:xfrm>
            <a:off x="2707338" y="1591298"/>
            <a:ext cx="6866768" cy="5088577"/>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19" name="矩形 1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1" name="圆角矩形 3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2"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3"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34" name="组 37"/>
          <p:cNvGrpSpPr/>
          <p:nvPr/>
        </p:nvGrpSpPr>
        <p:grpSpPr>
          <a:xfrm>
            <a:off x="0" y="252857"/>
            <a:ext cx="152393" cy="484287"/>
            <a:chOff x="12039604" y="252856"/>
            <a:chExt cx="152393" cy="484287"/>
          </a:xfrm>
        </p:grpSpPr>
        <p:sp>
          <p:nvSpPr>
            <p:cNvPr id="35" name="圆角矩形 3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41" name="文本框 45"/>
          <p:cNvSpPr txBox="1"/>
          <p:nvPr/>
        </p:nvSpPr>
        <p:spPr>
          <a:xfrm>
            <a:off x="437090" y="981549"/>
            <a:ext cx="3496462" cy="492438"/>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ü"/>
            </a:pPr>
            <a:r>
              <a:rPr lang="zh-CN" altLang="en-US" sz="2000" dirty="0" smtClean="0">
                <a:solidFill>
                  <a:schemeClr val="tx2"/>
                </a:solidFill>
                <a:latin typeface="微软雅黑" panose="020B0503020204020204" pitchFamily="34" charset="-122"/>
                <a:ea typeface="微软雅黑" panose="020B0503020204020204" pitchFamily="34" charset="-122"/>
              </a:rPr>
              <a:t>  </a:t>
            </a:r>
            <a:r>
              <a:rPr lang="zh-CN" altLang="en-US" sz="2000" b="1" dirty="0" smtClean="0">
                <a:solidFill>
                  <a:schemeClr val="tx2"/>
                </a:solidFill>
                <a:latin typeface="微软雅黑" panose="020B0503020204020204" pitchFamily="34" charset="-122"/>
                <a:ea typeface="微软雅黑" panose="020B0503020204020204" pitchFamily="34" charset="-122"/>
              </a:rPr>
              <a:t> </a:t>
            </a:r>
            <a:r>
              <a:rPr lang="zh-CN" altLang="en-US" sz="2000" dirty="0" smtClean="0">
                <a:solidFill>
                  <a:schemeClr val="tx2"/>
                </a:solidFill>
                <a:latin typeface="微软雅黑" panose="020B0503020204020204" pitchFamily="34" charset="-122"/>
                <a:ea typeface="微软雅黑" panose="020B0503020204020204" pitchFamily="34" charset="-122"/>
              </a:rPr>
              <a:t>地图浏览</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r>
              <a:rPr lang="en-US" altLang="zh-CN" sz="2000" dirty="0" smtClean="0">
                <a:solidFill>
                  <a:schemeClr val="tx2"/>
                </a:solidFill>
                <a:latin typeface="Times New Roman" pitchFamily="18" charset="0"/>
                <a:ea typeface="微软雅黑" panose="020B0503020204020204" pitchFamily="34" charset="-122"/>
                <a:cs typeface="Times New Roman" pitchFamily="18" charset="0"/>
              </a:rPr>
              <a:t>Map gallery</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endParaRPr lang="en-US" altLang="zh-CN" sz="2000" dirty="0" smtClean="0">
              <a:solidFill>
                <a:schemeClr val="tx2"/>
              </a:solidFill>
              <a:latin typeface="Times New Roman" pitchFamily="18" charset="0"/>
              <a:ea typeface="微软雅黑" panose="020B0503020204020204" pitchFamily="34" charset="-122"/>
              <a:cs typeface="Times New Roman" pitchFamily="18" charset="0"/>
            </a:endParaRPr>
          </a:p>
        </p:txBody>
      </p:sp>
      <p:sp>
        <p:nvSpPr>
          <p:cNvPr id="42" name="圆角矩形 41"/>
          <p:cNvSpPr/>
          <p:nvPr/>
        </p:nvSpPr>
        <p:spPr>
          <a:xfrm>
            <a:off x="4397260" y="3610100"/>
            <a:ext cx="685383" cy="190005"/>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8" name="Picture 2"/>
          <p:cNvPicPr>
            <a:picLocks noChangeAspect="1" noChangeArrowheads="1"/>
          </p:cNvPicPr>
          <p:nvPr/>
        </p:nvPicPr>
        <p:blipFill>
          <a:blip r:embed="rId4" cstate="print"/>
          <a:srcRect/>
          <a:stretch>
            <a:fillRect/>
          </a:stretch>
        </p:blipFill>
        <p:spPr bwMode="auto">
          <a:xfrm>
            <a:off x="3473540" y="1626922"/>
            <a:ext cx="5276544" cy="5058886"/>
          </a:xfrm>
          <a:prstGeom prst="rect">
            <a:avLst/>
          </a:prstGeom>
          <a:noFill/>
          <a:ln w="9525">
            <a:noFill/>
            <a:miter lim="800000"/>
            <a:headEnd/>
            <a:tailEnd/>
          </a:ln>
          <a:effectLst>
            <a:outerShdw blurRad="50800" dist="38100" dir="8100000" sx="101000" sy="101000" algn="tr" rotWithShape="0">
              <a:prstClr val="black">
                <a:alpha val="40000"/>
              </a:prstClr>
            </a:outerShdw>
          </a:effectLst>
          <a:scene3d>
            <a:camera prst="orthographicFront"/>
            <a:lightRig rig="threePt" dir="t"/>
          </a:scene3d>
          <a:sp3d>
            <a:bevelT/>
          </a:sp3d>
        </p:spPr>
      </p:pic>
      <p:sp>
        <p:nvSpPr>
          <p:cNvPr id="43" name="圆角矩形 42"/>
          <p:cNvSpPr/>
          <p:nvPr/>
        </p:nvSpPr>
        <p:spPr>
          <a:xfrm>
            <a:off x="4904509" y="6317672"/>
            <a:ext cx="617517" cy="190006"/>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9" name="Picture 3"/>
          <p:cNvPicPr>
            <a:picLocks noChangeAspect="1" noChangeArrowheads="1"/>
          </p:cNvPicPr>
          <p:nvPr/>
        </p:nvPicPr>
        <p:blipFill>
          <a:blip r:embed="rId5" cstate="print"/>
          <a:srcRect/>
          <a:stretch>
            <a:fillRect/>
          </a:stretch>
        </p:blipFill>
        <p:spPr bwMode="auto">
          <a:xfrm>
            <a:off x="2268187" y="1603171"/>
            <a:ext cx="8163122" cy="5124203"/>
          </a:xfrm>
          <a:prstGeom prst="rect">
            <a:avLst/>
          </a:prstGeom>
          <a:noFill/>
          <a:ln w="9525">
            <a:noFill/>
            <a:miter lim="800000"/>
            <a:headEnd/>
            <a:tailEnd/>
          </a:ln>
        </p:spPr>
      </p:pic>
      <p:sp>
        <p:nvSpPr>
          <p:cNvPr id="20" name="圆角矩形 19"/>
          <p:cNvSpPr/>
          <p:nvPr/>
        </p:nvSpPr>
        <p:spPr>
          <a:xfrm>
            <a:off x="2619917" y="2978206"/>
            <a:ext cx="752675" cy="263757"/>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09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a:stretch>
            <a:fillRect/>
          </a:stretch>
        </p:blipFill>
        <p:spPr bwMode="auto">
          <a:xfrm>
            <a:off x="1964318" y="2210136"/>
            <a:ext cx="8205787" cy="3345887"/>
          </a:xfrm>
          <a:prstGeom prst="rect">
            <a:avLst/>
          </a:prstGeom>
          <a:noFill/>
          <a:ln w="9525">
            <a:noFill/>
            <a:miter lim="800000"/>
            <a:headEnd/>
            <a:tailEnd/>
          </a:ln>
          <a:effectLst>
            <a:outerShdw blurRad="50800" dist="50800" dir="8100000" sx="101000" sy="101000" algn="tr" rotWithShape="0">
              <a:prstClr val="black">
                <a:alpha val="37000"/>
              </a:prstClr>
            </a:outerShdw>
          </a:effectLst>
          <a:scene3d>
            <a:camera prst="orthographicFront"/>
            <a:lightRig rig="threePt" dir="t"/>
          </a:scene3d>
          <a:sp3d>
            <a:bevelT/>
          </a:sp3d>
        </p:spPr>
      </p:pic>
      <p:sp>
        <p:nvSpPr>
          <p:cNvPr id="19" name="矩形 18"/>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1" name="圆角矩形 3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2"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3"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35" name="圆角矩形 3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15" name="文本框 45"/>
          <p:cNvSpPr txBox="1"/>
          <p:nvPr/>
        </p:nvSpPr>
        <p:spPr>
          <a:xfrm>
            <a:off x="437090" y="1171549"/>
            <a:ext cx="2650076" cy="492438"/>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ü"/>
            </a:pPr>
            <a:r>
              <a:rPr lang="zh-CN" altLang="en-US" sz="2000" dirty="0" smtClean="0">
                <a:solidFill>
                  <a:schemeClr val="tx2"/>
                </a:solidFill>
                <a:latin typeface="微软雅黑" panose="020B0503020204020204" pitchFamily="34" charset="-122"/>
                <a:ea typeface="微软雅黑" panose="020B0503020204020204" pitchFamily="34" charset="-122"/>
              </a:rPr>
              <a:t>  </a:t>
            </a:r>
            <a:r>
              <a:rPr lang="zh-CN" altLang="en-US" sz="2000" b="1" dirty="0" smtClean="0">
                <a:solidFill>
                  <a:schemeClr val="tx2"/>
                </a:solidFill>
                <a:latin typeface="微软雅黑" panose="020B0503020204020204" pitchFamily="34" charset="-122"/>
                <a:ea typeface="微软雅黑" panose="020B0503020204020204" pitchFamily="34" charset="-122"/>
              </a:rPr>
              <a:t> </a:t>
            </a:r>
            <a:r>
              <a:rPr lang="zh-CN" altLang="en-US" sz="2000" dirty="0" smtClean="0">
                <a:solidFill>
                  <a:schemeClr val="tx2"/>
                </a:solidFill>
                <a:latin typeface="微软雅黑" panose="020B0503020204020204" pitchFamily="34" charset="-122"/>
                <a:ea typeface="微软雅黑" panose="020B0503020204020204" pitchFamily="34" charset="-122"/>
              </a:rPr>
              <a:t>标准</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r>
              <a:rPr lang="en-US" altLang="zh-CN" sz="2000" dirty="0" smtClean="0">
                <a:solidFill>
                  <a:schemeClr val="tx2"/>
                </a:solidFill>
                <a:latin typeface="Times New Roman" pitchFamily="18" charset="0"/>
                <a:ea typeface="微软雅黑" panose="020B0503020204020204" pitchFamily="34" charset="-122"/>
                <a:cs typeface="Times New Roman" pitchFamily="18" charset="0"/>
              </a:rPr>
              <a:t>Standards</a:t>
            </a:r>
            <a:r>
              <a:rPr lang="zh-CN" altLang="en-US" sz="2000" dirty="0" smtClean="0">
                <a:solidFill>
                  <a:schemeClr val="tx2"/>
                </a:solidFill>
                <a:latin typeface="Times New Roman" pitchFamily="18" charset="0"/>
                <a:ea typeface="微软雅黑" panose="020B0503020204020204" pitchFamily="34" charset="-122"/>
                <a:cs typeface="Times New Roman" pitchFamily="18" charset="0"/>
              </a:rPr>
              <a:t>）</a:t>
            </a:r>
            <a:endParaRPr lang="en-US" altLang="zh-CN" sz="2000" dirty="0" smtClean="0">
              <a:solidFill>
                <a:schemeClr val="tx2"/>
              </a:solidFill>
              <a:latin typeface="Times New Roman" pitchFamily="18" charset="0"/>
              <a:ea typeface="微软雅黑" panose="020B0503020204020204" pitchFamily="34" charset="-122"/>
              <a:cs typeface="Times New Roman" pitchFamily="18" charset="0"/>
            </a:endParaRPr>
          </a:p>
        </p:txBody>
      </p:sp>
      <p:sp>
        <p:nvSpPr>
          <p:cNvPr id="16" name="圆角矩形 15"/>
          <p:cNvSpPr/>
          <p:nvPr/>
        </p:nvSpPr>
        <p:spPr>
          <a:xfrm>
            <a:off x="1931149" y="4236990"/>
            <a:ext cx="752675" cy="263757"/>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944287" y="1535238"/>
            <a:ext cx="6045285" cy="4785358"/>
          </a:xfrm>
          <a:prstGeom prst="rect">
            <a:avLst/>
          </a:prstGeom>
          <a:noFill/>
          <a:ln w="38100">
            <a:solidFill>
              <a:schemeClr val="bg2">
                <a:lumMod val="90000"/>
              </a:schemeClr>
            </a:solidFill>
            <a:prstDash val="sysDash"/>
            <a:miter lim="800000"/>
            <a:headEnd/>
            <a:tailEnd/>
          </a:ln>
          <a:effectLst>
            <a:outerShdw blurRad="50800" dist="50800" dir="8100000" sx="101000" sy="101000" algn="tr" rotWithShape="0">
              <a:prstClr val="black">
                <a:alpha val="35000"/>
              </a:prstClr>
            </a:outerShdw>
          </a:effectLst>
          <a:scene3d>
            <a:camera prst="orthographicFront"/>
            <a:lightRig rig="threePt" dir="t"/>
          </a:scene3d>
          <a:sp3d>
            <a:bevelT/>
          </a:sp3d>
        </p:spPr>
      </p:pic>
      <p:sp>
        <p:nvSpPr>
          <p:cNvPr id="15" name="圆角矩形 14"/>
          <p:cNvSpPr/>
          <p:nvPr/>
        </p:nvSpPr>
        <p:spPr>
          <a:xfrm>
            <a:off x="9964070" y="1939552"/>
            <a:ext cx="1861391" cy="875845"/>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5960993" y="5248892"/>
            <a:ext cx="1778525" cy="1017204"/>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7853216" y="5235925"/>
            <a:ext cx="2021911" cy="966716"/>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9834416" y="3764241"/>
            <a:ext cx="1405487" cy="1114567"/>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内容占位符 23"/>
          <p:cNvSpPr txBox="1">
            <a:spLocks/>
          </p:cNvSpPr>
          <p:nvPr/>
        </p:nvSpPr>
        <p:spPr>
          <a:xfrm>
            <a:off x="165875" y="1366605"/>
            <a:ext cx="5558031" cy="1625975"/>
          </a:xfrm>
          <a:prstGeom prst="rect">
            <a:avLst/>
          </a:prstGeom>
        </p:spPr>
        <p:txBody>
          <a:bodyPr vert="horz" lIns="91436" tIns="45718" rIns="91436" bIns="45718" rtlCol="0">
            <a:noAutofit/>
          </a:bodyPr>
          <a:lstStyle/>
          <a:p>
            <a:pPr marL="228589" marR="0" lvl="0" indent="-228589" algn="just" defTabSz="914354" rtl="0" eaLnBrk="1" fontAlgn="auto" latinLnBrk="0" hangingPunct="1">
              <a:lnSpc>
                <a:spcPct val="150000"/>
              </a:lnSpc>
              <a:spcBef>
                <a:spcPts val="600"/>
              </a:spcBef>
              <a:buClr>
                <a:srgbClr val="0070C0"/>
              </a:buClr>
              <a:buSzTx/>
              <a:buFont typeface="Wingdings" pitchFamily="2" charset="2"/>
              <a:buChar char="Ø"/>
              <a:tabLst/>
              <a:defRPr/>
            </a:pPr>
            <a:r>
              <a:rPr kumimoji="0" lang="en-US" altLang="zh-CN" sz="20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kumimoji="0" lang="zh-CN" altLang="en-US" sz="20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出版物</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Publications</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p>
          <a:p>
            <a:pPr marL="228589" marR="0" lvl="0" indent="-228589" algn="just" defTabSz="914354" rtl="0" eaLnBrk="1" fontAlgn="auto" latinLnBrk="0" hangingPunct="1">
              <a:lnSpc>
                <a:spcPct val="150000"/>
              </a:lnSpc>
              <a:buClr>
                <a:srgbClr val="0070C0"/>
              </a:buClr>
              <a:buSzTx/>
              <a:tabLst/>
              <a:defRPr/>
            </a:pP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4"/>
              </a:rPr>
              <a:t>http://www.who.int/publications/en/</a:t>
            </a:r>
            <a:endPar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228589" marR="0" lvl="0" indent="-228589" algn="just" defTabSz="914354" rtl="0" eaLnBrk="1" fontAlgn="auto" latinLnBrk="0" hangingPunct="1">
              <a:lnSpc>
                <a:spcPct val="150000"/>
              </a:lnSpc>
              <a:spcBef>
                <a:spcPts val="600"/>
              </a:spcBef>
              <a:spcAft>
                <a:spcPts val="600"/>
              </a:spcAft>
              <a:buClr>
                <a:srgbClr val="0070C0"/>
              </a:buClr>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kumimoji="0" lang="en-US" altLang="zh-CN" sz="1800" b="0" i="0" u="none" strike="noStrike" kern="1200" cap="none" spc="0" normalizeH="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包括主要 </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WHO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出版物、期刊和 </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WHO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区域出版物。</a:t>
            </a:r>
            <a:endPar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p:txBody>
      </p:sp>
      <p:sp>
        <p:nvSpPr>
          <p:cNvPr id="35" name="内容占位符 23"/>
          <p:cNvSpPr txBox="1">
            <a:spLocks/>
          </p:cNvSpPr>
          <p:nvPr/>
        </p:nvSpPr>
        <p:spPr>
          <a:xfrm>
            <a:off x="-2350" y="2825294"/>
            <a:ext cx="4942486" cy="3587383"/>
          </a:xfrm>
          <a:prstGeom prst="rect">
            <a:avLst/>
          </a:prstGeom>
        </p:spPr>
        <p:txBody>
          <a:bodyPr vert="horz" lIns="91436" tIns="45718" rIns="91436" bIns="45718" rtlCol="0">
            <a:noAutofit/>
          </a:bodyPr>
          <a:lstStyle/>
          <a:p>
            <a:pPr marL="228589" marR="0" lvl="0" indent="-228589" algn="just" defTabSz="914354" rtl="0" eaLnBrk="1" fontAlgn="auto" latinLnBrk="0" hangingPunct="1">
              <a:lnSpc>
                <a:spcPct val="150000"/>
              </a:lnSpc>
              <a:spcBef>
                <a:spcPts val="600"/>
              </a:spcBef>
              <a:buClr>
                <a:srgbClr val="0070C0"/>
              </a:buClr>
              <a:buSzTx/>
              <a:tabLst/>
              <a:defRPr/>
            </a:pPr>
            <a:r>
              <a:rPr kumimoji="0" lang="zh-CN" altLang="en-US" sz="1800" b="0" i="0" u="none" strike="noStrike" kern="1200" cap="none" spc="0" normalizeH="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其中，主要出版物包括以下 </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6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类：</a:t>
            </a:r>
            <a:endParaRPr kumimoji="0" lang="en-US" altLang="zh-CN" sz="20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spcAft>
                <a:spcPts val="0"/>
              </a:spcAft>
              <a:buClr>
                <a:srgbClr val="0070C0"/>
              </a:buClr>
              <a:buSzTx/>
              <a:buFont typeface="Wingdings" pitchFamily="2" charset="2"/>
              <a:buChar char="ü"/>
              <a:tabLst/>
              <a:defRPr/>
            </a:pPr>
            <a:r>
              <a:rPr kumimoji="0" lang="en-US" altLang="zh-CN" sz="1800" b="1"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5"/>
              </a:rPr>
              <a:t>The World Health Report</a:t>
            </a:r>
            <a:r>
              <a:rPr kumimoji="0" lang="en-US" altLang="zh-CN" sz="1800" b="1"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p>
          <a:p>
            <a:pPr marL="685766" marR="0" lvl="1" indent="-228589" algn="just" defTabSz="914354" rtl="0" eaLnBrk="1" fontAlgn="auto" latinLnBrk="0" hangingPunct="1">
              <a:lnSpc>
                <a:spcPct val="150000"/>
              </a:lnSpc>
              <a:spcBef>
                <a:spcPts val="600"/>
              </a:spcBef>
              <a:spcAft>
                <a:spcPts val="0"/>
              </a:spcAft>
              <a:buClr>
                <a:srgbClr val="0070C0"/>
              </a:buClr>
              <a:buSzTx/>
              <a:buFont typeface="Wingdings" pitchFamily="2" charset="2"/>
              <a:buChar char="ü"/>
              <a:tabLst/>
              <a:defRPr/>
            </a:pPr>
            <a:r>
              <a:rPr kumimoji="0" lang="en-US" altLang="zh-CN" sz="1800" b="1"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6"/>
              </a:rPr>
              <a:t>World Health Statistics </a:t>
            </a:r>
            <a:endParaRPr kumimoji="0" lang="en-US" altLang="zh-CN" sz="1800" b="1"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spcAft>
                <a:spcPts val="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7"/>
              </a:rPr>
              <a:t>International Travel and Health</a:t>
            </a:r>
            <a:endPar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spcAft>
                <a:spcPts val="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8"/>
              </a:rPr>
              <a:t>International Health Regulations</a:t>
            </a:r>
            <a:endPar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spcAft>
                <a:spcPts val="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9"/>
              </a:rPr>
              <a:t>The International Classification of Diseases</a:t>
            </a:r>
            <a:endPar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spcAft>
                <a:spcPts val="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hlinkClick r:id="rId10"/>
              </a:rPr>
              <a:t>International Pharmacopoeia</a:t>
            </a:r>
            <a:endPar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p:txBody>
      </p:sp>
      <p:sp>
        <p:nvSpPr>
          <p:cNvPr id="37" name="内容占位符 23"/>
          <p:cNvSpPr txBox="1">
            <a:spLocks/>
          </p:cNvSpPr>
          <p:nvPr/>
        </p:nvSpPr>
        <p:spPr>
          <a:xfrm>
            <a:off x="7549" y="2823303"/>
            <a:ext cx="6060735" cy="3904063"/>
          </a:xfrm>
          <a:prstGeom prst="rect">
            <a:avLst/>
          </a:prstGeom>
        </p:spPr>
        <p:txBody>
          <a:bodyPr vert="horz" lIns="91436" tIns="45718" rIns="91436" bIns="45718" rtlCol="0">
            <a:noAutofit/>
          </a:bodyPr>
          <a:lstStyle/>
          <a:p>
            <a:pPr marL="228589" marR="0" lvl="0" indent="-228589" algn="just" defTabSz="914354" rtl="0" eaLnBrk="1" fontAlgn="auto" latinLnBrk="0" hangingPunct="1">
              <a:lnSpc>
                <a:spcPct val="150000"/>
              </a:lnSpc>
              <a:spcBef>
                <a:spcPts val="600"/>
              </a:spcBef>
              <a:buClr>
                <a:srgbClr val="0070C0"/>
              </a:buClr>
              <a:buSzTx/>
              <a:tabLst/>
              <a:defRPr/>
            </a:pPr>
            <a:r>
              <a:rPr kumimoji="0" lang="zh-CN" altLang="en-US" sz="1800" b="0" i="0" u="none" strike="noStrike" kern="1200" cap="none" spc="0" normalizeH="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其中，期刊包括以下 </a:t>
            </a:r>
            <a:r>
              <a:rPr kumimoji="0" lang="en-US" altLang="zh-CN"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7 </a:t>
            </a:r>
            <a:r>
              <a:rPr kumimoji="0" lang="zh-CN" altLang="en-US" sz="18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类：</a:t>
            </a:r>
            <a:endParaRPr kumimoji="0" lang="en-US" altLang="zh-CN" sz="20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lvl="1" indent="-228589" algn="just">
              <a:lnSpc>
                <a:spcPct val="150000"/>
              </a:lnSpc>
              <a:buClr>
                <a:srgbClr val="0070C0"/>
              </a:buClr>
              <a:buFont typeface="Wingdings" pitchFamily="2" charset="2"/>
              <a:buChar char="ü"/>
            </a:pPr>
            <a:r>
              <a:rPr lang="en-US" altLang="zh-CN" sz="1800" b="1" dirty="0" smtClean="0"/>
              <a:t> </a:t>
            </a:r>
            <a:r>
              <a:rPr lang="en-US" altLang="zh-CN" sz="1800" dirty="0" smtClean="0">
                <a:latin typeface="Times New Roman" pitchFamily="18" charset="0"/>
                <a:cs typeface="Times New Roman" pitchFamily="18" charset="0"/>
                <a:hlinkClick r:id="rId11"/>
              </a:rPr>
              <a:t>Bulletin of the World Health Organization</a:t>
            </a:r>
          </a:p>
          <a:p>
            <a:pPr marL="685766" lvl="1" indent="-228589" algn="just">
              <a:lnSpc>
                <a:spcPct val="150000"/>
              </a:lnSpc>
              <a:buClr>
                <a:srgbClr val="0070C0"/>
              </a:buClr>
            </a:pPr>
            <a:r>
              <a:rPr lang="en-US" altLang="zh-CN" sz="1800" dirty="0" smtClean="0">
                <a:latin typeface="Times New Roman" pitchFamily="18" charset="0"/>
                <a:cs typeface="Times New Roman" pitchFamily="18" charset="0"/>
              </a:rPr>
              <a:t>      ( IF : 5.089)</a:t>
            </a:r>
          </a:p>
          <a:p>
            <a:pPr marL="685766" lvl="1" indent="-228589" algn="just">
              <a:lnSpc>
                <a:spcPct val="150000"/>
              </a:lnSpc>
              <a:buClr>
                <a:srgbClr val="0070C0"/>
              </a:buClr>
              <a:buFont typeface="Wingdings" pitchFamily="2" charset="2"/>
              <a:buChar char="ü"/>
            </a:pPr>
            <a:r>
              <a:rPr kumimoji="0" lang="en-US" altLang="zh-CN" sz="180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 </a:t>
            </a:r>
            <a:r>
              <a:rPr lang="en-US" altLang="zh-CN" sz="1800" dirty="0" smtClean="0">
                <a:latin typeface="Times New Roman" pitchFamily="18" charset="0"/>
                <a:cs typeface="Times New Roman" pitchFamily="18" charset="0"/>
                <a:hlinkClick r:id="rId12"/>
              </a:rPr>
              <a:t>Weekly Epidemiological Record</a:t>
            </a:r>
            <a:endParaRPr kumimoji="0" lang="en-US" altLang="zh-CN" sz="180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endParaRPr>
          </a:p>
          <a:p>
            <a:pPr marL="685766" lvl="1" indent="-228589" algn="just">
              <a:lnSpc>
                <a:spcPct val="150000"/>
              </a:lnSpc>
              <a:buClr>
                <a:srgbClr val="0070C0"/>
              </a:buClr>
              <a:buFont typeface="Wingdings" pitchFamily="2" charset="2"/>
              <a:buChar char="ü"/>
            </a:pPr>
            <a:r>
              <a:rPr lang="en-US" altLang="zh-CN" sz="1800" dirty="0" smtClean="0">
                <a:latin typeface="Times New Roman" pitchFamily="18" charset="0"/>
                <a:cs typeface="Times New Roman" pitchFamily="18" charset="0"/>
                <a:hlinkClick r:id="rId13"/>
              </a:rPr>
              <a:t> Eastern Mediterranean Health Journal </a:t>
            </a:r>
            <a:endParaRPr lang="en-US" altLang="zh-CN" sz="1800" dirty="0" smtClean="0">
              <a:latin typeface="Times New Roman" pitchFamily="18" charset="0"/>
              <a:cs typeface="Times New Roman" pitchFamily="18" charset="0"/>
            </a:endParaRPr>
          </a:p>
          <a:p>
            <a:pPr marL="685766" lvl="1" indent="-228589" algn="just">
              <a:lnSpc>
                <a:spcPct val="150000"/>
              </a:lnSpc>
              <a:buClr>
                <a:srgbClr val="0070C0"/>
              </a:buClr>
              <a:buFont typeface="Wingdings" pitchFamily="2" charset="2"/>
              <a:buChar char="ü"/>
            </a:pPr>
            <a:r>
              <a:rPr lang="en-US" altLang="zh-CN" sz="1800" dirty="0" smtClean="0">
                <a:latin typeface="Times New Roman" pitchFamily="18" charset="0"/>
                <a:cs typeface="Times New Roman" pitchFamily="18" charset="0"/>
                <a:hlinkClick r:id="rId14"/>
              </a:rPr>
              <a:t> Pan American Journal of Public Health</a:t>
            </a:r>
            <a:endParaRPr lang="en-US" altLang="zh-CN" sz="1800" dirty="0" smtClean="0">
              <a:latin typeface="Times New Roman" pitchFamily="18" charset="0"/>
              <a:cs typeface="Times New Roman" pitchFamily="18" charset="0"/>
            </a:endParaRPr>
          </a:p>
          <a:p>
            <a:pPr marL="685766" lvl="1" indent="-228589" algn="just">
              <a:lnSpc>
                <a:spcPct val="150000"/>
              </a:lnSpc>
              <a:buClr>
                <a:srgbClr val="0070C0"/>
              </a:buClr>
              <a:buFont typeface="Wingdings" pitchFamily="2" charset="2"/>
              <a:buChar char="ü"/>
            </a:pPr>
            <a:r>
              <a:rPr lang="en-US" altLang="zh-CN" sz="1800" dirty="0" smtClean="0">
                <a:latin typeface="Times New Roman" pitchFamily="18" charset="0"/>
                <a:cs typeface="Times New Roman" pitchFamily="18" charset="0"/>
                <a:hlinkClick r:id="rId15"/>
              </a:rPr>
              <a:t> WHO South-East Asia Journal of Public Health</a:t>
            </a:r>
            <a:endParaRPr lang="en-US" altLang="zh-CN" sz="1800" dirty="0" smtClean="0">
              <a:latin typeface="Times New Roman" pitchFamily="18" charset="0"/>
              <a:cs typeface="Times New Roman" pitchFamily="18" charset="0"/>
            </a:endParaRPr>
          </a:p>
          <a:p>
            <a:pPr marL="685766" lvl="1" indent="-228589" algn="just">
              <a:lnSpc>
                <a:spcPct val="150000"/>
              </a:lnSpc>
              <a:buClr>
                <a:srgbClr val="0070C0"/>
              </a:buClr>
              <a:buFont typeface="Wingdings" pitchFamily="2" charset="2"/>
              <a:buChar char="ü"/>
            </a:pPr>
            <a:r>
              <a:rPr lang="en-US" altLang="zh-CN" sz="1800" dirty="0" smtClean="0">
                <a:latin typeface="Times New Roman" pitchFamily="18" charset="0"/>
                <a:cs typeface="Times New Roman" pitchFamily="18" charset="0"/>
                <a:hlinkClick r:id="rId16"/>
              </a:rPr>
              <a:t> Western Pacific Surveillance and Response</a:t>
            </a:r>
            <a:endParaRPr lang="en-US" altLang="zh-CN" sz="1800" dirty="0" smtClean="0">
              <a:latin typeface="Times New Roman" pitchFamily="18" charset="0"/>
              <a:cs typeface="Times New Roman" pitchFamily="18" charset="0"/>
            </a:endParaRPr>
          </a:p>
          <a:p>
            <a:pPr marL="685766" lvl="1" indent="-228589" algn="just">
              <a:lnSpc>
                <a:spcPct val="150000"/>
              </a:lnSpc>
              <a:buClr>
                <a:srgbClr val="0070C0"/>
              </a:buClr>
              <a:buFont typeface="Wingdings" pitchFamily="2" charset="2"/>
              <a:buChar char="ü"/>
            </a:pPr>
            <a:r>
              <a:rPr lang="en-US" altLang="zh-CN" sz="1800" dirty="0" smtClean="0">
                <a:latin typeface="Times New Roman" pitchFamily="18" charset="0"/>
                <a:cs typeface="Times New Roman" pitchFamily="18" charset="0"/>
                <a:hlinkClick r:id="rId17"/>
              </a:rPr>
              <a:t> WHO Drug Information</a:t>
            </a:r>
            <a:endParaRPr lang="en-US" altLang="zh-CN" sz="1800" dirty="0" smtClean="0">
              <a:latin typeface="Times New Roman" pitchFamily="18" charset="0"/>
              <a:cs typeface="Times New Roman" pitchFamily="18" charset="0"/>
            </a:endParaRPr>
          </a:p>
        </p:txBody>
      </p:sp>
      <p:sp>
        <p:nvSpPr>
          <p:cNvPr id="23" name="矩形 22"/>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4" name="圆角矩形 3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6"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8" name="Picture 3"/>
          <p:cNvPicPr>
            <a:picLocks noChangeAspect="1" noChangeArrowheads="1"/>
          </p:cNvPicPr>
          <p:nvPr/>
        </p:nvPicPr>
        <p:blipFill>
          <a:blip r:embed="rId18" cstate="print"/>
          <a:srcRect/>
          <a:stretch>
            <a:fillRect/>
          </a:stretch>
        </p:blipFill>
        <p:spPr bwMode="auto">
          <a:xfrm>
            <a:off x="10025972" y="226249"/>
            <a:ext cx="2115896" cy="520245"/>
          </a:xfrm>
          <a:prstGeom prst="rect">
            <a:avLst/>
          </a:prstGeom>
          <a:noFill/>
          <a:ln w="9525">
            <a:noFill/>
            <a:miter lim="800000"/>
            <a:headEnd/>
            <a:tailEnd/>
          </a:ln>
        </p:spPr>
      </p:pic>
      <p:grpSp>
        <p:nvGrpSpPr>
          <p:cNvPr id="39" name="组 37"/>
          <p:cNvGrpSpPr/>
          <p:nvPr/>
        </p:nvGrpSpPr>
        <p:grpSpPr>
          <a:xfrm>
            <a:off x="0" y="252857"/>
            <a:ext cx="152393" cy="484287"/>
            <a:chOff x="12039604" y="252856"/>
            <a:chExt cx="152393" cy="484287"/>
          </a:xfrm>
        </p:grpSpPr>
        <p:sp>
          <p:nvSpPr>
            <p:cNvPr id="40" name="圆角矩形 3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44"/>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7" grpId="1" animBg="1"/>
      <p:bldP spid="19" grpId="0" animBg="1"/>
      <p:bldP spid="19" grpId="1" animBg="1"/>
      <p:bldP spid="21" grpId="0" animBg="1"/>
      <p:bldP spid="35" grpId="0"/>
      <p:bldP spid="35" grpId="1"/>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noChangeArrowheads="1"/>
          </p:cNvPicPr>
          <p:nvPr/>
        </p:nvPicPr>
        <p:blipFill>
          <a:blip r:embed="rId2" cstate="print"/>
          <a:srcRect/>
          <a:stretch>
            <a:fillRect/>
          </a:stretch>
        </p:blipFill>
        <p:spPr bwMode="auto">
          <a:xfrm>
            <a:off x="5452270" y="1300162"/>
            <a:ext cx="6611138" cy="5229223"/>
          </a:xfrm>
          <a:prstGeom prst="rect">
            <a:avLst/>
          </a:prstGeom>
          <a:noFill/>
          <a:ln w="9525">
            <a:solidFill>
              <a:schemeClr val="bg2">
                <a:lumMod val="90000"/>
              </a:schemeClr>
            </a:solidFill>
            <a:miter lim="800000"/>
            <a:headEnd/>
            <a:tailEnd/>
          </a:ln>
          <a:effectLst>
            <a:outerShdw blurRad="50800" dist="63500" dir="8100000" sx="101000" sy="101000" algn="tr" rotWithShape="0">
              <a:prstClr val="black">
                <a:alpha val="35000"/>
              </a:prstClr>
            </a:outerShdw>
          </a:effectLst>
          <a:scene3d>
            <a:camera prst="orthographicFront"/>
            <a:lightRig rig="threePt" dir="t"/>
          </a:scene3d>
          <a:sp3d>
            <a:bevelT/>
          </a:sp3d>
        </p:spPr>
      </p:pic>
      <p:sp>
        <p:nvSpPr>
          <p:cNvPr id="18" name="内容占位符 23"/>
          <p:cNvSpPr>
            <a:spLocks noGrp="1"/>
          </p:cNvSpPr>
          <p:nvPr>
            <p:ph idx="1"/>
          </p:nvPr>
        </p:nvSpPr>
        <p:spPr>
          <a:xfrm>
            <a:off x="101383" y="1267039"/>
            <a:ext cx="5388977" cy="638328"/>
          </a:xfrm>
        </p:spPr>
        <p:txBody>
          <a:bodyPr>
            <a:noAutofit/>
          </a:bodyPr>
          <a:lstStyle/>
          <a:p>
            <a:pPr>
              <a:lnSpc>
                <a:spcPct val="170000"/>
              </a:lnSpc>
              <a:spcBef>
                <a:spcPts val="600"/>
              </a:spcBef>
              <a:spcAft>
                <a:spcPts val="600"/>
              </a:spcAft>
              <a:buClr>
                <a:srgbClr val="0070C0"/>
              </a:buClr>
              <a:buFont typeface="Wingdings" pitchFamily="2" charset="2"/>
              <a:buChar char="Ø"/>
            </a:pPr>
            <a:r>
              <a:rPr lang="en-US" altLang="zh-CN" sz="2000" dirty="0" smtClean="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国家</a:t>
            </a:r>
            <a:r>
              <a:rPr lang="zh-CN" altLang="en-US" sz="2000" dirty="0" smtClean="0">
                <a:latin typeface="Times New Roman" pitchFamily="18" charset="0"/>
                <a:ea typeface="微软雅黑" pitchFamily="34" charset="-122"/>
                <a:cs typeface="Times New Roman" pitchFamily="18" charset="0"/>
              </a:rPr>
              <a:t>（</a:t>
            </a:r>
            <a:r>
              <a:rPr lang="en-US" altLang="zh-CN" sz="2000" dirty="0" smtClean="0">
                <a:latin typeface="Times New Roman" pitchFamily="18" charset="0"/>
                <a:ea typeface="微软雅黑" pitchFamily="34" charset="-122"/>
                <a:cs typeface="Times New Roman" pitchFamily="18" charset="0"/>
              </a:rPr>
              <a:t>Countries</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5433563" y="1333854"/>
            <a:ext cx="6314600" cy="4843462"/>
          </a:xfrm>
          <a:prstGeom prst="rect">
            <a:avLst/>
          </a:prstGeom>
          <a:noFill/>
          <a:ln w="9525">
            <a:solidFill>
              <a:schemeClr val="bg2">
                <a:lumMod val="90000"/>
              </a:schemeClr>
            </a:solidFill>
            <a:miter lim="800000"/>
            <a:headEnd/>
            <a:tailEnd/>
          </a:ln>
          <a:effectLst>
            <a:outerShdw blurRad="50800" dist="50800" dir="8100000" sx="101000" sy="101000" algn="tr" rotWithShape="0">
              <a:prstClr val="black">
                <a:alpha val="36000"/>
              </a:prstClr>
            </a:outerShdw>
          </a:effectLst>
          <a:scene3d>
            <a:camera prst="orthographicFront"/>
            <a:lightRig rig="threePt" dir="t"/>
          </a:scene3d>
          <a:sp3d>
            <a:bevelT/>
          </a:sp3d>
        </p:spPr>
      </p:pic>
      <p:sp>
        <p:nvSpPr>
          <p:cNvPr id="16" name="内容占位符 23"/>
          <p:cNvSpPr txBox="1">
            <a:spLocks/>
          </p:cNvSpPr>
          <p:nvPr/>
        </p:nvSpPr>
        <p:spPr>
          <a:xfrm>
            <a:off x="-112940" y="1885106"/>
            <a:ext cx="5516213" cy="4252839"/>
          </a:xfrm>
          <a:prstGeom prst="rect">
            <a:avLst/>
          </a:prstGeom>
        </p:spPr>
        <p:txBody>
          <a:bodyPr vert="horz" lIns="91436" tIns="45718" rIns="91436" bIns="45718" rtlCol="0">
            <a:noAutofit/>
          </a:bodyPr>
          <a:lstStyle/>
          <a:p>
            <a:pPr marL="228589" marR="0" lvl="0" indent="-228589" algn="just" defTabSz="914354" rtl="0" eaLnBrk="1" fontAlgn="auto" latinLnBrk="0" hangingPunct="1">
              <a:lnSpc>
                <a:spcPct val="150000"/>
              </a:lnSpc>
              <a:spcBef>
                <a:spcPts val="600"/>
              </a:spcBef>
              <a:spcAft>
                <a:spcPts val="600"/>
              </a:spcAft>
              <a:buClr>
                <a:srgbClr val="0070C0"/>
              </a:buClr>
              <a:buSzTx/>
              <a:tabLst/>
              <a:defRPr/>
            </a:pPr>
            <a:r>
              <a:rPr kumimoji="0" lang="zh-CN" altLang="en-US" sz="1800" b="0" i="0" u="none" strike="noStrike" kern="1200" cap="none" spc="0" normalizeH="0" noProof="0" dirty="0" smtClean="0">
                <a:ln>
                  <a:noFill/>
                </a:ln>
                <a:solidFill>
                  <a:schemeClr val="tx1"/>
                </a:solidFill>
                <a:effectLst/>
                <a:uLnTx/>
                <a:uFillTx/>
                <a:latin typeface="微软雅黑" pitchFamily="34" charset="-122"/>
                <a:ea typeface="微软雅黑" pitchFamily="34" charset="-122"/>
                <a:cs typeface="+mn-cs"/>
              </a:rPr>
              <a:t>       </a:t>
            </a: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包括全部 </a:t>
            </a:r>
            <a:r>
              <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WHO </a:t>
            </a: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成员国，具体信息以中国为例：</a:t>
            </a:r>
            <a:endParaRPr kumimoji="0" lang="en-US" altLang="zh-CN" sz="20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endParaRPr>
          </a:p>
          <a:p>
            <a:pPr marL="685766" marR="0" lvl="1" indent="-228589" algn="just" defTabSz="914354" rtl="0" eaLnBrk="1" fontAlgn="auto" latinLnBrk="0" hangingPunct="1">
              <a:lnSpc>
                <a:spcPct val="150000"/>
              </a:lnSpc>
              <a:spcAft>
                <a:spcPts val="60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  </a:t>
            </a: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rPr>
              <a:t>统计数据</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mn-cs"/>
            </a:endParaRPr>
          </a:p>
          <a:p>
            <a:pPr marL="685766" marR="0" lvl="1" indent="-228589" algn="just" defTabSz="914354" rtl="0" eaLnBrk="1" fontAlgn="auto" latinLnBrk="0" hangingPunct="1">
              <a:lnSpc>
                <a:spcPct val="150000"/>
              </a:lnSpc>
              <a:spcAft>
                <a:spcPts val="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a:t>
            </a: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国家简况</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a:p>
            <a:pPr marL="228589" marR="0" lvl="0" indent="-228589" algn="just" defTabSz="914354" rtl="0" eaLnBrk="1" fontAlgn="auto" latinLnBrk="0" hangingPunct="1">
              <a:lnSpc>
                <a:spcPct val="150000"/>
              </a:lnSpc>
              <a:spcBef>
                <a:spcPts val="600"/>
              </a:spcBef>
              <a:spcAft>
                <a:spcPts val="0"/>
              </a:spcAft>
              <a:buClr>
                <a:srgbClr val="0070C0"/>
              </a:buClr>
              <a:buSzTx/>
              <a:buFont typeface="Arial" panose="020B0604020202020204" pitchFamily="34" charset="0"/>
              <a:buNone/>
              <a:tabLst/>
              <a:defRPr/>
            </a:pP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包括与 </a:t>
            </a:r>
            <a:r>
              <a:rPr kumimoji="0" lang="en-US" altLang="zh-CN" sz="1600" b="0" i="0" u="none" strike="noStrike" kern="1200" cap="none" spc="0" normalizeH="0" baseline="0" noProof="0" dirty="0" smtClean="0">
                <a:ln>
                  <a:noFill/>
                </a:ln>
                <a:solidFill>
                  <a:schemeClr val="tx1"/>
                </a:solidFill>
                <a:effectLst/>
                <a:uLnTx/>
                <a:uFillTx/>
                <a:latin typeface="Times New Roman" pitchFamily="18" charset="0"/>
                <a:ea typeface="微软雅黑" pitchFamily="34" charset="-122"/>
                <a:cs typeface="Times New Roman" pitchFamily="18" charset="0"/>
              </a:rPr>
              <a:t>WHO </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合作内容、疾病死亡率和疾病负担、 </a:t>
            </a:r>
            <a:endPar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a:p>
            <a:pPr marL="228589" marR="0" lvl="0" indent="-228589" algn="just" defTabSz="914354" rtl="0" eaLnBrk="1" fontAlgn="auto" latinLnBrk="0" hangingPunct="1">
              <a:lnSpc>
                <a:spcPct val="150000"/>
              </a:lnSpc>
              <a:spcBef>
                <a:spcPts val="600"/>
              </a:spcBef>
              <a:spcAft>
                <a:spcPts val="0"/>
              </a:spcAft>
              <a:buClr>
                <a:srgbClr val="0070C0"/>
              </a:buClr>
              <a:buSzTx/>
              <a:buFont typeface="Arial" panose="020B0604020202020204" pitchFamily="34" charset="0"/>
              <a:buNone/>
              <a:tabLst/>
              <a:defRPr/>
            </a:pP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营养、危险因素等。</a:t>
            </a:r>
            <a:endPar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a:t>
            </a: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新闻和特写</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a:p>
            <a:pPr marL="228589" marR="0" lvl="0" indent="-228589" algn="just" defTabSz="914354" rtl="0" eaLnBrk="1" fontAlgn="auto" latinLnBrk="0" hangingPunct="1">
              <a:lnSpc>
                <a:spcPct val="150000"/>
              </a:lnSpc>
              <a:spcBef>
                <a:spcPts val="600"/>
              </a:spcBef>
              <a:spcAft>
                <a:spcPts val="0"/>
              </a:spcAft>
              <a:buClr>
                <a:srgbClr val="0070C0"/>
              </a:buClr>
              <a:buSzTx/>
              <a:buFont typeface="Arial" panose="020B0604020202020204" pitchFamily="34" charset="0"/>
              <a:buNone/>
              <a:tabLst/>
              <a:defRPr/>
            </a:pP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包括疫情与突发事件、特写、公告、</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人道主义卫生</a:t>
            </a:r>
            <a:endPar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a:p>
            <a:pPr marL="228589" marR="0" lvl="0" indent="-228589" algn="just" defTabSz="914354" rtl="0" eaLnBrk="1" fontAlgn="auto" latinLnBrk="0" hangingPunct="1">
              <a:lnSpc>
                <a:spcPct val="150000"/>
              </a:lnSpc>
              <a:spcBef>
                <a:spcPts val="600"/>
              </a:spcBef>
              <a:spcAft>
                <a:spcPts val="0"/>
              </a:spcAft>
              <a:buClr>
                <a:srgbClr val="0070C0"/>
              </a:buClr>
              <a:buSzTx/>
              <a:buFont typeface="Arial" panose="020B0604020202020204" pitchFamily="34" charset="0"/>
              <a:buNone/>
              <a:tabLst/>
              <a:defRPr/>
            </a:pPr>
            <a:r>
              <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a:t>
            </a:r>
            <a:r>
              <a:rPr kumimoji="0" lang="zh-CN" altLang="en-US"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行动、新闻等。</a:t>
            </a:r>
            <a:endParaRPr kumimoji="0" lang="en-US" altLang="zh-CN" sz="16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a:p>
            <a:pPr marL="685766" marR="0" lvl="1" indent="-228589" algn="just" defTabSz="914354" rtl="0" eaLnBrk="1" fontAlgn="auto" latinLnBrk="0" hangingPunct="1">
              <a:lnSpc>
                <a:spcPct val="150000"/>
              </a:lnSpc>
              <a:spcBef>
                <a:spcPts val="600"/>
              </a:spcBef>
              <a:spcAft>
                <a:spcPts val="600"/>
              </a:spcAft>
              <a:buClr>
                <a:srgbClr val="0070C0"/>
              </a:buClr>
              <a:buSzTx/>
              <a:buFont typeface="Wingdings" pitchFamily="2" charset="2"/>
              <a:buChar char="ü"/>
              <a:tabLst/>
              <a:defRPr/>
            </a:pPr>
            <a:r>
              <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 </a:t>
            </a:r>
            <a:r>
              <a:rPr kumimoji="0" lang="zh-CN" altLang="en-US"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rPr>
              <a:t>联络相关信息</a:t>
            </a:r>
            <a:endParaRPr kumimoji="0" lang="en-US" altLang="zh-CN" sz="1800"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cs typeface="Times New Roman" pitchFamily="18" charset="0"/>
            </a:endParaRPr>
          </a:p>
        </p:txBody>
      </p:sp>
      <p:sp>
        <p:nvSpPr>
          <p:cNvPr id="30" name="矩形 29"/>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1" name="圆角矩形 3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32"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3"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34" name="组 37"/>
          <p:cNvGrpSpPr/>
          <p:nvPr/>
        </p:nvGrpSpPr>
        <p:grpSpPr>
          <a:xfrm>
            <a:off x="0" y="252857"/>
            <a:ext cx="152393" cy="484287"/>
            <a:chOff x="12039604" y="252856"/>
            <a:chExt cx="152393" cy="484287"/>
          </a:xfrm>
        </p:grpSpPr>
        <p:sp>
          <p:nvSpPr>
            <p:cNvPr id="35" name="圆角矩形 3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26715" y="1668465"/>
            <a:ext cx="8636402" cy="4920987"/>
          </a:xfrm>
          <a:prstGeom prst="rect">
            <a:avLst/>
          </a:prstGeom>
          <a:noFill/>
          <a:ln w="9525">
            <a:solidFill>
              <a:schemeClr val="bg2">
                <a:lumMod val="90000"/>
              </a:schemeClr>
            </a:solidFill>
            <a:miter lim="800000"/>
            <a:headEnd/>
            <a:tailEnd/>
          </a:ln>
          <a:effectLst>
            <a:outerShdw blurRad="50800" dist="50800" dir="8100000" sx="101000" sy="101000" algn="tr" rotWithShape="0">
              <a:prstClr val="black">
                <a:alpha val="37000"/>
              </a:prstClr>
            </a:outerShdw>
          </a:effectLst>
          <a:scene3d>
            <a:camera prst="orthographicFront"/>
            <a:lightRig rig="threePt" dir="t"/>
          </a:scene3d>
          <a:sp3d>
            <a:bevelT/>
          </a:sp3d>
        </p:spPr>
      </p:pic>
      <p:sp>
        <p:nvSpPr>
          <p:cNvPr id="15" name="文本框 45"/>
          <p:cNvSpPr txBox="1"/>
          <p:nvPr/>
        </p:nvSpPr>
        <p:spPr>
          <a:xfrm>
            <a:off x="472715" y="1064674"/>
            <a:ext cx="3127323" cy="492438"/>
          </a:xfrm>
          <a:prstGeom prst="rect">
            <a:avLst/>
          </a:prstGeom>
          <a:noFill/>
        </p:spPr>
        <p:txBody>
          <a:bodyPr wrap="none" lIns="91436" tIns="45718" rIns="91436" bIns="45718" rtlCol="0">
            <a:spAutoFit/>
          </a:bodyPr>
          <a:lstStyle/>
          <a:p>
            <a:pPr>
              <a:lnSpc>
                <a:spcPct val="130000"/>
              </a:lnSpc>
              <a:buClr>
                <a:srgbClr val="0070C0"/>
              </a:buClr>
              <a:buFont typeface="Wingdings" pitchFamily="2" charset="2"/>
              <a:buChar char="Ø"/>
            </a:pPr>
            <a:r>
              <a:rPr lang="zh-CN" altLang="en-US" sz="2000" dirty="0" smtClean="0">
                <a:solidFill>
                  <a:schemeClr val="tx2"/>
                </a:solidFill>
                <a:latin typeface="微软雅黑" panose="020B0503020204020204" pitchFamily="34" charset="-122"/>
                <a:ea typeface="微软雅黑" panose="020B0503020204020204" pitchFamily="34" charset="-122"/>
              </a:rPr>
              <a:t>  项目（</a:t>
            </a:r>
            <a:r>
              <a:rPr lang="en-US" altLang="zh-CN" sz="2000" dirty="0" err="1" smtClean="0">
                <a:solidFill>
                  <a:schemeClr val="tx2"/>
                </a:solidFill>
                <a:latin typeface="微软雅黑" panose="020B0503020204020204" pitchFamily="34" charset="-122"/>
                <a:ea typeface="微软雅黑" panose="020B0503020204020204" pitchFamily="34" charset="-122"/>
              </a:rPr>
              <a:t>Programmes</a:t>
            </a:r>
            <a:r>
              <a:rPr lang="zh-CN" altLang="en-US" sz="2000" dirty="0" smtClean="0">
                <a:solidFill>
                  <a:schemeClr val="tx2"/>
                </a:solidFill>
                <a:latin typeface="微软雅黑" panose="020B0503020204020204" pitchFamily="34" charset="-122"/>
                <a:ea typeface="微软雅黑" panose="020B0503020204020204" pitchFamily="34" charset="-122"/>
              </a:rPr>
              <a:t>）</a:t>
            </a:r>
            <a:endParaRPr lang="en-US" altLang="zh-CN" sz="2000" dirty="0" smtClean="0">
              <a:solidFill>
                <a:schemeClr val="tx2"/>
              </a:solidFill>
              <a:latin typeface="微软雅黑" panose="020B0503020204020204" pitchFamily="34" charset="-122"/>
              <a:ea typeface="微软雅黑" panose="020B0503020204020204" pitchFamily="34" charset="-122"/>
            </a:endParaRPr>
          </a:p>
        </p:txBody>
      </p:sp>
      <p:sp>
        <p:nvSpPr>
          <p:cNvPr id="27" name="矩形 26"/>
          <p:cNvSpPr/>
          <p:nvPr/>
        </p:nvSpPr>
        <p:spPr>
          <a:xfrm>
            <a:off x="3784771" y="264735"/>
            <a:ext cx="680801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2</a:t>
            </a:r>
            <a:endParaRPr lang="zh-CN" altLang="en-US" sz="3600" dirty="0"/>
          </a:p>
        </p:txBody>
      </p:sp>
      <p:sp>
        <p:nvSpPr>
          <p:cNvPr id="29" name="文本框 44"/>
          <p:cNvSpPr txBox="1"/>
          <p:nvPr/>
        </p:nvSpPr>
        <p:spPr>
          <a:xfrm>
            <a:off x="761124" y="204715"/>
            <a:ext cx="3074605"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信息资源</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31"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812382" y="299810"/>
            <a:ext cx="4464720" cy="400105"/>
          </a:xfrm>
          <a:prstGeom prst="rect">
            <a:avLst/>
          </a:prstGeom>
        </p:spPr>
        <p:txBody>
          <a:bodyPr wrap="square" lIns="91436" tIns="45718" rIns="91436" bIns="45718">
            <a:spAutoFit/>
          </a:bodyPr>
          <a:lstStyle/>
          <a:p>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3"/>
          <p:cNvGrpSpPr/>
          <p:nvPr/>
        </p:nvGrpSpPr>
        <p:grpSpPr>
          <a:xfrm>
            <a:off x="-1128713" y="2847434"/>
            <a:ext cx="13320711" cy="1710918"/>
            <a:chOff x="-1128713" y="2847433"/>
            <a:chExt cx="13320710" cy="1296345"/>
          </a:xfrm>
        </p:grpSpPr>
        <p:sp>
          <p:nvSpPr>
            <p:cNvPr id="51" name="矩形 50"/>
            <p:cNvSpPr/>
            <p:nvPr/>
          </p:nvSpPr>
          <p:spPr>
            <a:xfrm flipH="1">
              <a:off x="-1128713" y="2872348"/>
              <a:ext cx="1332071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smtClean="0"/>
                <a:t>3</a:t>
              </a:r>
              <a:endParaRPr lang="zh-CN" altLang="en-US" sz="6000" dirty="0"/>
            </a:p>
          </p:txBody>
        </p:sp>
        <p:sp>
          <p:nvSpPr>
            <p:cNvPr id="42" name="文本框 41"/>
            <p:cNvSpPr txBox="1"/>
            <p:nvPr/>
          </p:nvSpPr>
          <p:spPr>
            <a:xfrm>
              <a:off x="2244436" y="2979328"/>
              <a:ext cx="8336476" cy="1096035"/>
            </a:xfrm>
            <a:prstGeom prst="rect">
              <a:avLst/>
            </a:prstGeom>
            <a:noFill/>
          </p:spPr>
          <p:txBody>
            <a:bodyPr wrap="square" lIns="91438" tIns="45719" rIns="91438" bIns="45719" rtlCol="0">
              <a:spAutoFit/>
            </a:bodyPr>
            <a:lstStyle/>
            <a:p>
              <a:pPr algn="ctr"/>
              <a:r>
                <a:rPr lang="en-US" altLang="zh-CN" sz="5400" spc="600" dirty="0" smtClean="0">
                  <a:solidFill>
                    <a:schemeClr val="bg1"/>
                  </a:solidFill>
                  <a:latin typeface="Times New Roman" pitchFamily="18" charset="0"/>
                  <a:ea typeface="微软雅黑" panose="020B0503020204020204" pitchFamily="34" charset="-122"/>
                  <a:cs typeface="Times New Roman" pitchFamily="18" charset="0"/>
                </a:rPr>
                <a:t>IRIS </a:t>
              </a:r>
              <a:r>
                <a:rPr lang="zh-CN" altLang="en-US" sz="5400" spc="600" dirty="0" smtClean="0">
                  <a:solidFill>
                    <a:schemeClr val="bg1"/>
                  </a:solidFill>
                  <a:latin typeface="Times New Roman" pitchFamily="18" charset="0"/>
                  <a:ea typeface="微软雅黑" panose="020B0503020204020204" pitchFamily="34" charset="-122"/>
                  <a:cs typeface="Times New Roman" pitchFamily="18" charset="0"/>
                </a:rPr>
                <a:t>检索平台</a:t>
              </a:r>
              <a:r>
                <a:rPr lang="en-US" altLang="zh-CN" sz="5400" spc="600" dirty="0" smtClean="0">
                  <a:solidFill>
                    <a:schemeClr val="bg1"/>
                  </a:solidFill>
                  <a:latin typeface="微软雅黑" panose="020B0503020204020204" pitchFamily="34" charset="-122"/>
                  <a:ea typeface="微软雅黑" panose="020B0503020204020204" pitchFamily="34" charset="-122"/>
                </a:rPr>
                <a:t> </a:t>
              </a:r>
            </a:p>
            <a:p>
              <a:pPr algn="ctr">
                <a:spcBef>
                  <a:spcPts val="1200"/>
                </a:spcBef>
              </a:pP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IRIS  RETRIEVAL  PLATFORM</a:t>
              </a:r>
              <a:endParaRPr lang="en-US" altLang="zh-CN" sz="4400" dirty="0" smtClean="0">
                <a:solidFill>
                  <a:schemeClr val="bg1"/>
                </a:solidFill>
                <a:latin typeface="Times New Roman" pitchFamily="18" charset="0"/>
                <a:ea typeface="微软雅黑" panose="020B0503020204020204" pitchFamily="34" charset="-122"/>
                <a:cs typeface="Times New Roman" pitchFamily="18" charset="0"/>
              </a:endParaRP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1" name="Picture 3"/>
          <p:cNvPicPr>
            <a:picLocks noChangeAspect="1" noChangeArrowheads="1"/>
          </p:cNvPicPr>
          <p:nvPr/>
        </p:nvPicPr>
        <p:blipFill>
          <a:blip r:embed="rId2" cstate="print"/>
          <a:srcRect/>
          <a:stretch>
            <a:fillRect/>
          </a:stretch>
        </p:blipFill>
        <p:spPr bwMode="auto">
          <a:xfrm>
            <a:off x="10025972"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4359506" y="1596788"/>
            <a:ext cx="3338024" cy="1001407"/>
          </a:xfrm>
          <a:prstGeom prst="rect">
            <a:avLst/>
          </a:prstGeom>
          <a:noFill/>
          <a:ln w="9525">
            <a:noFill/>
            <a:miter lim="800000"/>
            <a:headEnd/>
            <a:tailEnd/>
          </a:ln>
        </p:spPr>
      </p:pic>
      <p:sp>
        <p:nvSpPr>
          <p:cNvPr id="15" name="矩形 14"/>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3683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3633848" y="252859"/>
            <a:ext cx="680668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3</a:t>
            </a:r>
            <a:endParaRPr lang="zh-CN" altLang="en-US" sz="3600" dirty="0"/>
          </a:p>
        </p:txBody>
      </p:sp>
      <p:sp>
        <p:nvSpPr>
          <p:cNvPr id="45" name="文本框 44"/>
          <p:cNvSpPr txBox="1"/>
          <p:nvPr/>
        </p:nvSpPr>
        <p:spPr>
          <a:xfrm>
            <a:off x="762897" y="192840"/>
            <a:ext cx="2954079"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IRIS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检索平台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1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内容占位符 23"/>
          <p:cNvSpPr>
            <a:spLocks noGrp="1"/>
          </p:cNvSpPr>
          <p:nvPr>
            <p:ph idx="1"/>
          </p:nvPr>
        </p:nvSpPr>
        <p:spPr>
          <a:xfrm>
            <a:off x="1156103" y="1520758"/>
            <a:ext cx="9673128" cy="4488338"/>
          </a:xfrm>
        </p:spPr>
        <p:txBody>
          <a:bodyPr>
            <a:normAutofit/>
          </a:bodyPr>
          <a:lstStyle/>
          <a:p>
            <a:pPr algn="just">
              <a:lnSpc>
                <a:spcPct val="150000"/>
              </a:lnSpc>
              <a:spcBef>
                <a:spcPts val="600"/>
              </a:spcBef>
              <a:buClr>
                <a:srgbClr val="0070C0"/>
              </a:buClr>
              <a:buFont typeface="Wingdings" pitchFamily="2" charset="2"/>
              <a:buChar char=""/>
            </a:pPr>
            <a:r>
              <a:rPr lang="zh-CN" altLang="en-US" sz="3300" dirty="0" smtClean="0">
                <a:latin typeface="+mj-ea"/>
                <a:ea typeface="+mj-ea"/>
                <a:cs typeface="Times New Roman" pitchFamily="18" charset="0"/>
              </a:rPr>
              <a:t> </a:t>
            </a:r>
            <a:r>
              <a:rPr lang="zh-CN" altLang="en-US" dirty="0" smtClean="0">
                <a:latin typeface="+mj-ea"/>
                <a:ea typeface="+mj-ea"/>
                <a:cs typeface="Times New Roman" pitchFamily="18" charset="0"/>
              </a:rPr>
              <a:t>全球信息共享机构档案库 </a:t>
            </a:r>
            <a:endParaRPr lang="en-US" altLang="zh-CN" sz="3300" dirty="0" smtClean="0">
              <a:latin typeface="+mj-ea"/>
              <a:ea typeface="+mj-ea"/>
              <a:cs typeface="Times New Roman" pitchFamily="18" charset="0"/>
            </a:endParaRPr>
          </a:p>
          <a:p>
            <a:pPr algn="just">
              <a:lnSpc>
                <a:spcPct val="110000"/>
              </a:lnSpc>
              <a:spcBef>
                <a:spcPts val="0"/>
              </a:spcBef>
              <a:spcAft>
                <a:spcPts val="600"/>
              </a:spcAft>
              <a:buClr>
                <a:srgbClr val="0070C0"/>
              </a:buClr>
              <a:buNone/>
            </a:pPr>
            <a:r>
              <a:rPr lang="en-US" altLang="zh-CN" sz="2400" dirty="0" smtClean="0">
                <a:latin typeface="Times New Roman" pitchFamily="18" charset="0"/>
                <a:ea typeface="微软雅黑" pitchFamily="34" charset="-122"/>
                <a:cs typeface="Times New Roman" pitchFamily="18" charset="0"/>
              </a:rPr>
              <a:t>      ( Institutional Repository for Information Sharing, IRIS )</a:t>
            </a:r>
          </a:p>
          <a:p>
            <a:pPr algn="just">
              <a:lnSpc>
                <a:spcPct val="150000"/>
              </a:lnSpc>
              <a:spcBef>
                <a:spcPts val="600"/>
              </a:spcBef>
              <a:spcAft>
                <a:spcPts val="600"/>
              </a:spcAft>
              <a:buClr>
                <a:srgbClr val="0070C0"/>
              </a:buClr>
              <a:buNone/>
            </a:pPr>
            <a:r>
              <a:rPr lang="en-US" altLang="zh-CN" dirty="0" smtClean="0">
                <a:latin typeface="微软雅黑" pitchFamily="34" charset="-122"/>
                <a:ea typeface="微软雅黑" pitchFamily="34" charset="-122"/>
              </a:rPr>
              <a:t>        </a:t>
            </a:r>
            <a:r>
              <a:rPr lang="en-US" altLang="zh-CN" sz="2400" dirty="0" smtClean="0">
                <a:latin typeface="Times New Roman" pitchFamily="18" charset="0"/>
                <a:ea typeface="微软雅黑" pitchFamily="34" charset="-122"/>
                <a:cs typeface="Times New Roman" pitchFamily="18" charset="0"/>
              </a:rPr>
              <a:t>IRIS</a:t>
            </a:r>
            <a:r>
              <a:rPr lang="zh-CN" altLang="en-US" sz="2400" dirty="0" smtClean="0">
                <a:latin typeface="Times New Roman" pitchFamily="18" charset="0"/>
                <a:ea typeface="微软雅黑" pitchFamily="34" charset="-122"/>
                <a:cs typeface="Times New Roman" pitchFamily="18" charset="0"/>
              </a:rPr>
              <a:t>（网址：</a:t>
            </a:r>
            <a:r>
              <a:rPr lang="en-US" altLang="zh-CN" sz="2400" dirty="0" smtClean="0">
                <a:latin typeface="Times New Roman" pitchFamily="18" charset="0"/>
                <a:ea typeface="微软雅黑" pitchFamily="34" charset="-122"/>
                <a:cs typeface="Times New Roman" pitchFamily="18" charset="0"/>
                <a:hlinkClick r:id="rId4"/>
              </a:rPr>
              <a:t>http://apps.who.int/iris/</a:t>
            </a:r>
            <a:r>
              <a:rPr lang="zh-CN" altLang="en-US" sz="2400" dirty="0" smtClean="0">
                <a:latin typeface="Times New Roman" pitchFamily="18" charset="0"/>
                <a:ea typeface="微软雅黑" pitchFamily="34" charset="-122"/>
                <a:cs typeface="Times New Roman" pitchFamily="18" charset="0"/>
              </a:rPr>
              <a:t>）</a:t>
            </a:r>
            <a:r>
              <a:rPr lang="zh-CN" altLang="en-US" sz="2400" dirty="0" smtClean="0">
                <a:latin typeface="微软雅黑" pitchFamily="34" charset="-122"/>
                <a:ea typeface="微软雅黑" pitchFamily="34" charset="-122"/>
              </a:rPr>
              <a:t>汇集了选定的正式和非正式语言版本的世卫组织信息产品，用户可通过一个具备所有正式语言版本的单一网络界面免费访问并使用关键字进行全面搜索，减少了对大批量印刷的需求。</a:t>
            </a:r>
            <a:endParaRPr lang="en-US" altLang="zh-CN" dirty="0" smtClean="0">
              <a:latin typeface="+mj-ea"/>
              <a:ea typeface="+mj-ea"/>
            </a:endParaRPr>
          </a:p>
        </p:txBody>
      </p:sp>
      <p:sp>
        <p:nvSpPr>
          <p:cNvPr id="14" name="矩形 13"/>
          <p:cNvSpPr/>
          <p:nvPr/>
        </p:nvSpPr>
        <p:spPr>
          <a:xfrm>
            <a:off x="3645714" y="287402"/>
            <a:ext cx="3621985"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IRIS  RETRIEVAL PLATFORM</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76394" y="999803"/>
            <a:ext cx="9004940" cy="2292933"/>
          </a:xfrm>
          <a:prstGeom prst="rect">
            <a:avLst/>
          </a:prstGeom>
        </p:spPr>
        <p:txBody>
          <a:bodyPr wrap="square" lIns="91438" tIns="45719" rIns="91438" bIns="45719">
            <a:spAutoFit/>
          </a:bodyPr>
          <a:lstStyle/>
          <a:p>
            <a:pPr algn="just">
              <a:lnSpc>
                <a:spcPct val="150000"/>
              </a:lnSpc>
              <a:buClr>
                <a:srgbClr val="0070C0"/>
              </a:buClr>
              <a:buFont typeface="Wingdings" pitchFamily="2" charset="2"/>
              <a:buChar char="u"/>
            </a:pPr>
            <a:r>
              <a:rPr lang="zh-CN" altLang="en-US" sz="2400" dirty="0" smtClean="0">
                <a:latin typeface="Times New Roman" pitchFamily="18" charset="0"/>
                <a:cs typeface="Times New Roman" pitchFamily="18" charset="0"/>
              </a:rPr>
              <a:t>  </a:t>
            </a:r>
            <a:r>
              <a:rPr lang="en-US" altLang="zh-CN" sz="2400" dirty="0" smtClean="0">
                <a:latin typeface="Times New Roman" pitchFamily="18" charset="0"/>
                <a:ea typeface="+mj-ea"/>
                <a:cs typeface="Times New Roman" pitchFamily="18" charset="0"/>
              </a:rPr>
              <a:t>IRIS </a:t>
            </a:r>
            <a:r>
              <a:rPr lang="zh-CN" altLang="en-US" sz="2400" dirty="0" smtClean="0">
                <a:latin typeface="Times New Roman" pitchFamily="18" charset="0"/>
                <a:ea typeface="+mj-ea"/>
                <a:cs typeface="Times New Roman" pitchFamily="18" charset="0"/>
              </a:rPr>
              <a:t>载文量</a:t>
            </a:r>
            <a:endParaRPr lang="en-US" altLang="zh-CN" sz="2400" dirty="0" smtClean="0">
              <a:latin typeface="Times New Roman" pitchFamily="18" charset="0"/>
              <a:ea typeface="+mj-ea"/>
              <a:cs typeface="Times New Roman" pitchFamily="18" charset="0"/>
            </a:endParaRPr>
          </a:p>
          <a:p>
            <a:pPr marL="0" lvl="1" algn="just">
              <a:lnSpc>
                <a:spcPct val="150000"/>
              </a:lnSpc>
              <a:spcAft>
                <a:spcPts val="600"/>
              </a:spcAft>
              <a:buClr>
                <a:srgbClr val="0070C0"/>
              </a:buClr>
            </a:pPr>
            <a:r>
              <a:rPr lang="zh-CN" altLang="en-US" sz="2000" dirty="0" smtClean="0">
                <a:latin typeface="Times New Roman" pitchFamily="18" charset="0"/>
                <a:ea typeface="微软雅黑" pitchFamily="34" charset="-122"/>
                <a:cs typeface="Times New Roman" pitchFamily="18" charset="0"/>
              </a:rPr>
              <a:t>       截止 </a:t>
            </a:r>
            <a:r>
              <a:rPr lang="en-US" altLang="zh-CN" sz="2000" dirty="0" smtClean="0">
                <a:latin typeface="Times New Roman" pitchFamily="18" charset="0"/>
                <a:ea typeface="微软雅黑" pitchFamily="34" charset="-122"/>
                <a:cs typeface="Times New Roman" pitchFamily="18" charset="0"/>
              </a:rPr>
              <a:t>2015 </a:t>
            </a:r>
            <a:r>
              <a:rPr lang="zh-CN" altLang="en-US" sz="2000" dirty="0" smtClean="0">
                <a:latin typeface="Times New Roman" pitchFamily="18" charset="0"/>
                <a:ea typeface="微软雅黑" pitchFamily="34" charset="-122"/>
                <a:cs typeface="Times New Roman" pitchFamily="18" charset="0"/>
              </a:rPr>
              <a:t>年 </a:t>
            </a:r>
            <a:r>
              <a:rPr lang="en-US" altLang="zh-CN" sz="2000" dirty="0" smtClean="0">
                <a:latin typeface="Times New Roman" pitchFamily="18" charset="0"/>
                <a:ea typeface="微软雅黑" pitchFamily="34" charset="-122"/>
                <a:cs typeface="Times New Roman" pitchFamily="18" charset="0"/>
              </a:rPr>
              <a:t>9 </a:t>
            </a:r>
            <a:r>
              <a:rPr lang="zh-CN" altLang="en-US" sz="2000" dirty="0" smtClean="0">
                <a:latin typeface="Times New Roman" pitchFamily="18" charset="0"/>
                <a:ea typeface="微软雅黑" pitchFamily="34" charset="-122"/>
                <a:cs typeface="Times New Roman" pitchFamily="18" charset="0"/>
              </a:rPr>
              <a:t>月 </a:t>
            </a:r>
            <a:r>
              <a:rPr lang="en-US" altLang="zh-CN" sz="2000" dirty="0" smtClean="0">
                <a:latin typeface="Times New Roman" pitchFamily="18" charset="0"/>
                <a:ea typeface="微软雅黑" pitchFamily="34" charset="-122"/>
                <a:cs typeface="Times New Roman" pitchFamily="18" charset="0"/>
              </a:rPr>
              <a:t>8 </a:t>
            </a:r>
            <a:r>
              <a:rPr lang="zh-CN" altLang="en-US" sz="2000" dirty="0" smtClean="0">
                <a:latin typeface="Times New Roman" pitchFamily="18" charset="0"/>
                <a:ea typeface="微软雅黑" pitchFamily="34" charset="-122"/>
                <a:cs typeface="Times New Roman" pitchFamily="18" charset="0"/>
              </a:rPr>
              <a:t>日，</a:t>
            </a:r>
            <a:r>
              <a:rPr lang="en-US" altLang="zh-CN" sz="2000" dirty="0" smtClean="0">
                <a:latin typeface="Times New Roman" pitchFamily="18" charset="0"/>
                <a:ea typeface="微软雅黑" pitchFamily="34" charset="-122"/>
                <a:cs typeface="Times New Roman" pitchFamily="18" charset="0"/>
              </a:rPr>
              <a:t>IRIS </a:t>
            </a:r>
            <a:r>
              <a:rPr lang="zh-CN" altLang="en-US" sz="2000" dirty="0" smtClean="0">
                <a:latin typeface="Times New Roman" pitchFamily="18" charset="0"/>
                <a:ea typeface="微软雅黑" pitchFamily="34" charset="-122"/>
                <a:cs typeface="Times New Roman" pitchFamily="18" charset="0"/>
              </a:rPr>
              <a:t>共收录了 </a:t>
            </a:r>
            <a:r>
              <a:rPr lang="en-US" altLang="zh-CN" sz="2000" dirty="0" smtClean="0">
                <a:latin typeface="Times New Roman" pitchFamily="18" charset="0"/>
                <a:ea typeface="微软雅黑" pitchFamily="34" charset="-122"/>
                <a:cs typeface="Times New Roman" pitchFamily="18" charset="0"/>
              </a:rPr>
              <a:t>145,710 </a:t>
            </a:r>
            <a:r>
              <a:rPr lang="zh-CN" altLang="en-US" sz="2000" dirty="0" smtClean="0">
                <a:latin typeface="Times New Roman" pitchFamily="18" charset="0"/>
                <a:ea typeface="微软雅黑" pitchFamily="34" charset="-122"/>
                <a:cs typeface="Times New Roman" pitchFamily="18" charset="0"/>
              </a:rPr>
              <a:t>篇文章，涉及 </a:t>
            </a:r>
            <a:r>
              <a:rPr lang="en-US" altLang="zh-CN" sz="2000" dirty="0" smtClean="0">
                <a:latin typeface="Times New Roman" pitchFamily="18" charset="0"/>
                <a:ea typeface="微软雅黑" pitchFamily="34" charset="-122"/>
                <a:cs typeface="Times New Roman" pitchFamily="18" charset="0"/>
              </a:rPr>
              <a:t>6,738 </a:t>
            </a:r>
            <a:r>
              <a:rPr lang="zh-CN" altLang="en-US" sz="2000" dirty="0" smtClean="0">
                <a:latin typeface="Times New Roman" pitchFamily="18" charset="0"/>
                <a:ea typeface="微软雅黑" pitchFamily="34" charset="-122"/>
                <a:cs typeface="Times New Roman" pitchFamily="18" charset="0"/>
              </a:rPr>
              <a:t>个主题。</a:t>
            </a:r>
            <a:endParaRPr lang="en-US" altLang="zh-CN" sz="2000" dirty="0" smtClean="0">
              <a:latin typeface="Times New Roman" pitchFamily="18" charset="0"/>
              <a:ea typeface="微软雅黑" pitchFamily="34" charset="-122"/>
              <a:cs typeface="Times New Roman" pitchFamily="18" charset="0"/>
            </a:endParaRPr>
          </a:p>
          <a:p>
            <a:pPr marL="0" lvl="1" algn="just">
              <a:lnSpc>
                <a:spcPct val="150000"/>
              </a:lnSpc>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mj-ea"/>
                <a:ea typeface="+mj-ea"/>
                <a:cs typeface="Times New Roman" pitchFamily="18" charset="0"/>
              </a:rPr>
              <a:t>检索方式</a:t>
            </a:r>
            <a:endParaRPr lang="en-US" altLang="zh-CN" sz="2400" dirty="0" smtClean="0">
              <a:latin typeface="+mj-ea"/>
              <a:ea typeface="+mj-ea"/>
              <a:cs typeface="Times New Roman" pitchFamily="18" charset="0"/>
            </a:endParaRPr>
          </a:p>
          <a:p>
            <a:pPr marL="457176" lvl="2" algn="just">
              <a:lnSpc>
                <a:spcPct val="150000"/>
              </a:lnSpc>
              <a:buClr>
                <a:srgbClr val="0070C0"/>
              </a:buClr>
              <a:buFont typeface="Wingdings" pitchFamily="2" charset="2"/>
              <a:buChar char="ü"/>
            </a:pPr>
            <a:r>
              <a:rPr lang="zh-CN" altLang="en-US" sz="2400" dirty="0" smtClean="0"/>
              <a:t> </a:t>
            </a:r>
            <a:r>
              <a:rPr lang="zh-CN" altLang="en-US" sz="2000" dirty="0" smtClean="0">
                <a:latin typeface="微软雅黑" pitchFamily="34" charset="-122"/>
                <a:ea typeface="微软雅黑" pitchFamily="34" charset="-122"/>
              </a:rPr>
              <a:t>发表时间          作者           标题           主题           文献类型</a:t>
            </a:r>
            <a:r>
              <a:rPr lang="en-US" altLang="zh-CN" sz="2000" dirty="0" smtClean="0">
                <a:latin typeface="微软雅黑" pitchFamily="34" charset="-122"/>
                <a:ea typeface="微软雅黑" pitchFamily="34" charset="-122"/>
              </a:rPr>
              <a:t>&amp;</a:t>
            </a:r>
            <a:r>
              <a:rPr lang="zh-CN" altLang="en-US" sz="2000" dirty="0" smtClean="0">
                <a:latin typeface="微软雅黑" pitchFamily="34" charset="-122"/>
                <a:ea typeface="微软雅黑" pitchFamily="34" charset="-122"/>
              </a:rPr>
              <a:t>数据库</a:t>
            </a:r>
            <a:endParaRPr lang="en-US" altLang="zh-CN" sz="2400" dirty="0" smtClean="0">
              <a:latin typeface="微软雅黑" pitchFamily="34" charset="-122"/>
              <a:ea typeface="微软雅黑" pitchFamily="34" charset="-122"/>
              <a:cs typeface="Times New Roman" pitchFamily="18" charset="0"/>
            </a:endParaRPr>
          </a:p>
        </p:txBody>
      </p:sp>
      <p:grpSp>
        <p:nvGrpSpPr>
          <p:cNvPr id="20" name="组合 19"/>
          <p:cNvGrpSpPr/>
          <p:nvPr/>
        </p:nvGrpSpPr>
        <p:grpSpPr>
          <a:xfrm>
            <a:off x="1842449" y="3643953"/>
            <a:ext cx="1593889" cy="2833683"/>
            <a:chOff x="903154" y="3084705"/>
            <a:chExt cx="1346950" cy="2478535"/>
          </a:xfrm>
        </p:grpSpPr>
        <p:pic>
          <p:nvPicPr>
            <p:cNvPr id="1027" name="Picture 3"/>
            <p:cNvPicPr>
              <a:picLocks noChangeAspect="1" noChangeArrowheads="1"/>
            </p:cNvPicPr>
            <p:nvPr/>
          </p:nvPicPr>
          <p:blipFill>
            <a:blip r:embed="rId3" cstate="print"/>
            <a:srcRect/>
            <a:stretch>
              <a:fillRect/>
            </a:stretch>
          </p:blipFill>
          <p:spPr bwMode="auto">
            <a:xfrm>
              <a:off x="907079" y="3096265"/>
              <a:ext cx="1343025" cy="2466975"/>
            </a:xfrm>
            <a:prstGeom prst="rect">
              <a:avLst/>
            </a:prstGeom>
            <a:noFill/>
            <a:ln w="9525">
              <a:noFill/>
              <a:miter lim="800000"/>
              <a:headEnd/>
              <a:tailEnd/>
            </a:ln>
          </p:spPr>
        </p:pic>
        <p:sp>
          <p:nvSpPr>
            <p:cNvPr id="18" name="圆角矩形标注 17"/>
            <p:cNvSpPr/>
            <p:nvPr/>
          </p:nvSpPr>
          <p:spPr>
            <a:xfrm>
              <a:off x="903154" y="3084705"/>
              <a:ext cx="1268665" cy="2399597"/>
            </a:xfrm>
            <a:prstGeom prst="wedgeRoundRectCallout">
              <a:avLst>
                <a:gd name="adj1" fmla="val 77592"/>
                <a:gd name="adj2" fmla="val 10073"/>
                <a:gd name="adj3" fmla="val 16667"/>
              </a:avLst>
            </a:prstGeom>
            <a:solidFill>
              <a:srgbClr val="C00000">
                <a:alpha val="1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3923965" y="3411938"/>
            <a:ext cx="5847835" cy="3323230"/>
            <a:chOff x="3050505" y="2409354"/>
            <a:chExt cx="7799484" cy="4271221"/>
          </a:xfrm>
          <a:effectLst>
            <a:outerShdw blurRad="50800" dist="101600" dir="8100000" algn="tr" rotWithShape="0">
              <a:prstClr val="black">
                <a:alpha val="40000"/>
              </a:prstClr>
            </a:outerShdw>
          </a:effectLst>
        </p:grpSpPr>
        <p:pic>
          <p:nvPicPr>
            <p:cNvPr id="1026" name="Picture 2"/>
            <p:cNvPicPr>
              <a:picLocks noChangeAspect="1" noChangeArrowheads="1"/>
            </p:cNvPicPr>
            <p:nvPr/>
          </p:nvPicPr>
          <p:blipFill>
            <a:blip r:embed="rId4" cstate="print"/>
            <a:srcRect/>
            <a:stretch>
              <a:fillRect/>
            </a:stretch>
          </p:blipFill>
          <p:spPr bwMode="auto">
            <a:xfrm>
              <a:off x="3074176" y="2409354"/>
              <a:ext cx="7775813" cy="4271221"/>
            </a:xfrm>
            <a:prstGeom prst="rect">
              <a:avLst/>
            </a:prstGeom>
            <a:noFill/>
            <a:ln w="9525">
              <a:solidFill>
                <a:schemeClr val="bg2">
                  <a:lumMod val="90000"/>
                </a:schemeClr>
              </a:solidFill>
              <a:miter lim="800000"/>
              <a:headEnd/>
              <a:tailEnd/>
            </a:ln>
            <a:scene3d>
              <a:camera prst="orthographicFront"/>
              <a:lightRig rig="threePt" dir="t"/>
            </a:scene3d>
            <a:sp3d>
              <a:bevelT/>
            </a:sp3d>
          </p:spPr>
        </p:pic>
        <p:sp>
          <p:nvSpPr>
            <p:cNvPr id="19" name="圆角矩形 18"/>
            <p:cNvSpPr/>
            <p:nvPr/>
          </p:nvSpPr>
          <p:spPr>
            <a:xfrm>
              <a:off x="3050505" y="4102990"/>
              <a:ext cx="839107" cy="1710958"/>
            </a:xfrm>
            <a:prstGeom prst="roundRect">
              <a:avLst/>
            </a:prstGeom>
            <a:noFill/>
            <a:ln w="28575">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9" name="Picture 5"/>
          <p:cNvPicPr>
            <a:picLocks noChangeAspect="1" noChangeArrowheads="1"/>
          </p:cNvPicPr>
          <p:nvPr/>
        </p:nvPicPr>
        <p:blipFill>
          <a:blip r:embed="rId5" cstate="print"/>
          <a:srcRect/>
          <a:stretch>
            <a:fillRect/>
          </a:stretch>
        </p:blipFill>
        <p:spPr bwMode="auto">
          <a:xfrm>
            <a:off x="6334920" y="2781532"/>
            <a:ext cx="318799" cy="332660"/>
          </a:xfrm>
          <a:prstGeom prst="rect">
            <a:avLst/>
          </a:prstGeom>
          <a:noFill/>
          <a:ln w="9525">
            <a:noFill/>
            <a:miter lim="800000"/>
            <a:headEnd/>
            <a:tailEnd/>
          </a:ln>
        </p:spPr>
      </p:pic>
      <p:pic>
        <p:nvPicPr>
          <p:cNvPr id="25" name="Picture 5"/>
          <p:cNvPicPr>
            <a:picLocks noChangeAspect="1" noChangeArrowheads="1"/>
          </p:cNvPicPr>
          <p:nvPr/>
        </p:nvPicPr>
        <p:blipFill>
          <a:blip r:embed="rId5" cstate="print"/>
          <a:srcRect/>
          <a:stretch>
            <a:fillRect/>
          </a:stretch>
        </p:blipFill>
        <p:spPr bwMode="auto">
          <a:xfrm>
            <a:off x="7642047" y="2783805"/>
            <a:ext cx="318799" cy="332660"/>
          </a:xfrm>
          <a:prstGeom prst="rect">
            <a:avLst/>
          </a:prstGeom>
          <a:noFill/>
          <a:ln w="9525">
            <a:noFill/>
            <a:miter lim="800000"/>
            <a:headEnd/>
            <a:tailEnd/>
          </a:ln>
        </p:spPr>
      </p:pic>
      <p:pic>
        <p:nvPicPr>
          <p:cNvPr id="26" name="Picture 5"/>
          <p:cNvPicPr>
            <a:picLocks noChangeAspect="1" noChangeArrowheads="1"/>
          </p:cNvPicPr>
          <p:nvPr/>
        </p:nvPicPr>
        <p:blipFill>
          <a:blip r:embed="rId5" cstate="print"/>
          <a:srcRect/>
          <a:stretch>
            <a:fillRect/>
          </a:stretch>
        </p:blipFill>
        <p:spPr bwMode="auto">
          <a:xfrm>
            <a:off x="4988551" y="2779759"/>
            <a:ext cx="318799" cy="332660"/>
          </a:xfrm>
          <a:prstGeom prst="rect">
            <a:avLst/>
          </a:prstGeom>
          <a:noFill/>
          <a:ln w="9525">
            <a:noFill/>
            <a:miter lim="800000"/>
            <a:headEnd/>
            <a:tailEnd/>
          </a:ln>
        </p:spPr>
      </p:pic>
      <p:pic>
        <p:nvPicPr>
          <p:cNvPr id="27" name="Picture 5"/>
          <p:cNvPicPr>
            <a:picLocks noChangeAspect="1" noChangeArrowheads="1"/>
          </p:cNvPicPr>
          <p:nvPr/>
        </p:nvPicPr>
        <p:blipFill>
          <a:blip r:embed="rId5" cstate="print"/>
          <a:srcRect/>
          <a:stretch>
            <a:fillRect/>
          </a:stretch>
        </p:blipFill>
        <p:spPr bwMode="auto">
          <a:xfrm>
            <a:off x="3671842" y="2791634"/>
            <a:ext cx="318799" cy="332660"/>
          </a:xfrm>
          <a:prstGeom prst="rect">
            <a:avLst/>
          </a:prstGeom>
          <a:noFill/>
          <a:ln w="9525">
            <a:noFill/>
            <a:miter lim="800000"/>
            <a:headEnd/>
            <a:tailEnd/>
          </a:ln>
        </p:spPr>
      </p:pic>
      <p:sp>
        <p:nvSpPr>
          <p:cNvPr id="24" name="矩形 23"/>
          <p:cNvSpPr/>
          <p:nvPr/>
        </p:nvSpPr>
        <p:spPr>
          <a:xfrm>
            <a:off x="3633848" y="252859"/>
            <a:ext cx="680668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3</a:t>
            </a:r>
            <a:endParaRPr lang="zh-CN" altLang="en-US" sz="3600" dirty="0"/>
          </a:p>
        </p:txBody>
      </p:sp>
      <p:sp>
        <p:nvSpPr>
          <p:cNvPr id="29" name="文本框 44"/>
          <p:cNvSpPr txBox="1"/>
          <p:nvPr/>
        </p:nvSpPr>
        <p:spPr>
          <a:xfrm>
            <a:off x="762897" y="192840"/>
            <a:ext cx="2954079"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IRIS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检索平台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6" cstate="print"/>
          <a:srcRect/>
          <a:stretch>
            <a:fillRect/>
          </a:stretch>
        </p:blipFill>
        <p:spPr bwMode="auto">
          <a:xfrm>
            <a:off x="10025972" y="226249"/>
            <a:ext cx="2115896" cy="520245"/>
          </a:xfrm>
          <a:prstGeom prst="rect">
            <a:avLst/>
          </a:prstGeom>
          <a:noFill/>
          <a:ln w="9525">
            <a:noFill/>
            <a:miter lim="800000"/>
            <a:headEnd/>
            <a:tailEnd/>
          </a:ln>
        </p:spPr>
      </p:pic>
      <p:grpSp>
        <p:nvGrpSpPr>
          <p:cNvPr id="31"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3645714" y="287402"/>
            <a:ext cx="3621985"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IRIS  RETRIEVAL PLATFORM</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52356" y="1296076"/>
            <a:ext cx="10116460" cy="5082146"/>
          </a:xfrm>
          <a:prstGeom prst="rect">
            <a:avLst/>
          </a:prstGeom>
          <a:noFill/>
          <a:ln w="9525">
            <a:solidFill>
              <a:schemeClr val="tx1">
                <a:lumMod val="50000"/>
                <a:lumOff val="50000"/>
              </a:schemeClr>
            </a:solidFill>
            <a:miter lim="800000"/>
            <a:headEnd/>
            <a:tailEnd/>
          </a:ln>
          <a:effectLst>
            <a:outerShdw blurRad="50800" dist="38100" dir="8100000" sx="101000" sy="101000" algn="tr" rotWithShape="0">
              <a:prstClr val="black">
                <a:alpha val="27000"/>
              </a:prstClr>
            </a:outerShdw>
          </a:effectLst>
          <a:scene3d>
            <a:camera prst="orthographicFront"/>
            <a:lightRig rig="threePt" dir="t"/>
          </a:scene3d>
          <a:sp3d>
            <a:bevelT w="101600" h="101600"/>
          </a:sp3d>
        </p:spPr>
      </p:pic>
      <p:sp>
        <p:nvSpPr>
          <p:cNvPr id="41" name="矩形 40"/>
          <p:cNvSpPr/>
          <p:nvPr/>
        </p:nvSpPr>
        <p:spPr>
          <a:xfrm>
            <a:off x="4617720" y="252859"/>
            <a:ext cx="589105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3600" dirty="0"/>
          </a:p>
        </p:txBody>
      </p:sp>
      <p:pic>
        <p:nvPicPr>
          <p:cNvPr id="12"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4589401" y="302479"/>
            <a:ext cx="4595541"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UTILIZATION</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21" name="圆角矩形 20"/>
          <p:cNvSpPr/>
          <p:nvPr/>
        </p:nvSpPr>
        <p:spPr>
          <a:xfrm>
            <a:off x="1988866" y="3389616"/>
            <a:ext cx="8255801" cy="265162"/>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44"/>
          <p:cNvSpPr txBox="1"/>
          <p:nvPr/>
        </p:nvSpPr>
        <p:spPr>
          <a:xfrm>
            <a:off x="761570" y="232011"/>
            <a:ext cx="4096180"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a:t>
            </a:r>
            <a:r>
              <a:rPr lang="en-US" altLang="zh-CN" sz="2800" dirty="0" smtClean="0">
                <a:solidFill>
                  <a:schemeClr val="tx2"/>
                </a:solidFill>
                <a:latin typeface="Times New Roman" pitchFamily="18" charset="0"/>
                <a:ea typeface="微软雅黑" panose="020B0503020204020204" pitchFamily="34" charset="-122"/>
                <a:cs typeface="Times New Roman" pitchFamily="18" charset="0"/>
              </a:rPr>
              <a:t>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信息利用情况</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95391" y="1680448"/>
            <a:ext cx="8558706" cy="4933666"/>
          </a:xfrm>
          <a:prstGeom prst="rect">
            <a:avLst/>
          </a:prstGeom>
          <a:noFill/>
          <a:ln w="12700">
            <a:solidFill>
              <a:schemeClr val="tx1">
                <a:lumMod val="50000"/>
                <a:lumOff val="50000"/>
              </a:schemeClr>
            </a:solidFill>
            <a:miter lim="800000"/>
            <a:headEnd/>
            <a:tailEnd/>
          </a:ln>
          <a:effectLst>
            <a:outerShdw blurRad="50800" dir="8100000" sx="101000" sy="101000" algn="tr" rotWithShape="0">
              <a:prstClr val="black">
                <a:alpha val="33000"/>
              </a:prstClr>
            </a:outerShdw>
          </a:effectLst>
          <a:scene3d>
            <a:camera prst="orthographicFront"/>
            <a:lightRig rig="threePt" dir="t"/>
          </a:scene3d>
          <a:sp3d>
            <a:bevelT/>
          </a:sp3d>
        </p:spPr>
      </p:pic>
      <p:sp>
        <p:nvSpPr>
          <p:cNvPr id="15" name="矩形 14"/>
          <p:cNvSpPr/>
          <p:nvPr/>
        </p:nvSpPr>
        <p:spPr>
          <a:xfrm>
            <a:off x="352642" y="954075"/>
            <a:ext cx="7012379" cy="499622"/>
          </a:xfrm>
          <a:prstGeom prst="rect">
            <a:avLst/>
          </a:prstGeom>
        </p:spPr>
        <p:txBody>
          <a:bodyPr wrap="square" lIns="91438" tIns="45719" rIns="91438" bIns="45719">
            <a:spAutoFit/>
          </a:bodyPr>
          <a:lstStyle/>
          <a:p>
            <a:pPr>
              <a:lnSpc>
                <a:spcPct val="150000"/>
              </a:lnSpc>
              <a:buClr>
                <a:srgbClr val="0070C0"/>
              </a:buClr>
              <a:buFont typeface="Wingdings" pitchFamily="2" charset="2"/>
              <a:buChar char="ü"/>
            </a:pPr>
            <a:r>
              <a:rPr lang="zh-CN" altLang="en-US" sz="2000" dirty="0" smtClean="0">
                <a:latin typeface="+mj-ea"/>
                <a:ea typeface="+mj-ea"/>
                <a:cs typeface="Times New Roman" pitchFamily="18" charset="0"/>
              </a:rPr>
              <a:t>  主题检索实例</a:t>
            </a:r>
            <a:endParaRPr lang="en-US" altLang="zh-CN" sz="2000" dirty="0" smtClean="0">
              <a:latin typeface="+mj-ea"/>
              <a:ea typeface="+mj-ea"/>
              <a:cs typeface="Times New Roman" pitchFamily="18" charset="0"/>
            </a:endParaRPr>
          </a:p>
        </p:txBody>
      </p:sp>
      <p:sp>
        <p:nvSpPr>
          <p:cNvPr id="20" name="圆角矩形 19"/>
          <p:cNvSpPr/>
          <p:nvPr/>
        </p:nvSpPr>
        <p:spPr>
          <a:xfrm>
            <a:off x="1953906" y="4765344"/>
            <a:ext cx="625521" cy="17514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5254389" y="3821373"/>
            <a:ext cx="2934268" cy="23201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Picture 4"/>
          <p:cNvPicPr>
            <a:picLocks noChangeAspect="1" noChangeArrowheads="1"/>
          </p:cNvPicPr>
          <p:nvPr/>
        </p:nvPicPr>
        <p:blipFill>
          <a:blip r:embed="rId4" cstate="print"/>
          <a:srcRect/>
          <a:stretch>
            <a:fillRect/>
          </a:stretch>
        </p:blipFill>
        <p:spPr bwMode="auto">
          <a:xfrm>
            <a:off x="6639921" y="3848667"/>
            <a:ext cx="306790" cy="176994"/>
          </a:xfrm>
          <a:prstGeom prst="rect">
            <a:avLst/>
          </a:prstGeom>
          <a:noFill/>
          <a:ln w="9525">
            <a:noFill/>
            <a:miter lim="800000"/>
            <a:headEnd/>
            <a:tailEnd/>
          </a:ln>
        </p:spPr>
      </p:pic>
      <p:pic>
        <p:nvPicPr>
          <p:cNvPr id="28" name="Picture 5"/>
          <p:cNvPicPr>
            <a:picLocks noChangeAspect="1" noChangeArrowheads="1"/>
          </p:cNvPicPr>
          <p:nvPr/>
        </p:nvPicPr>
        <p:blipFill>
          <a:blip r:embed="rId5" cstate="print"/>
          <a:srcRect/>
          <a:stretch>
            <a:fillRect/>
          </a:stretch>
        </p:blipFill>
        <p:spPr bwMode="auto">
          <a:xfrm>
            <a:off x="1815863" y="1719617"/>
            <a:ext cx="8520046" cy="4674288"/>
          </a:xfrm>
          <a:prstGeom prst="rect">
            <a:avLst/>
          </a:prstGeom>
          <a:noFill/>
          <a:ln w="12700">
            <a:solidFill>
              <a:schemeClr val="tx1">
                <a:lumMod val="50000"/>
                <a:lumOff val="50000"/>
              </a:schemeClr>
            </a:solidFill>
            <a:miter lim="800000"/>
            <a:headEnd/>
            <a:tailEnd/>
          </a:ln>
          <a:effectLst>
            <a:outerShdw blurRad="50800" dir="8100000" sx="101000" sy="101000" algn="tr" rotWithShape="0">
              <a:prstClr val="black">
                <a:alpha val="33000"/>
              </a:prstClr>
            </a:outerShdw>
          </a:effectLst>
          <a:scene3d>
            <a:camera prst="orthographicFront"/>
            <a:lightRig rig="threePt" dir="t"/>
          </a:scene3d>
          <a:sp3d>
            <a:bevelT/>
          </a:sp3d>
        </p:spPr>
      </p:pic>
      <p:sp>
        <p:nvSpPr>
          <p:cNvPr id="29" name="圆角矩形 28"/>
          <p:cNvSpPr/>
          <p:nvPr/>
        </p:nvSpPr>
        <p:spPr>
          <a:xfrm>
            <a:off x="5079243" y="5024650"/>
            <a:ext cx="3341426" cy="4617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Picture 2"/>
          <p:cNvPicPr>
            <a:picLocks noChangeAspect="1" noChangeArrowheads="1"/>
          </p:cNvPicPr>
          <p:nvPr/>
        </p:nvPicPr>
        <p:blipFill>
          <a:blip r:embed="rId6" cstate="print"/>
          <a:srcRect/>
          <a:stretch>
            <a:fillRect/>
          </a:stretch>
        </p:blipFill>
        <p:spPr bwMode="auto">
          <a:xfrm>
            <a:off x="2073901" y="1632477"/>
            <a:ext cx="6988224" cy="5055191"/>
          </a:xfrm>
          <a:prstGeom prst="rect">
            <a:avLst/>
          </a:prstGeom>
          <a:noFill/>
          <a:ln w="12700">
            <a:solidFill>
              <a:schemeClr val="tx1">
                <a:lumMod val="50000"/>
                <a:lumOff val="50000"/>
              </a:schemeClr>
            </a:solidFill>
            <a:miter lim="800000"/>
            <a:headEnd/>
            <a:tailEnd/>
          </a:ln>
          <a:effectLst>
            <a:outerShdw blurRad="50800" dir="8100000" sx="101000" sy="101000" algn="tr" rotWithShape="0">
              <a:prstClr val="black">
                <a:alpha val="33000"/>
              </a:prstClr>
            </a:outerShdw>
          </a:effectLst>
          <a:scene3d>
            <a:camera prst="orthographicFront"/>
            <a:lightRig rig="threePt" dir="t"/>
          </a:scene3d>
          <a:sp3d>
            <a:bevelT/>
          </a:sp3d>
        </p:spPr>
      </p:pic>
      <p:sp>
        <p:nvSpPr>
          <p:cNvPr id="32" name="圆角矩形 31"/>
          <p:cNvSpPr/>
          <p:nvPr/>
        </p:nvSpPr>
        <p:spPr>
          <a:xfrm>
            <a:off x="3400569" y="4683458"/>
            <a:ext cx="5402236" cy="70740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pic>
        <p:nvPicPr>
          <p:cNvPr id="33" name="Picture 4"/>
          <p:cNvPicPr>
            <a:picLocks noChangeAspect="1" noChangeArrowheads="1"/>
          </p:cNvPicPr>
          <p:nvPr/>
        </p:nvPicPr>
        <p:blipFill>
          <a:blip r:embed="rId7" cstate="print"/>
          <a:srcRect/>
          <a:stretch>
            <a:fillRect/>
          </a:stretch>
        </p:blipFill>
        <p:spPr bwMode="auto">
          <a:xfrm>
            <a:off x="2411603" y="1658297"/>
            <a:ext cx="6991705" cy="5117815"/>
          </a:xfrm>
          <a:prstGeom prst="rect">
            <a:avLst/>
          </a:prstGeom>
          <a:noFill/>
          <a:ln w="12700">
            <a:solidFill>
              <a:schemeClr val="tx1">
                <a:lumMod val="50000"/>
                <a:lumOff val="50000"/>
              </a:schemeClr>
            </a:solidFill>
            <a:miter lim="800000"/>
            <a:headEnd/>
            <a:tailEnd/>
          </a:ln>
          <a:effectLst>
            <a:outerShdw blurRad="50800" dir="8100000" sx="101000" sy="101000" algn="tr" rotWithShape="0">
              <a:prstClr val="black">
                <a:alpha val="33000"/>
              </a:prstClr>
            </a:outerShdw>
          </a:effectLst>
          <a:scene3d>
            <a:camera prst="orthographicFront"/>
            <a:lightRig rig="threePt" dir="t"/>
          </a:scene3d>
          <a:sp3d>
            <a:bevelT/>
          </a:sp3d>
        </p:spPr>
      </p:pic>
      <p:sp>
        <p:nvSpPr>
          <p:cNvPr id="34" name="圆角矩形 33"/>
          <p:cNvSpPr/>
          <p:nvPr/>
        </p:nvSpPr>
        <p:spPr>
          <a:xfrm>
            <a:off x="3618936" y="4369559"/>
            <a:ext cx="680110" cy="1935708"/>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5" name="圆角矩形 34"/>
          <p:cNvSpPr/>
          <p:nvPr/>
        </p:nvSpPr>
        <p:spPr>
          <a:xfrm>
            <a:off x="7579062" y="3170834"/>
            <a:ext cx="680110" cy="363938"/>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3633848" y="252859"/>
            <a:ext cx="680668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0" name="圆角矩形 29"/>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3</a:t>
            </a:r>
            <a:endParaRPr lang="zh-CN" altLang="en-US" sz="3600" dirty="0"/>
          </a:p>
        </p:txBody>
      </p:sp>
      <p:sp>
        <p:nvSpPr>
          <p:cNvPr id="36" name="文本框 44"/>
          <p:cNvSpPr txBox="1"/>
          <p:nvPr/>
        </p:nvSpPr>
        <p:spPr>
          <a:xfrm>
            <a:off x="762897" y="192840"/>
            <a:ext cx="2954079"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IRIS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检索平台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7" name="Picture 3"/>
          <p:cNvPicPr>
            <a:picLocks noChangeAspect="1" noChangeArrowheads="1"/>
          </p:cNvPicPr>
          <p:nvPr/>
        </p:nvPicPr>
        <p:blipFill>
          <a:blip r:embed="rId8" cstate="print"/>
          <a:srcRect/>
          <a:stretch>
            <a:fillRect/>
          </a:stretch>
        </p:blipFill>
        <p:spPr bwMode="auto">
          <a:xfrm>
            <a:off x="10025972" y="226249"/>
            <a:ext cx="2115896" cy="520245"/>
          </a:xfrm>
          <a:prstGeom prst="rect">
            <a:avLst/>
          </a:prstGeom>
          <a:noFill/>
          <a:ln w="9525">
            <a:noFill/>
            <a:miter lim="800000"/>
            <a:headEnd/>
            <a:tailEnd/>
          </a:ln>
        </p:spPr>
      </p:pic>
      <p:grpSp>
        <p:nvGrpSpPr>
          <p:cNvPr id="38" name="组 37"/>
          <p:cNvGrpSpPr/>
          <p:nvPr/>
        </p:nvGrpSpPr>
        <p:grpSpPr>
          <a:xfrm>
            <a:off x="0" y="252857"/>
            <a:ext cx="152393" cy="484287"/>
            <a:chOff x="12039604" y="252856"/>
            <a:chExt cx="152393" cy="484287"/>
          </a:xfrm>
        </p:grpSpPr>
        <p:sp>
          <p:nvSpPr>
            <p:cNvPr id="39" name="圆角矩形 38"/>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p:cNvSpPr/>
          <p:nvPr/>
        </p:nvSpPr>
        <p:spPr>
          <a:xfrm>
            <a:off x="3645714" y="287402"/>
            <a:ext cx="3621985"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IRIS  RETRIEVAL PLATFORM</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grpSp>
        <p:nvGrpSpPr>
          <p:cNvPr id="45" name="组合 29"/>
          <p:cNvGrpSpPr/>
          <p:nvPr/>
        </p:nvGrpSpPr>
        <p:grpSpPr>
          <a:xfrm>
            <a:off x="3564781" y="1662545"/>
            <a:ext cx="4522315" cy="5041072"/>
            <a:chOff x="3926716" y="1541918"/>
            <a:chExt cx="4521239" cy="5055114"/>
          </a:xfrm>
          <a:effectLst>
            <a:outerShdw blurRad="50800" dist="63500" dir="8100000" sx="101000" sy="101000" algn="tr" rotWithShape="0">
              <a:prstClr val="black">
                <a:alpha val="34000"/>
              </a:prstClr>
            </a:outerShdw>
          </a:effectLst>
        </p:grpSpPr>
        <p:pic>
          <p:nvPicPr>
            <p:cNvPr id="46" name="Picture 6"/>
            <p:cNvPicPr>
              <a:picLocks noChangeAspect="1" noChangeArrowheads="1"/>
            </p:cNvPicPr>
            <p:nvPr/>
          </p:nvPicPr>
          <p:blipFill>
            <a:blip r:embed="rId9" cstate="print"/>
            <a:srcRect/>
            <a:stretch>
              <a:fillRect/>
            </a:stretch>
          </p:blipFill>
          <p:spPr bwMode="auto">
            <a:xfrm>
              <a:off x="4945314" y="1610434"/>
              <a:ext cx="3502641" cy="4962075"/>
            </a:xfrm>
            <a:prstGeom prst="rect">
              <a:avLst/>
            </a:prstGeom>
            <a:noFill/>
            <a:ln w="12700">
              <a:solidFill>
                <a:schemeClr val="tx1">
                  <a:lumMod val="50000"/>
                  <a:lumOff val="50000"/>
                </a:schemeClr>
              </a:solidFill>
              <a:miter lim="800000"/>
              <a:headEnd/>
              <a:tailEnd/>
            </a:ln>
            <a:scene3d>
              <a:camera prst="orthographicFront"/>
              <a:lightRig rig="threePt" dir="t"/>
            </a:scene3d>
            <a:sp3d>
              <a:bevelT/>
            </a:sp3d>
          </p:spPr>
        </p:pic>
        <p:pic>
          <p:nvPicPr>
            <p:cNvPr id="47" name="Picture 5"/>
            <p:cNvPicPr>
              <a:picLocks noChangeAspect="1" noChangeArrowheads="1"/>
            </p:cNvPicPr>
            <p:nvPr/>
          </p:nvPicPr>
          <p:blipFill>
            <a:blip r:embed="rId10" cstate="print"/>
            <a:srcRect/>
            <a:stretch>
              <a:fillRect/>
            </a:stretch>
          </p:blipFill>
          <p:spPr bwMode="auto">
            <a:xfrm>
              <a:off x="4402894" y="1547830"/>
              <a:ext cx="3512805" cy="4901588"/>
            </a:xfrm>
            <a:prstGeom prst="rect">
              <a:avLst/>
            </a:prstGeom>
            <a:noFill/>
            <a:ln w="12700">
              <a:solidFill>
                <a:schemeClr val="tx1">
                  <a:lumMod val="50000"/>
                  <a:lumOff val="50000"/>
                </a:schemeClr>
              </a:solidFill>
              <a:miter lim="800000"/>
              <a:headEnd/>
              <a:tailEnd/>
            </a:ln>
            <a:scene3d>
              <a:camera prst="orthographicFront"/>
              <a:lightRig rig="threePt" dir="t"/>
            </a:scene3d>
            <a:sp3d>
              <a:bevelT/>
            </a:sp3d>
          </p:spPr>
        </p:pic>
        <p:pic>
          <p:nvPicPr>
            <p:cNvPr id="48" name="Picture 4"/>
            <p:cNvPicPr>
              <a:picLocks noChangeAspect="1" noChangeArrowheads="1"/>
            </p:cNvPicPr>
            <p:nvPr/>
          </p:nvPicPr>
          <p:blipFill>
            <a:blip r:embed="rId11" cstate="print"/>
            <a:srcRect/>
            <a:stretch>
              <a:fillRect/>
            </a:stretch>
          </p:blipFill>
          <p:spPr bwMode="auto">
            <a:xfrm>
              <a:off x="3926716" y="1541918"/>
              <a:ext cx="3484018" cy="5055114"/>
            </a:xfrm>
            <a:prstGeom prst="rect">
              <a:avLst/>
            </a:prstGeom>
            <a:noFill/>
            <a:ln w="12700">
              <a:solidFill>
                <a:schemeClr val="tx1">
                  <a:lumMod val="50000"/>
                  <a:lumOff val="50000"/>
                </a:schemeClr>
              </a:solidFill>
              <a:miter lim="800000"/>
              <a:headEnd/>
              <a:tailEnd/>
            </a:ln>
            <a:scene3d>
              <a:camera prst="orthographicFront"/>
              <a:lightRig rig="threePt" dir="t"/>
            </a:scene3d>
            <a:sp3d>
              <a:bevelT/>
            </a:sp3d>
          </p:spPr>
        </p:pic>
      </p:gr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6" grpId="1" animBg="1"/>
      <p:bldP spid="29" grpId="0" animBg="1"/>
      <p:bldP spid="29" grpId="1" animBg="1"/>
      <p:bldP spid="32" grpId="0" animBg="1"/>
      <p:bldP spid="32" grpId="1" animBg="1"/>
      <p:bldP spid="34" grpId="0" animBg="1"/>
      <p:bldP spid="34" grpId="1" animBg="1"/>
      <p:bldP spid="35" grpId="0" animBg="1"/>
      <p:bldP spid="3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srcRect/>
          <a:stretch>
            <a:fillRect/>
          </a:stretch>
        </p:blipFill>
        <p:spPr bwMode="auto">
          <a:xfrm>
            <a:off x="1897179" y="1673261"/>
            <a:ext cx="7970151" cy="4967653"/>
          </a:xfrm>
          <a:prstGeom prst="rect">
            <a:avLst/>
          </a:prstGeom>
          <a:noFill/>
          <a:ln w="9525">
            <a:noFill/>
            <a:miter lim="800000"/>
            <a:headEnd/>
            <a:tailEnd/>
          </a:ln>
        </p:spPr>
      </p:pic>
      <p:sp>
        <p:nvSpPr>
          <p:cNvPr id="20" name="圆角矩形 19"/>
          <p:cNvSpPr/>
          <p:nvPr/>
        </p:nvSpPr>
        <p:spPr>
          <a:xfrm>
            <a:off x="2063086" y="4817660"/>
            <a:ext cx="775648" cy="354842"/>
          </a:xfrm>
          <a:prstGeom prst="roundRect">
            <a:avLst/>
          </a:prstGeom>
          <a:noFill/>
          <a:ln w="349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68125" y="942195"/>
            <a:ext cx="7012379" cy="499622"/>
          </a:xfrm>
          <a:prstGeom prst="rect">
            <a:avLst/>
          </a:prstGeom>
        </p:spPr>
        <p:txBody>
          <a:bodyPr wrap="square" lIns="91438" tIns="45719" rIns="91438" bIns="45719">
            <a:spAutoFit/>
          </a:bodyPr>
          <a:lstStyle/>
          <a:p>
            <a:pPr>
              <a:lnSpc>
                <a:spcPct val="150000"/>
              </a:lnSpc>
              <a:buClr>
                <a:srgbClr val="0070C0"/>
              </a:buClr>
              <a:buFont typeface="Wingdings" pitchFamily="2" charset="2"/>
              <a:buChar char="ü"/>
            </a:pPr>
            <a:r>
              <a:rPr lang="zh-CN" altLang="en-US" sz="2000" dirty="0" smtClean="0">
                <a:latin typeface="+mj-ea"/>
                <a:ea typeface="+mj-ea"/>
              </a:rPr>
              <a:t>  文献类型</a:t>
            </a:r>
            <a:r>
              <a:rPr lang="en-US" altLang="zh-CN" sz="2000" dirty="0" smtClean="0">
                <a:latin typeface="+mj-ea"/>
                <a:ea typeface="+mj-ea"/>
              </a:rPr>
              <a:t>&amp;</a:t>
            </a:r>
            <a:r>
              <a:rPr lang="zh-CN" altLang="en-US" sz="2000" dirty="0" smtClean="0">
                <a:latin typeface="+mj-ea"/>
                <a:ea typeface="+mj-ea"/>
              </a:rPr>
              <a:t>数据库检索</a:t>
            </a:r>
            <a:r>
              <a:rPr lang="zh-CN" altLang="en-US" sz="2000" dirty="0" smtClean="0">
                <a:latin typeface="+mj-ea"/>
                <a:ea typeface="+mj-ea"/>
                <a:cs typeface="Times New Roman" pitchFamily="18" charset="0"/>
              </a:rPr>
              <a:t>实例</a:t>
            </a:r>
            <a:endParaRPr lang="en-US" altLang="zh-CN" sz="2000" dirty="0" smtClean="0">
              <a:latin typeface="+mj-ea"/>
              <a:ea typeface="+mj-ea"/>
              <a:cs typeface="Times New Roman" pitchFamily="18" charset="0"/>
            </a:endParaRPr>
          </a:p>
        </p:txBody>
      </p:sp>
      <p:sp>
        <p:nvSpPr>
          <p:cNvPr id="23" name="圆角矩形 22"/>
          <p:cNvSpPr/>
          <p:nvPr/>
        </p:nvSpPr>
        <p:spPr>
          <a:xfrm>
            <a:off x="3157181" y="3700818"/>
            <a:ext cx="2834186" cy="1280615"/>
          </a:xfrm>
          <a:prstGeom prst="roundRect">
            <a:avLst/>
          </a:prstGeom>
          <a:noFill/>
          <a:ln w="349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Picture 3"/>
          <p:cNvPicPr>
            <a:picLocks noChangeAspect="1" noChangeArrowheads="1"/>
          </p:cNvPicPr>
          <p:nvPr/>
        </p:nvPicPr>
        <p:blipFill>
          <a:blip r:embed="rId4" cstate="print"/>
          <a:srcRect/>
          <a:stretch>
            <a:fillRect/>
          </a:stretch>
        </p:blipFill>
        <p:spPr bwMode="auto">
          <a:xfrm>
            <a:off x="2031220" y="1727967"/>
            <a:ext cx="7575914" cy="4934714"/>
          </a:xfrm>
          <a:prstGeom prst="rect">
            <a:avLst/>
          </a:prstGeom>
          <a:noFill/>
          <a:ln w="9525">
            <a:solidFill>
              <a:schemeClr val="tx1">
                <a:lumMod val="50000"/>
                <a:lumOff val="50000"/>
              </a:schemeClr>
            </a:solidFill>
            <a:miter lim="800000"/>
            <a:headEnd/>
            <a:tailEnd/>
          </a:ln>
          <a:effectLst>
            <a:outerShdw blurRad="50800" dist="38100" dir="8100000" sx="101000" sy="101000" algn="tr" rotWithShape="0">
              <a:prstClr val="black">
                <a:alpha val="36000"/>
              </a:prstClr>
            </a:outerShdw>
          </a:effectLst>
          <a:scene3d>
            <a:camera prst="orthographicFront"/>
            <a:lightRig rig="threePt" dir="t"/>
          </a:scene3d>
          <a:sp3d>
            <a:bevelT/>
          </a:sp3d>
        </p:spPr>
      </p:pic>
      <p:sp>
        <p:nvSpPr>
          <p:cNvPr id="29" name="圆角矩形 28"/>
          <p:cNvSpPr/>
          <p:nvPr/>
        </p:nvSpPr>
        <p:spPr>
          <a:xfrm>
            <a:off x="5398469" y="4988262"/>
            <a:ext cx="2323877" cy="1661920"/>
          </a:xfrm>
          <a:prstGeom prst="roundRect">
            <a:avLst/>
          </a:prstGeom>
          <a:noFill/>
          <a:ln w="349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3219579" y="3877875"/>
            <a:ext cx="4530157" cy="984807"/>
          </a:xfrm>
          <a:prstGeom prst="roundRect">
            <a:avLst/>
          </a:prstGeom>
          <a:noFill/>
          <a:ln w="349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圆角矩形 34"/>
          <p:cNvSpPr/>
          <p:nvPr/>
        </p:nvSpPr>
        <p:spPr>
          <a:xfrm>
            <a:off x="3446264" y="4441371"/>
            <a:ext cx="1018857" cy="285008"/>
          </a:xfrm>
          <a:prstGeom prst="roundRect">
            <a:avLst/>
          </a:prstGeom>
          <a:noFill/>
          <a:ln w="3492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Picture 4"/>
          <p:cNvPicPr>
            <a:picLocks noChangeAspect="1" noChangeArrowheads="1"/>
          </p:cNvPicPr>
          <p:nvPr/>
        </p:nvPicPr>
        <p:blipFill>
          <a:blip r:embed="rId5" cstate="print"/>
          <a:srcRect/>
          <a:stretch>
            <a:fillRect/>
          </a:stretch>
        </p:blipFill>
        <p:spPr bwMode="auto">
          <a:xfrm>
            <a:off x="2086510" y="1662545"/>
            <a:ext cx="8004848" cy="5005449"/>
          </a:xfrm>
          <a:prstGeom prst="rect">
            <a:avLst/>
          </a:prstGeom>
          <a:noFill/>
          <a:ln w="12700">
            <a:solidFill>
              <a:schemeClr val="tx1">
                <a:lumMod val="50000"/>
                <a:lumOff val="50000"/>
              </a:schemeClr>
            </a:solidFill>
            <a:miter lim="800000"/>
            <a:headEnd/>
            <a:tailEnd/>
          </a:ln>
          <a:effectLst>
            <a:outerShdw blurRad="50800" dist="63500" dir="8100000" sx="101000" sy="101000" algn="tr" rotWithShape="0">
              <a:prstClr val="black">
                <a:alpha val="34000"/>
              </a:prstClr>
            </a:outerShdw>
          </a:effectLst>
          <a:scene3d>
            <a:camera prst="orthographicFront"/>
            <a:lightRig rig="threePt" dir="t"/>
          </a:scene3d>
          <a:sp3d>
            <a:bevelT/>
          </a:sp3d>
        </p:spPr>
      </p:pic>
      <p:sp>
        <p:nvSpPr>
          <p:cNvPr id="37" name="圆角矩形 36"/>
          <p:cNvSpPr/>
          <p:nvPr/>
        </p:nvSpPr>
        <p:spPr>
          <a:xfrm>
            <a:off x="4968999" y="3450125"/>
            <a:ext cx="3385740" cy="60556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8" name="圆角矩形 37"/>
          <p:cNvSpPr/>
          <p:nvPr/>
        </p:nvSpPr>
        <p:spPr>
          <a:xfrm>
            <a:off x="4417034" y="4377722"/>
            <a:ext cx="4481586" cy="684352"/>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0" name="矩形 29"/>
          <p:cNvSpPr/>
          <p:nvPr/>
        </p:nvSpPr>
        <p:spPr>
          <a:xfrm>
            <a:off x="3633848" y="252859"/>
            <a:ext cx="680668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1" name="圆角矩形 3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3</a:t>
            </a:r>
            <a:endParaRPr lang="zh-CN" altLang="en-US" sz="3600" dirty="0"/>
          </a:p>
        </p:txBody>
      </p:sp>
      <p:sp>
        <p:nvSpPr>
          <p:cNvPr id="32" name="文本框 44"/>
          <p:cNvSpPr txBox="1"/>
          <p:nvPr/>
        </p:nvSpPr>
        <p:spPr>
          <a:xfrm>
            <a:off x="762897" y="192840"/>
            <a:ext cx="2954079"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IRIS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检索平台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3" name="Picture 3"/>
          <p:cNvPicPr>
            <a:picLocks noChangeAspect="1" noChangeArrowheads="1"/>
          </p:cNvPicPr>
          <p:nvPr/>
        </p:nvPicPr>
        <p:blipFill>
          <a:blip r:embed="rId6" cstate="print"/>
          <a:srcRect/>
          <a:stretch>
            <a:fillRect/>
          </a:stretch>
        </p:blipFill>
        <p:spPr bwMode="auto">
          <a:xfrm>
            <a:off x="10025972" y="226249"/>
            <a:ext cx="2115896" cy="520245"/>
          </a:xfrm>
          <a:prstGeom prst="rect">
            <a:avLst/>
          </a:prstGeom>
          <a:noFill/>
          <a:ln w="9525">
            <a:noFill/>
            <a:miter lim="800000"/>
            <a:headEnd/>
            <a:tailEnd/>
          </a:ln>
        </p:spPr>
      </p:pic>
      <p:grpSp>
        <p:nvGrpSpPr>
          <p:cNvPr id="43" name="组 37"/>
          <p:cNvGrpSpPr/>
          <p:nvPr/>
        </p:nvGrpSpPr>
        <p:grpSpPr>
          <a:xfrm>
            <a:off x="0" y="252857"/>
            <a:ext cx="152393" cy="484287"/>
            <a:chOff x="12039604" y="252856"/>
            <a:chExt cx="152393" cy="484287"/>
          </a:xfrm>
        </p:grpSpPr>
        <p:sp>
          <p:nvSpPr>
            <p:cNvPr id="44" name="圆角矩形 4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3645714" y="287402"/>
            <a:ext cx="3621985"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IRIS  RETRIEVAL PLATFORM</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23" grpId="0" animBg="1"/>
      <p:bldP spid="23" grpId="1" animBg="1"/>
      <p:bldP spid="29" grpId="0" animBg="1"/>
      <p:bldP spid="29" grpId="1" animBg="1"/>
      <p:bldP spid="34" grpId="0" animBg="1"/>
      <p:bldP spid="34" grpId="1" animBg="1"/>
      <p:bldP spid="35" grpId="0" animBg="1"/>
      <p:bldP spid="35" grpId="1" animBg="1"/>
      <p:bldP spid="37" grpId="0" animBg="1"/>
      <p:bldP spid="37" grpId="1" animBg="1"/>
      <p:bldP spid="38" grpId="0" animBg="1"/>
      <p:bldP spid="3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74162" y="882825"/>
            <a:ext cx="7012379" cy="646329"/>
          </a:xfrm>
          <a:prstGeom prst="rect">
            <a:avLst/>
          </a:prstGeom>
        </p:spPr>
        <p:txBody>
          <a:bodyPr wrap="square" lIns="91438" tIns="45719" rIns="91438" bIns="45719">
            <a:spAutoFit/>
          </a:bodyPr>
          <a:lstStyle/>
          <a:p>
            <a:pPr>
              <a:lnSpc>
                <a:spcPct val="150000"/>
              </a:lnSpc>
              <a:buClr>
                <a:srgbClr val="0070C0"/>
              </a:buClr>
              <a:buFont typeface="Wingdings" pitchFamily="2" charset="2"/>
              <a:buChar char="u"/>
            </a:pPr>
            <a:r>
              <a:rPr lang="zh-CN" altLang="en-US" sz="2400" dirty="0" smtClean="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IRIS </a:t>
            </a:r>
            <a:r>
              <a:rPr lang="zh-CN" altLang="en-US" sz="2400" dirty="0" smtClean="0">
                <a:latin typeface="微软雅黑" pitchFamily="34" charset="-122"/>
                <a:ea typeface="微软雅黑" pitchFamily="34" charset="-122"/>
              </a:rPr>
              <a:t>检索指南</a:t>
            </a:r>
            <a:endParaRPr lang="en-US" altLang="zh-CN" sz="2400" dirty="0" smtClean="0">
              <a:latin typeface="Times New Roman" pitchFamily="18" charset="0"/>
              <a:cs typeface="Times New Roman" pitchFamily="18" charset="0"/>
            </a:endParaRPr>
          </a:p>
        </p:txBody>
      </p:sp>
      <p:grpSp>
        <p:nvGrpSpPr>
          <p:cNvPr id="30" name="组合 29"/>
          <p:cNvGrpSpPr/>
          <p:nvPr/>
        </p:nvGrpSpPr>
        <p:grpSpPr>
          <a:xfrm>
            <a:off x="1569993" y="1648057"/>
            <a:ext cx="9252692" cy="5032519"/>
            <a:chOff x="1569993" y="1648057"/>
            <a:chExt cx="9252692" cy="5032519"/>
          </a:xfrm>
          <a:effectLst>
            <a:outerShdw blurRad="50800" dist="50800" dir="8100000" sx="101000" sy="101000" algn="tr" rotWithShape="0">
              <a:prstClr val="black">
                <a:alpha val="34000"/>
              </a:prstClr>
            </a:outerShdw>
          </a:effectLst>
        </p:grpSpPr>
        <p:pic>
          <p:nvPicPr>
            <p:cNvPr id="4098" name="Picture 2"/>
            <p:cNvPicPr>
              <a:picLocks noChangeAspect="1" noChangeArrowheads="1"/>
            </p:cNvPicPr>
            <p:nvPr/>
          </p:nvPicPr>
          <p:blipFill>
            <a:blip r:embed="rId3" cstate="print"/>
            <a:srcRect/>
            <a:stretch>
              <a:fillRect/>
            </a:stretch>
          </p:blipFill>
          <p:spPr bwMode="auto">
            <a:xfrm>
              <a:off x="1673994" y="1648057"/>
              <a:ext cx="9148691" cy="5032519"/>
            </a:xfrm>
            <a:prstGeom prst="rect">
              <a:avLst/>
            </a:prstGeom>
            <a:noFill/>
            <a:ln w="9525">
              <a:solidFill>
                <a:schemeClr val="tx1">
                  <a:lumMod val="50000"/>
                  <a:lumOff val="50000"/>
                </a:schemeClr>
              </a:solidFill>
              <a:miter lim="800000"/>
              <a:headEnd/>
              <a:tailEnd/>
            </a:ln>
            <a:scene3d>
              <a:camera prst="orthographicFront"/>
              <a:lightRig rig="threePt" dir="t"/>
            </a:scene3d>
            <a:sp3d>
              <a:bevelT/>
            </a:sp3d>
          </p:spPr>
        </p:pic>
        <p:sp>
          <p:nvSpPr>
            <p:cNvPr id="28" name="圆角矩形 27"/>
            <p:cNvSpPr/>
            <p:nvPr/>
          </p:nvSpPr>
          <p:spPr>
            <a:xfrm>
              <a:off x="1569993" y="6042414"/>
              <a:ext cx="538853" cy="313898"/>
            </a:xfrm>
            <a:prstGeom prst="roundRect">
              <a:avLst/>
            </a:prstGeom>
            <a:noFill/>
            <a:ln w="28575">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3"/>
          <p:cNvPicPr>
            <a:picLocks noChangeAspect="1" noChangeArrowheads="1"/>
          </p:cNvPicPr>
          <p:nvPr/>
        </p:nvPicPr>
        <p:blipFill>
          <a:blip r:embed="rId4" cstate="print"/>
          <a:srcRect/>
          <a:stretch>
            <a:fillRect/>
          </a:stretch>
        </p:blipFill>
        <p:spPr bwMode="auto">
          <a:xfrm>
            <a:off x="2273916" y="1658577"/>
            <a:ext cx="8016495" cy="5018675"/>
          </a:xfrm>
          <a:prstGeom prst="rect">
            <a:avLst/>
          </a:prstGeom>
          <a:noFill/>
          <a:ln w="9525">
            <a:solidFill>
              <a:schemeClr val="tx1">
                <a:lumMod val="50000"/>
                <a:lumOff val="50000"/>
              </a:schemeClr>
            </a:solidFill>
            <a:miter lim="800000"/>
            <a:headEnd/>
            <a:tailEnd/>
          </a:ln>
          <a:effectLst>
            <a:outerShdw blurRad="50800" dist="50800" dir="8100000" sx="101000" sy="101000" algn="tr" rotWithShape="0">
              <a:prstClr val="black">
                <a:alpha val="34000"/>
              </a:prstClr>
            </a:outerShdw>
          </a:effectLst>
          <a:scene3d>
            <a:camera prst="orthographicFront"/>
            <a:lightRig rig="threePt" dir="t"/>
          </a:scene3d>
          <a:sp3d>
            <a:bevelT/>
          </a:sp3d>
        </p:spPr>
      </p:pic>
      <p:sp>
        <p:nvSpPr>
          <p:cNvPr id="24" name="圆角矩形 23"/>
          <p:cNvSpPr/>
          <p:nvPr/>
        </p:nvSpPr>
        <p:spPr>
          <a:xfrm>
            <a:off x="6061883" y="4724400"/>
            <a:ext cx="1376146" cy="141709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grpSp>
        <p:nvGrpSpPr>
          <p:cNvPr id="25" name="组合 37"/>
          <p:cNvGrpSpPr/>
          <p:nvPr/>
        </p:nvGrpSpPr>
        <p:grpSpPr>
          <a:xfrm>
            <a:off x="8183339" y="4167351"/>
            <a:ext cx="1937982" cy="2197290"/>
            <a:chOff x="8134066" y="4094328"/>
            <a:chExt cx="1937982" cy="2197290"/>
          </a:xfrm>
        </p:grpSpPr>
        <p:sp>
          <p:nvSpPr>
            <p:cNvPr id="26" name="圆角矩形标注 25"/>
            <p:cNvSpPr/>
            <p:nvPr/>
          </p:nvSpPr>
          <p:spPr>
            <a:xfrm>
              <a:off x="8134066" y="4094328"/>
              <a:ext cx="1937982" cy="2197290"/>
            </a:xfrm>
            <a:prstGeom prst="wedgeRoundRectCallout">
              <a:avLst>
                <a:gd name="adj1" fmla="val -85775"/>
                <a:gd name="adj2" fmla="val 16170"/>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Picture 5"/>
            <p:cNvPicPr>
              <a:picLocks noChangeAspect="1" noChangeArrowheads="1"/>
            </p:cNvPicPr>
            <p:nvPr/>
          </p:nvPicPr>
          <p:blipFill>
            <a:blip r:embed="rId5" cstate="print"/>
            <a:srcRect/>
            <a:stretch>
              <a:fillRect/>
            </a:stretch>
          </p:blipFill>
          <p:spPr bwMode="auto">
            <a:xfrm>
              <a:off x="8183466" y="4279924"/>
              <a:ext cx="1857375" cy="1819275"/>
            </a:xfrm>
            <a:prstGeom prst="rect">
              <a:avLst/>
            </a:prstGeom>
            <a:noFill/>
            <a:ln w="9525">
              <a:noFill/>
              <a:miter lim="800000"/>
              <a:headEnd/>
              <a:tailEnd/>
            </a:ln>
          </p:spPr>
        </p:pic>
      </p:grpSp>
      <p:pic>
        <p:nvPicPr>
          <p:cNvPr id="29" name="Picture 4"/>
          <p:cNvPicPr>
            <a:picLocks noChangeAspect="1" noChangeArrowheads="1"/>
          </p:cNvPicPr>
          <p:nvPr/>
        </p:nvPicPr>
        <p:blipFill>
          <a:blip r:embed="rId6" cstate="print"/>
          <a:srcRect/>
          <a:stretch>
            <a:fillRect/>
          </a:stretch>
        </p:blipFill>
        <p:spPr bwMode="auto">
          <a:xfrm>
            <a:off x="2815691" y="1634477"/>
            <a:ext cx="6779570" cy="5044864"/>
          </a:xfrm>
          <a:prstGeom prst="rect">
            <a:avLst/>
          </a:prstGeom>
          <a:noFill/>
          <a:ln w="9525">
            <a:solidFill>
              <a:schemeClr val="tx1">
                <a:lumMod val="50000"/>
                <a:lumOff val="50000"/>
              </a:schemeClr>
            </a:solidFill>
            <a:miter lim="800000"/>
            <a:headEnd/>
            <a:tailEnd/>
          </a:ln>
          <a:effectLst>
            <a:outerShdw blurRad="50800" dist="50800" dir="8100000" sx="101000" sy="101000" algn="tr" rotWithShape="0">
              <a:prstClr val="black">
                <a:alpha val="34000"/>
              </a:prstClr>
            </a:outerShdw>
          </a:effectLst>
          <a:scene3d>
            <a:camera prst="orthographicFront"/>
            <a:lightRig rig="threePt" dir="t"/>
          </a:scene3d>
          <a:sp3d>
            <a:bevelT/>
          </a:sp3d>
        </p:spPr>
      </p:pic>
      <p:sp>
        <p:nvSpPr>
          <p:cNvPr id="31" name="矩形 30"/>
          <p:cNvSpPr/>
          <p:nvPr/>
        </p:nvSpPr>
        <p:spPr>
          <a:xfrm>
            <a:off x="3633848" y="252859"/>
            <a:ext cx="680668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2" name="圆角矩形 31"/>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3</a:t>
            </a:r>
            <a:endParaRPr lang="zh-CN" altLang="en-US" sz="3600" dirty="0"/>
          </a:p>
        </p:txBody>
      </p:sp>
      <p:sp>
        <p:nvSpPr>
          <p:cNvPr id="33" name="文本框 44"/>
          <p:cNvSpPr txBox="1"/>
          <p:nvPr/>
        </p:nvSpPr>
        <p:spPr>
          <a:xfrm>
            <a:off x="762897" y="192840"/>
            <a:ext cx="2954079"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IRIS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检索平台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4" name="Picture 3"/>
          <p:cNvPicPr>
            <a:picLocks noChangeAspect="1" noChangeArrowheads="1"/>
          </p:cNvPicPr>
          <p:nvPr/>
        </p:nvPicPr>
        <p:blipFill>
          <a:blip r:embed="rId7" cstate="print"/>
          <a:srcRect/>
          <a:stretch>
            <a:fillRect/>
          </a:stretch>
        </p:blipFill>
        <p:spPr bwMode="auto">
          <a:xfrm>
            <a:off x="10025972" y="226249"/>
            <a:ext cx="2115896" cy="520245"/>
          </a:xfrm>
          <a:prstGeom prst="rect">
            <a:avLst/>
          </a:prstGeom>
          <a:noFill/>
          <a:ln w="9525">
            <a:noFill/>
            <a:miter lim="800000"/>
            <a:headEnd/>
            <a:tailEnd/>
          </a:ln>
        </p:spPr>
      </p:pic>
      <p:grpSp>
        <p:nvGrpSpPr>
          <p:cNvPr id="35" name="组 37"/>
          <p:cNvGrpSpPr/>
          <p:nvPr/>
        </p:nvGrpSpPr>
        <p:grpSpPr>
          <a:xfrm>
            <a:off x="0" y="252857"/>
            <a:ext cx="152393" cy="484287"/>
            <a:chOff x="12039604" y="252856"/>
            <a:chExt cx="152393" cy="484287"/>
          </a:xfrm>
        </p:grpSpPr>
        <p:sp>
          <p:nvSpPr>
            <p:cNvPr id="36" name="圆角矩形 35"/>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p:cNvSpPr/>
          <p:nvPr/>
        </p:nvSpPr>
        <p:spPr>
          <a:xfrm>
            <a:off x="3645714" y="287402"/>
            <a:ext cx="3621985"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IRIS  RETRIEVAL PLATFORM</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3"/>
          <p:cNvGrpSpPr/>
          <p:nvPr/>
        </p:nvGrpSpPr>
        <p:grpSpPr>
          <a:xfrm>
            <a:off x="-1128713" y="2847434"/>
            <a:ext cx="13320711" cy="1656327"/>
            <a:chOff x="-1128713" y="2847433"/>
            <a:chExt cx="13320710" cy="1296345"/>
          </a:xfrm>
        </p:grpSpPr>
        <p:sp>
          <p:nvSpPr>
            <p:cNvPr id="51" name="矩形 50"/>
            <p:cNvSpPr/>
            <p:nvPr/>
          </p:nvSpPr>
          <p:spPr>
            <a:xfrm flipH="1">
              <a:off x="-1128713" y="2872348"/>
              <a:ext cx="1332071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smtClean="0"/>
                <a:t>4</a:t>
              </a:r>
              <a:endParaRPr lang="zh-CN" altLang="en-US" sz="6000" dirty="0"/>
            </a:p>
          </p:txBody>
        </p:sp>
        <p:sp>
          <p:nvSpPr>
            <p:cNvPr id="42" name="文本框 41"/>
            <p:cNvSpPr txBox="1"/>
            <p:nvPr/>
          </p:nvSpPr>
          <p:spPr>
            <a:xfrm>
              <a:off x="1978914" y="2939241"/>
              <a:ext cx="8952930" cy="1132159"/>
            </a:xfrm>
            <a:prstGeom prst="rect">
              <a:avLst/>
            </a:prstGeom>
            <a:noFill/>
          </p:spPr>
          <p:txBody>
            <a:bodyPr wrap="square" lIns="91438" tIns="45719" rIns="91438" bIns="45719" rtlCol="0">
              <a:spAutoFit/>
            </a:bodyPr>
            <a:lstStyle/>
            <a:p>
              <a:pPr algn="ctr"/>
              <a:r>
                <a:rPr lang="en-US" altLang="zh-CN" sz="5400" spc="600" dirty="0" smtClean="0">
                  <a:solidFill>
                    <a:schemeClr val="bg1"/>
                  </a:solidFill>
                  <a:latin typeface="Times New Roman" pitchFamily="18" charset="0"/>
                  <a:ea typeface="微软雅黑" panose="020B0503020204020204" pitchFamily="34" charset="-122"/>
                  <a:cs typeface="Times New Roman" pitchFamily="18" charset="0"/>
                </a:rPr>
                <a:t>WHOLIS </a:t>
              </a:r>
              <a:r>
                <a:rPr lang="zh-CN" altLang="en-US" sz="5400" spc="600" dirty="0" smtClean="0">
                  <a:solidFill>
                    <a:schemeClr val="bg1"/>
                  </a:solidFill>
                  <a:latin typeface="Times New Roman" pitchFamily="18" charset="0"/>
                  <a:ea typeface="微软雅黑" panose="020B0503020204020204" pitchFamily="34" charset="-122"/>
                  <a:cs typeface="Times New Roman" pitchFamily="18" charset="0"/>
                </a:rPr>
                <a:t>数据库</a:t>
              </a:r>
              <a:r>
                <a:rPr lang="en-US" altLang="zh-CN" sz="5400" spc="600" dirty="0" smtClean="0">
                  <a:solidFill>
                    <a:schemeClr val="bg1"/>
                  </a:solidFill>
                  <a:latin typeface="微软雅黑" panose="020B0503020204020204" pitchFamily="34" charset="-122"/>
                  <a:ea typeface="微软雅黑" panose="020B0503020204020204" pitchFamily="34" charset="-122"/>
                </a:rPr>
                <a:t> </a:t>
              </a:r>
            </a:p>
            <a:p>
              <a:pPr algn="ctr">
                <a:spcBef>
                  <a:spcPts val="1200"/>
                </a:spcBef>
              </a:pP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4400" dirty="0" smtClean="0">
                <a:solidFill>
                  <a:schemeClr val="bg1"/>
                </a:solidFill>
                <a:latin typeface="Times New Roman" pitchFamily="18" charset="0"/>
                <a:ea typeface="微软雅黑" panose="020B0503020204020204" pitchFamily="34" charset="-122"/>
                <a:cs typeface="Times New Roman" pitchFamily="18" charset="0"/>
              </a:endParaRP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1" name="Picture 3"/>
          <p:cNvPicPr>
            <a:picLocks noChangeAspect="1" noChangeArrowheads="1"/>
          </p:cNvPicPr>
          <p:nvPr/>
        </p:nvPicPr>
        <p:blipFill>
          <a:blip r:embed="rId2" cstate="print"/>
          <a:srcRect/>
          <a:stretch>
            <a:fillRect/>
          </a:stretch>
        </p:blipFill>
        <p:spPr bwMode="auto">
          <a:xfrm>
            <a:off x="10025972"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4373154" y="1542196"/>
            <a:ext cx="3338024" cy="1001407"/>
          </a:xfrm>
          <a:prstGeom prst="rect">
            <a:avLst/>
          </a:prstGeom>
          <a:noFill/>
          <a:ln w="9525">
            <a:noFill/>
            <a:miter lim="800000"/>
            <a:headEnd/>
            <a:tailEnd/>
          </a:ln>
        </p:spPr>
      </p:pic>
      <p:sp>
        <p:nvSpPr>
          <p:cNvPr id="15" name="矩形 14"/>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3683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45"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1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19" name="内容占位符 23"/>
          <p:cNvSpPr>
            <a:spLocks noGrp="1"/>
          </p:cNvSpPr>
          <p:nvPr>
            <p:ph idx="1"/>
          </p:nvPr>
        </p:nvSpPr>
        <p:spPr>
          <a:xfrm>
            <a:off x="726995" y="1543980"/>
            <a:ext cx="10696716" cy="4338206"/>
          </a:xfrm>
        </p:spPr>
        <p:txBody>
          <a:bodyPr>
            <a:normAutofit fontScale="92500" lnSpcReduction="10000"/>
          </a:bodyPr>
          <a:lstStyle/>
          <a:p>
            <a:pPr algn="just">
              <a:lnSpc>
                <a:spcPct val="150000"/>
              </a:lnSpc>
              <a:spcBef>
                <a:spcPts val="600"/>
              </a:spcBef>
              <a:spcAft>
                <a:spcPts val="600"/>
              </a:spcAft>
              <a:buClr>
                <a:srgbClr val="0070C0"/>
              </a:buClr>
              <a:buFont typeface="Wingdings" pitchFamily="2" charset="2"/>
              <a:buChar char=""/>
            </a:pPr>
            <a:r>
              <a:rPr lang="en-US" altLang="zh-CN" sz="3300" dirty="0" smtClean="0">
                <a:latin typeface="Times New Roman" pitchFamily="18" charset="0"/>
                <a:cs typeface="Times New Roman" pitchFamily="18" charset="0"/>
              </a:rPr>
              <a:t>  </a:t>
            </a:r>
            <a:r>
              <a:rPr lang="en-US" altLang="zh-CN" sz="3000" dirty="0" smtClean="0">
                <a:latin typeface="Times New Roman" pitchFamily="18" charset="0"/>
                <a:ea typeface="+mj-ea"/>
                <a:cs typeface="Times New Roman" pitchFamily="18" charset="0"/>
              </a:rPr>
              <a:t>WHO </a:t>
            </a:r>
            <a:r>
              <a:rPr lang="zh-CN" altLang="en-US" sz="3000" dirty="0" smtClean="0">
                <a:latin typeface="Times New Roman" pitchFamily="18" charset="0"/>
                <a:ea typeface="+mj-ea"/>
                <a:cs typeface="Times New Roman" pitchFamily="18" charset="0"/>
              </a:rPr>
              <a:t>知识库</a:t>
            </a:r>
            <a:endParaRPr lang="en-US" altLang="zh-CN" dirty="0" smtClean="0">
              <a:latin typeface="Times New Roman" pitchFamily="18" charset="0"/>
              <a:ea typeface="+mj-ea"/>
              <a:cs typeface="Times New Roman" pitchFamily="18" charset="0"/>
            </a:endParaRPr>
          </a:p>
          <a:p>
            <a:pPr algn="just">
              <a:lnSpc>
                <a:spcPct val="110000"/>
              </a:lnSpc>
              <a:spcBef>
                <a:spcPts val="0"/>
              </a:spcBef>
              <a:spcAft>
                <a:spcPts val="600"/>
              </a:spcAft>
              <a:buClr>
                <a:srgbClr val="0070C0"/>
              </a:buClr>
              <a:buNone/>
            </a:pPr>
            <a:r>
              <a:rPr lang="en-US" altLang="zh-CN" sz="2600" dirty="0" smtClean="0">
                <a:latin typeface="Times New Roman" pitchFamily="18" charset="0"/>
                <a:cs typeface="Times New Roman" pitchFamily="18" charset="0"/>
              </a:rPr>
              <a:t>        </a:t>
            </a:r>
            <a:r>
              <a:rPr lang="zh-CN" altLang="en-US" sz="2600" dirty="0" smtClean="0">
                <a:latin typeface="Times New Roman" pitchFamily="18" charset="0"/>
                <a:cs typeface="Times New Roman" pitchFamily="18" charset="0"/>
              </a:rPr>
              <a:t>（</a:t>
            </a:r>
            <a:r>
              <a:rPr lang="en-US" altLang="zh-CN" sz="2600" dirty="0" smtClean="0">
                <a:latin typeface="Times New Roman" pitchFamily="18" charset="0"/>
                <a:cs typeface="Times New Roman" pitchFamily="18" charset="0"/>
              </a:rPr>
              <a:t>WHO Library &amp; Information Networks for Knowledge Database, WHOLIS</a:t>
            </a:r>
            <a:r>
              <a:rPr lang="zh-CN" altLang="en-US" sz="2600" dirty="0" smtClean="0">
                <a:latin typeface="Times New Roman" pitchFamily="18" charset="0"/>
                <a:cs typeface="Times New Roman" pitchFamily="18" charset="0"/>
              </a:rPr>
              <a:t>）</a:t>
            </a:r>
            <a:endParaRPr lang="en-US" altLang="zh-CN" sz="2600" dirty="0" smtClean="0">
              <a:latin typeface="Times New Roman" pitchFamily="18" charset="0"/>
              <a:cs typeface="Times New Roman" pitchFamily="18" charset="0"/>
            </a:endParaRPr>
          </a:p>
          <a:p>
            <a:pPr algn="just">
              <a:lnSpc>
                <a:spcPct val="160000"/>
              </a:lnSpc>
              <a:spcBef>
                <a:spcPts val="1200"/>
              </a:spcBef>
              <a:spcAft>
                <a:spcPts val="600"/>
              </a:spcAft>
              <a:buClr>
                <a:srgbClr val="0070C0"/>
              </a:buClr>
              <a:buNone/>
            </a:pPr>
            <a:r>
              <a:rPr lang="en-US" altLang="zh-CN" sz="2600" dirty="0" smtClean="0">
                <a:latin typeface="Times New Roman" pitchFamily="18" charset="0"/>
                <a:ea typeface="微软雅黑" pitchFamily="34" charset="-122"/>
                <a:cs typeface="Times New Roman" pitchFamily="18" charset="0"/>
              </a:rPr>
              <a:t>           WHO </a:t>
            </a:r>
            <a:r>
              <a:rPr lang="zh-CN" altLang="zh-CN" sz="2600" dirty="0" smtClean="0">
                <a:latin typeface="Times New Roman" pitchFamily="18" charset="0"/>
                <a:ea typeface="微软雅黑" pitchFamily="34" charset="-122"/>
                <a:cs typeface="Times New Roman" pitchFamily="18" charset="0"/>
              </a:rPr>
              <a:t>于</a:t>
            </a:r>
            <a:r>
              <a:rPr lang="en-US" altLang="zh-CN" sz="2600" dirty="0" smtClean="0">
                <a:latin typeface="Times New Roman" pitchFamily="18" charset="0"/>
                <a:ea typeface="微软雅黑" pitchFamily="34" charset="-122"/>
                <a:cs typeface="Times New Roman" pitchFamily="18" charset="0"/>
              </a:rPr>
              <a:t> 1986 </a:t>
            </a:r>
            <a:r>
              <a:rPr lang="zh-CN" altLang="zh-CN" sz="2600" dirty="0" smtClean="0">
                <a:latin typeface="Times New Roman" pitchFamily="18" charset="0"/>
                <a:ea typeface="微软雅黑" pitchFamily="34" charset="-122"/>
                <a:cs typeface="Times New Roman" pitchFamily="18" charset="0"/>
              </a:rPr>
              <a:t>年利用网络化、数字化技术在</a:t>
            </a:r>
            <a:r>
              <a:rPr lang="en-US" altLang="zh-CN" sz="2600" dirty="0" smtClean="0">
                <a:latin typeface="Times New Roman" pitchFamily="18" charset="0"/>
                <a:ea typeface="微软雅黑" pitchFamily="34" charset="-122"/>
                <a:cs typeface="Times New Roman" pitchFamily="18" charset="0"/>
              </a:rPr>
              <a:t> WHO </a:t>
            </a:r>
            <a:r>
              <a:rPr lang="zh-CN" altLang="zh-CN" sz="2600" dirty="0" smtClean="0">
                <a:latin typeface="Times New Roman" pitchFamily="18" charset="0"/>
                <a:ea typeface="微软雅黑" pitchFamily="34" charset="-122"/>
                <a:cs typeface="Times New Roman" pitchFamily="18" charset="0"/>
              </a:rPr>
              <a:t>网站建立</a:t>
            </a:r>
            <a:r>
              <a:rPr lang="zh-CN" altLang="en-US" sz="2600" dirty="0" smtClean="0">
                <a:latin typeface="Times New Roman" pitchFamily="18" charset="0"/>
                <a:ea typeface="微软雅黑" pitchFamily="34" charset="-122"/>
                <a:cs typeface="Times New Roman" pitchFamily="18" charset="0"/>
              </a:rPr>
              <a:t>了 </a:t>
            </a:r>
            <a:r>
              <a:rPr lang="en-US" altLang="zh-CN" sz="2600" dirty="0" smtClean="0">
                <a:latin typeface="Times New Roman" pitchFamily="18" charset="0"/>
                <a:ea typeface="微软雅黑" pitchFamily="34" charset="-122"/>
                <a:cs typeface="Times New Roman" pitchFamily="18" charset="0"/>
              </a:rPr>
              <a:t>WHOLIS </a:t>
            </a:r>
            <a:r>
              <a:rPr lang="zh-CN" altLang="zh-CN" sz="2600" dirty="0" smtClean="0">
                <a:latin typeface="Times New Roman" pitchFamily="18" charset="0"/>
                <a:ea typeface="微软雅黑" pitchFamily="34" charset="-122"/>
                <a:cs typeface="Times New Roman" pitchFamily="18" charset="0"/>
              </a:rPr>
              <a:t>数据库</a:t>
            </a:r>
            <a:r>
              <a:rPr lang="zh-CN" altLang="en-US" sz="2600" dirty="0" smtClean="0">
                <a:latin typeface="Times New Roman" pitchFamily="18" charset="0"/>
                <a:ea typeface="微软雅黑" pitchFamily="34" charset="-122"/>
                <a:cs typeface="Times New Roman" pitchFamily="18" charset="0"/>
              </a:rPr>
              <a:t>（</a:t>
            </a:r>
            <a:r>
              <a:rPr lang="zh-CN" altLang="zh-CN" sz="2600" dirty="0" smtClean="0">
                <a:latin typeface="Times New Roman" pitchFamily="18" charset="0"/>
                <a:ea typeface="微软雅黑" pitchFamily="34" charset="-122"/>
                <a:cs typeface="Times New Roman" pitchFamily="18" charset="0"/>
              </a:rPr>
              <a:t>网址</a:t>
            </a:r>
            <a:r>
              <a:rPr lang="zh-CN" altLang="en-US" sz="2600" dirty="0" smtClean="0">
                <a:latin typeface="Times New Roman" pitchFamily="18" charset="0"/>
                <a:ea typeface="微软雅黑" pitchFamily="34" charset="-122"/>
                <a:cs typeface="Times New Roman" pitchFamily="18" charset="0"/>
              </a:rPr>
              <a:t>：</a:t>
            </a:r>
            <a:r>
              <a:rPr lang="en-US" altLang="zh-CN" sz="2600" dirty="0" smtClean="0">
                <a:latin typeface="Times New Roman" pitchFamily="18" charset="0"/>
                <a:ea typeface="微软雅黑" pitchFamily="34" charset="-122"/>
                <a:cs typeface="Times New Roman" pitchFamily="18" charset="0"/>
                <a:hlinkClick r:id="rId4"/>
              </a:rPr>
              <a:t>http://dosei.who.int/uhtbin/webcat</a:t>
            </a:r>
            <a:r>
              <a:rPr lang="zh-CN" altLang="en-US" sz="2600" dirty="0" smtClean="0">
                <a:latin typeface="Times New Roman" pitchFamily="18" charset="0"/>
                <a:ea typeface="微软雅黑" pitchFamily="34" charset="-122"/>
                <a:cs typeface="Times New Roman" pitchFamily="18" charset="0"/>
              </a:rPr>
              <a:t>）。</a:t>
            </a:r>
            <a:r>
              <a:rPr lang="en-US" altLang="zh-CN" sz="2600" dirty="0" smtClean="0">
                <a:latin typeface="Times New Roman" pitchFamily="18" charset="0"/>
                <a:ea typeface="微软雅黑" pitchFamily="34" charset="-122"/>
                <a:cs typeface="Times New Roman" pitchFamily="18" charset="0"/>
              </a:rPr>
              <a:t>WHOLIS </a:t>
            </a:r>
            <a:r>
              <a:rPr lang="zh-CN" altLang="en-US" sz="2600" dirty="0" smtClean="0">
                <a:latin typeface="Times New Roman" pitchFamily="18" charset="0"/>
                <a:ea typeface="微软雅黑" pitchFamily="34" charset="-122"/>
                <a:cs typeface="Times New Roman" pitchFamily="18" charset="0"/>
              </a:rPr>
              <a:t>是 </a:t>
            </a:r>
            <a:r>
              <a:rPr lang="en-US" altLang="zh-CN" sz="2600" dirty="0" smtClean="0">
                <a:latin typeface="Times New Roman" pitchFamily="18" charset="0"/>
                <a:ea typeface="微软雅黑" pitchFamily="34" charset="-122"/>
                <a:cs typeface="Times New Roman" pitchFamily="18" charset="0"/>
              </a:rPr>
              <a:t>WHO </a:t>
            </a:r>
            <a:r>
              <a:rPr lang="zh-CN" altLang="en-US" sz="2600" dirty="0" smtClean="0">
                <a:latin typeface="Times New Roman" pitchFamily="18" charset="0"/>
                <a:ea typeface="微软雅黑" pitchFamily="34" charset="-122"/>
                <a:cs typeface="Times New Roman" pitchFamily="18" charset="0"/>
              </a:rPr>
              <a:t>总部和区域办事处的出版物、期刊、技术和政策文献，以及与 </a:t>
            </a:r>
            <a:r>
              <a:rPr lang="en-US" altLang="zh-CN" sz="2600" dirty="0" smtClean="0">
                <a:latin typeface="Times New Roman" pitchFamily="18" charset="0"/>
                <a:ea typeface="微软雅黑" pitchFamily="34" charset="-122"/>
                <a:cs typeface="Times New Roman" pitchFamily="18" charset="0"/>
              </a:rPr>
              <a:t>WHO </a:t>
            </a:r>
            <a:r>
              <a:rPr lang="zh-CN" altLang="en-US" sz="2600" dirty="0" smtClean="0">
                <a:latin typeface="Times New Roman" pitchFamily="18" charset="0"/>
                <a:ea typeface="微软雅黑" pitchFamily="34" charset="-122"/>
                <a:cs typeface="Times New Roman" pitchFamily="18" charset="0"/>
              </a:rPr>
              <a:t>其它出版发行者和国际组织联合出版物的在线数据库， </a:t>
            </a:r>
            <a:r>
              <a:rPr lang="zh-CN" altLang="zh-CN" sz="2600" dirty="0" smtClean="0">
                <a:latin typeface="Times New Roman" pitchFamily="18" charset="0"/>
                <a:ea typeface="微软雅黑" pitchFamily="34" charset="-122"/>
                <a:cs typeface="Times New Roman" pitchFamily="18" charset="0"/>
              </a:rPr>
              <a:t>承担</a:t>
            </a:r>
            <a:r>
              <a:rPr lang="zh-CN" altLang="en-US" sz="2600" dirty="0" smtClean="0">
                <a:latin typeface="Times New Roman" pitchFamily="18" charset="0"/>
                <a:ea typeface="微软雅黑" pitchFamily="34" charset="-122"/>
                <a:cs typeface="Times New Roman" pitchFamily="18" charset="0"/>
              </a:rPr>
              <a:t>者</a:t>
            </a:r>
            <a:r>
              <a:rPr lang="zh-CN" altLang="zh-CN" sz="2600" dirty="0" smtClean="0">
                <a:latin typeface="Times New Roman" pitchFamily="18" charset="0"/>
                <a:ea typeface="微软雅黑" pitchFamily="34" charset="-122"/>
                <a:cs typeface="Times New Roman" pitchFamily="18" charset="0"/>
              </a:rPr>
              <a:t>开展网络信息资源服务的重要检索平台的职责</a:t>
            </a:r>
            <a:r>
              <a:rPr lang="zh-CN" altLang="en-US" sz="2600" dirty="0" smtClean="0">
                <a:latin typeface="Times New Roman" pitchFamily="18" charset="0"/>
                <a:ea typeface="微软雅黑" pitchFamily="34" charset="-122"/>
                <a:cs typeface="Times New Roman" pitchFamily="18" charset="0"/>
              </a:rPr>
              <a:t>。</a:t>
            </a:r>
            <a:endParaRPr lang="en-US" altLang="zh-CN" sz="2600" dirty="0" smtClean="0">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82551" y="1250812"/>
            <a:ext cx="11174939" cy="5032145"/>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收录主要信息资源</a:t>
            </a:r>
            <a:endParaRPr lang="en-US" altLang="zh-CN" sz="24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自</a:t>
            </a:r>
            <a:r>
              <a:rPr lang="en-US" altLang="zh-CN" sz="2000" dirty="0" smtClean="0">
                <a:latin typeface="Times New Roman" pitchFamily="18" charset="0"/>
                <a:ea typeface="微软雅黑" pitchFamily="34" charset="-122"/>
                <a:cs typeface="Times New Roman" pitchFamily="18" charset="0"/>
              </a:rPr>
              <a:t> 1948 </a:t>
            </a:r>
            <a:r>
              <a:rPr lang="zh-CN" altLang="zh-CN" sz="2000" dirty="0" smtClean="0">
                <a:latin typeface="Times New Roman" pitchFamily="18" charset="0"/>
                <a:ea typeface="微软雅黑" pitchFamily="34" charset="-122"/>
                <a:cs typeface="Times New Roman" pitchFamily="18" charset="0"/>
              </a:rPr>
              <a:t>年以来的</a:t>
            </a: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总部及地区办事处出版物</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1986 </a:t>
            </a:r>
            <a:r>
              <a:rPr lang="zh-CN" altLang="zh-CN" sz="2000" dirty="0" smtClean="0">
                <a:latin typeface="Times New Roman" pitchFamily="18" charset="0"/>
                <a:ea typeface="微软雅黑" pitchFamily="34" charset="-122"/>
                <a:cs typeface="Times New Roman" pitchFamily="18" charset="0"/>
              </a:rPr>
              <a:t>年以来</a:t>
            </a: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总部及地区办事处未正式出版的技术文献</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1986 </a:t>
            </a:r>
            <a:r>
              <a:rPr lang="zh-CN" altLang="zh-CN" sz="2000" dirty="0" smtClean="0">
                <a:latin typeface="Times New Roman" pitchFamily="18" charset="0"/>
                <a:ea typeface="微软雅黑" pitchFamily="34" charset="-122"/>
                <a:cs typeface="Times New Roman" pitchFamily="18" charset="0"/>
              </a:rPr>
              <a:t>年以来世界卫生大会报告、执行委员会报告，地区委员会报告</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期刊，如</a:t>
            </a:r>
            <a:r>
              <a:rPr lang="en-US" altLang="zh-CN" sz="2000" dirty="0" smtClean="0">
                <a:latin typeface="Times New Roman" pitchFamily="18" charset="0"/>
                <a:ea typeface="微软雅黑" pitchFamily="34" charset="-122"/>
                <a:cs typeface="Times New Roman" pitchFamily="18" charset="0"/>
              </a:rPr>
              <a:t>世界卫生组织简报</a:t>
            </a:r>
            <a:r>
              <a:rPr lang="zh-CN" altLang="zh-CN" sz="2000" dirty="0" smtClean="0">
                <a:latin typeface="Times New Roman" pitchFamily="18" charset="0"/>
                <a:ea typeface="微软雅黑" pitchFamily="34" charset="-122"/>
                <a:cs typeface="Times New Roman" pitchFamily="18" charset="0"/>
              </a:rPr>
              <a:t>、</a:t>
            </a:r>
            <a:r>
              <a:rPr lang="en-US" altLang="zh-CN" sz="2000" dirty="0" smtClean="0">
                <a:latin typeface="Times New Roman" pitchFamily="18" charset="0"/>
                <a:ea typeface="微软雅黑" pitchFamily="34" charset="-122"/>
                <a:cs typeface="Times New Roman" pitchFamily="18" charset="0"/>
              </a:rPr>
              <a:t>泛美公共卫生杂志</a:t>
            </a:r>
            <a:r>
              <a:rPr lang="zh-CN" altLang="zh-CN" sz="2000" dirty="0" smtClean="0">
                <a:latin typeface="Times New Roman" pitchFamily="18" charset="0"/>
                <a:ea typeface="微软雅黑" pitchFamily="34" charset="-122"/>
                <a:cs typeface="Times New Roman" pitchFamily="18" charset="0"/>
              </a:rPr>
              <a:t>、</a:t>
            </a:r>
            <a:r>
              <a:rPr lang="en-US" altLang="zh-CN" sz="2000" dirty="0" smtClean="0">
                <a:latin typeface="Times New Roman" pitchFamily="18" charset="0"/>
                <a:ea typeface="微软雅黑" pitchFamily="34" charset="-122"/>
                <a:cs typeface="Times New Roman" pitchFamily="18" charset="0"/>
              </a:rPr>
              <a:t>疫情周报</a:t>
            </a:r>
            <a:r>
              <a:rPr lang="zh-CN" altLang="zh-CN" sz="2000" dirty="0" smtClean="0">
                <a:latin typeface="Times New Roman" pitchFamily="18" charset="0"/>
                <a:ea typeface="微软雅黑" pitchFamily="34" charset="-122"/>
                <a:cs typeface="Times New Roman" pitchFamily="18" charset="0"/>
              </a:rPr>
              <a:t>和</a:t>
            </a:r>
            <a:r>
              <a:rPr lang="en-US" altLang="zh-CN" sz="2000" dirty="0" smtClean="0">
                <a:latin typeface="Times New Roman" pitchFamily="18" charset="0"/>
                <a:ea typeface="微软雅黑" pitchFamily="34" charset="-122"/>
                <a:cs typeface="Times New Roman" pitchFamily="18" charset="0"/>
              </a:rPr>
              <a:t>世卫生组织药物信息</a:t>
            </a:r>
            <a:r>
              <a:rPr lang="zh-CN" altLang="zh-CN" sz="2000" dirty="0" smtClean="0">
                <a:latin typeface="Times New Roman" pitchFamily="18" charset="0"/>
                <a:ea typeface="微软雅黑" pitchFamily="34" charset="-122"/>
                <a:cs typeface="Times New Roman" pitchFamily="18" charset="0"/>
              </a:rPr>
              <a:t>等</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全球科学期刊中关于</a:t>
            </a: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活动的文章</a:t>
            </a:r>
            <a:r>
              <a:rPr lang="zh-CN" altLang="en-US" sz="2000" dirty="0" smtClean="0">
                <a:latin typeface="Times New Roman" pitchFamily="18" charset="0"/>
                <a:ea typeface="微软雅黑" pitchFamily="34" charset="-122"/>
                <a:cs typeface="Times New Roman" pitchFamily="18" charset="0"/>
              </a:rPr>
              <a:t>；</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新闻稿、通讯和视听材料</a:t>
            </a:r>
            <a:r>
              <a:rPr lang="zh-CN" altLang="en-US" sz="2000" dirty="0" smtClean="0">
                <a:latin typeface="Times New Roman" pitchFamily="18" charset="0"/>
                <a:ea typeface="微软雅黑" pitchFamily="34" charset="-122"/>
                <a:cs typeface="Times New Roman" pitchFamily="18" charset="0"/>
              </a:rPr>
              <a:t>；</a:t>
            </a:r>
            <a:endParaRPr lang="en-US" altLang="zh-CN" sz="2000" baseline="30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其他组织及出版社出版的有关</a:t>
            </a: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内容的书籍等。</a:t>
            </a:r>
          </a:p>
        </p:txBody>
      </p:sp>
      <p:sp>
        <p:nvSpPr>
          <p:cNvPr id="14" name="矩形 13"/>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6" name="圆角矩形 15"/>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17" name="文本框 44"/>
          <p:cNvSpPr txBox="1"/>
          <p:nvPr/>
        </p:nvSpPr>
        <p:spPr>
          <a:xfrm>
            <a:off x="761125" y="194613"/>
            <a:ext cx="334773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18" name="Picture 3"/>
          <p:cNvPicPr>
            <a:picLocks noChangeAspect="1" noChangeArrowheads="1"/>
          </p:cNvPicPr>
          <p:nvPr/>
        </p:nvPicPr>
        <p:blipFill>
          <a:blip r:embed="rId2" cstate="print"/>
          <a:srcRect/>
          <a:stretch>
            <a:fillRect/>
          </a:stretch>
        </p:blipFill>
        <p:spPr bwMode="auto">
          <a:xfrm>
            <a:off x="10025972" y="226249"/>
            <a:ext cx="2115896" cy="520245"/>
          </a:xfrm>
          <a:prstGeom prst="rect">
            <a:avLst/>
          </a:prstGeom>
          <a:noFill/>
          <a:ln w="9525">
            <a:noFill/>
            <a:miter lim="800000"/>
            <a:headEnd/>
            <a:tailEnd/>
          </a:ln>
        </p:spPr>
      </p:pic>
      <p:grpSp>
        <p:nvGrpSpPr>
          <p:cNvPr id="19" name="组 37"/>
          <p:cNvGrpSpPr/>
          <p:nvPr/>
        </p:nvGrpSpPr>
        <p:grpSpPr>
          <a:xfrm>
            <a:off x="0" y="252857"/>
            <a:ext cx="152393" cy="484287"/>
            <a:chOff x="12039604" y="252856"/>
            <a:chExt cx="152393" cy="484287"/>
          </a:xfrm>
        </p:grpSpPr>
        <p:sp>
          <p:nvSpPr>
            <p:cNvPr id="20" name="圆角矩形 1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93227" y="1091818"/>
            <a:ext cx="10478904" cy="5201422"/>
          </a:xfrm>
          <a:prstGeom prst="rect">
            <a:avLst/>
          </a:prstGeom>
        </p:spPr>
        <p:txBody>
          <a:bodyPr wrap="square" lIns="91438" tIns="45719" rIns="91438" bIns="45719">
            <a:spAutoFit/>
          </a:bodyPr>
          <a:lstStyle/>
          <a:p>
            <a:pPr algn="just">
              <a:lnSpc>
                <a:spcPct val="150000"/>
              </a:lnSpc>
              <a:spcBef>
                <a:spcPts val="600"/>
              </a:spcBef>
              <a:spcAft>
                <a:spcPts val="6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信息组织方法</a:t>
            </a:r>
            <a:endParaRPr lang="en-US" altLang="zh-CN" sz="2400" dirty="0" smtClean="0">
              <a:latin typeface="Times New Roman" pitchFamily="18" charset="0"/>
              <a:ea typeface="微软雅黑" pitchFamily="34" charset="-122"/>
              <a:cs typeface="Times New Roman" pitchFamily="18" charset="0"/>
            </a:endParaRPr>
          </a:p>
          <a:p>
            <a:pPr algn="just">
              <a:lnSpc>
                <a:spcPct val="150000"/>
              </a:lnSpc>
              <a:buClr>
                <a:srgbClr val="0070C0"/>
              </a:buClr>
            </a:pPr>
            <a:r>
              <a:rPr lang="en-US" altLang="zh-CN" sz="2000"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 </a:t>
            </a:r>
            <a:r>
              <a:rPr lang="en-US" altLang="zh-CN" sz="2000" dirty="0" smtClean="0">
                <a:latin typeface="Times New Roman" pitchFamily="18" charset="0"/>
                <a:ea typeface="微软雅黑" pitchFamily="34" charset="-122"/>
                <a:cs typeface="Times New Roman" pitchFamily="18" charset="0"/>
              </a:rPr>
              <a:t> WHOLIS </a:t>
            </a:r>
            <a:r>
              <a:rPr lang="zh-CN" altLang="zh-CN" sz="2000" dirty="0" smtClean="0">
                <a:latin typeface="Times New Roman" pitchFamily="18" charset="0"/>
                <a:ea typeface="微软雅黑" pitchFamily="34" charset="-122"/>
                <a:cs typeface="Times New Roman" pitchFamily="18" charset="0"/>
              </a:rPr>
              <a:t>主要通过主题词法对收录的信息资源进行规范化组织</a:t>
            </a:r>
            <a:r>
              <a:rPr lang="zh-CN" altLang="en-US" sz="2000" dirty="0" smtClean="0">
                <a:latin typeface="Times New Roman" pitchFamily="18" charset="0"/>
                <a:ea typeface="微软雅黑" pitchFamily="34" charset="-122"/>
                <a:cs typeface="Times New Roman" pitchFamily="18" charset="0"/>
              </a:rPr>
              <a:t>，</a:t>
            </a:r>
            <a:r>
              <a:rPr lang="zh-CN" altLang="zh-CN" sz="2000" dirty="0" smtClean="0">
                <a:latin typeface="Times New Roman" pitchFamily="18" charset="0"/>
                <a:ea typeface="微软雅黑" pitchFamily="34" charset="-122"/>
                <a:cs typeface="Times New Roman" pitchFamily="18" charset="0"/>
              </a:rPr>
              <a:t>便于准确</a:t>
            </a:r>
            <a:r>
              <a:rPr lang="zh-CN" altLang="en-US" sz="2000" dirty="0" smtClean="0">
                <a:latin typeface="Times New Roman" pitchFamily="18" charset="0"/>
                <a:ea typeface="微软雅黑" pitchFamily="34" charset="-122"/>
                <a:cs typeface="Times New Roman" pitchFamily="18" charset="0"/>
              </a:rPr>
              <a:t>、</a:t>
            </a:r>
            <a:r>
              <a:rPr lang="zh-CN" altLang="zh-CN" sz="2000" dirty="0" smtClean="0">
                <a:latin typeface="Times New Roman" pitchFamily="18" charset="0"/>
                <a:ea typeface="微软雅黑" pitchFamily="34" charset="-122"/>
                <a:cs typeface="Times New Roman" pitchFamily="18" charset="0"/>
              </a:rPr>
              <a:t>专指地标引和揭示</a:t>
            </a: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信息资源各个学科主题内容，更好地适应计算机检索系统的要求，提高用户检索效率。</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a:t>
            </a:r>
            <a:r>
              <a:rPr lang="en-US" altLang="zh-CN" sz="2000" b="1" dirty="0" err="1" smtClean="0">
                <a:latin typeface="Times New Roman" pitchFamily="18" charset="0"/>
                <a:ea typeface="微软雅黑" pitchFamily="34" charset="-122"/>
                <a:cs typeface="Times New Roman" pitchFamily="18" charset="0"/>
              </a:rPr>
              <a:t>MeSH</a:t>
            </a:r>
            <a:r>
              <a:rPr lang="en-US" altLang="zh-CN" sz="2000" b="1" dirty="0" smtClean="0">
                <a:latin typeface="Times New Roman" pitchFamily="18" charset="0"/>
                <a:ea typeface="微软雅黑" pitchFamily="34" charset="-122"/>
                <a:cs typeface="Times New Roman" pitchFamily="18" charset="0"/>
              </a:rPr>
              <a:t> </a:t>
            </a:r>
            <a:r>
              <a:rPr lang="zh-CN" altLang="zh-CN" sz="2000" b="1" dirty="0" smtClean="0">
                <a:latin typeface="Times New Roman" pitchFamily="18" charset="0"/>
                <a:ea typeface="微软雅黑" pitchFamily="34" charset="-122"/>
                <a:cs typeface="Times New Roman" pitchFamily="18" charset="0"/>
              </a:rPr>
              <a:t>词表</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spcAft>
                <a:spcPts val="600"/>
              </a:spcAft>
              <a:buClr>
                <a:srgbClr val="0070C0"/>
              </a:buClr>
            </a:pPr>
            <a:r>
              <a:rPr lang="en-US" altLang="zh-CN" sz="1800" dirty="0" smtClean="0"/>
              <a:t>      </a:t>
            </a:r>
            <a:r>
              <a:rPr lang="zh-CN" altLang="zh-CN" sz="1800" dirty="0" smtClean="0">
                <a:latin typeface="Times New Roman" pitchFamily="18" charset="0"/>
                <a:ea typeface="微软雅黑" pitchFamily="34" charset="-122"/>
                <a:cs typeface="Times New Roman" pitchFamily="18" charset="0"/>
              </a:rPr>
              <a:t>《医学主题词表》</a:t>
            </a:r>
            <a:r>
              <a:rPr lang="en-US" altLang="zh-CN" sz="1800" dirty="0" smtClean="0">
                <a:latin typeface="Times New Roman" pitchFamily="18" charset="0"/>
                <a:ea typeface="微软雅黑" pitchFamily="34" charset="-122"/>
                <a:cs typeface="Times New Roman" pitchFamily="18" charset="0"/>
              </a:rPr>
              <a:t>( Medical Subject Headings, </a:t>
            </a:r>
            <a:r>
              <a:rPr lang="en-US" altLang="zh-CN" sz="1800" dirty="0" err="1" smtClean="0">
                <a:latin typeface="Times New Roman" pitchFamily="18" charset="0"/>
                <a:ea typeface="微软雅黑" pitchFamily="34" charset="-122"/>
                <a:cs typeface="Times New Roman" pitchFamily="18" charset="0"/>
              </a:rPr>
              <a:t>MeSH</a:t>
            </a:r>
            <a:r>
              <a:rPr lang="en-US" altLang="zh-CN" sz="1800" dirty="0" smtClean="0">
                <a:latin typeface="Times New Roman" pitchFamily="18" charset="0"/>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a:t>
            </a:r>
            <a:r>
              <a:rPr lang="zh-CN" altLang="zh-CN" sz="1800" dirty="0" smtClean="0">
                <a:latin typeface="Times New Roman" pitchFamily="18" charset="0"/>
                <a:ea typeface="微软雅黑" pitchFamily="34" charset="-122"/>
                <a:cs typeface="Times New Roman" pitchFamily="18" charset="0"/>
              </a:rPr>
              <a:t>由美国国立医学图书馆于</a:t>
            </a:r>
            <a:r>
              <a:rPr lang="en-US" altLang="zh-CN" sz="1800" dirty="0" smtClean="0">
                <a:latin typeface="Times New Roman" pitchFamily="18" charset="0"/>
                <a:ea typeface="微软雅黑" pitchFamily="34" charset="-122"/>
                <a:cs typeface="Times New Roman" pitchFamily="18" charset="0"/>
              </a:rPr>
              <a:t> 1960 </a:t>
            </a:r>
            <a:r>
              <a:rPr lang="zh-CN" altLang="zh-CN" sz="1800" dirty="0" smtClean="0">
                <a:latin typeface="Times New Roman" pitchFamily="18" charset="0"/>
                <a:ea typeface="微软雅黑" pitchFamily="34" charset="-122"/>
                <a:cs typeface="Times New Roman" pitchFamily="18" charset="0"/>
              </a:rPr>
              <a:t>年开始编制，是目前国际上最具代表性</a:t>
            </a:r>
            <a:r>
              <a:rPr lang="zh-CN" altLang="en-US" sz="1800" dirty="0" smtClean="0">
                <a:latin typeface="Times New Roman" pitchFamily="18" charset="0"/>
                <a:ea typeface="微软雅黑" pitchFamily="34" charset="-122"/>
                <a:cs typeface="Times New Roman" pitchFamily="18" charset="0"/>
              </a:rPr>
              <a:t>和</a:t>
            </a:r>
            <a:r>
              <a:rPr lang="zh-CN" altLang="zh-CN" sz="1800" dirty="0" smtClean="0">
                <a:latin typeface="Times New Roman" pitchFamily="18" charset="0"/>
                <a:ea typeface="微软雅黑" pitchFamily="34" charset="-122"/>
                <a:cs typeface="Times New Roman" pitchFamily="18" charset="0"/>
              </a:rPr>
              <a:t>使用最广泛的生物医学受控主题词表</a:t>
            </a:r>
            <a:r>
              <a:rPr lang="zh-CN" altLang="en-US" sz="1800" dirty="0" smtClean="0">
                <a:latin typeface="Times New Roman" pitchFamily="18" charset="0"/>
                <a:ea typeface="微软雅黑" pitchFamily="34" charset="-122"/>
                <a:cs typeface="Times New Roman" pitchFamily="18" charset="0"/>
              </a:rPr>
              <a:t>，网址是</a:t>
            </a:r>
            <a:r>
              <a:rPr lang="en-US" altLang="zh-CN" sz="1800" dirty="0" smtClean="0">
                <a:latin typeface="Times New Roman" pitchFamily="18" charset="0"/>
                <a:ea typeface="微软雅黑" pitchFamily="34" charset="-122"/>
                <a:cs typeface="Times New Roman" pitchFamily="18" charset="0"/>
                <a:hlinkClick r:id="rId3"/>
              </a:rPr>
              <a:t>http://www.nlm.nih.gov/mesh/</a:t>
            </a:r>
            <a:r>
              <a:rPr lang="en-US" altLang="zh-CN" sz="1800" dirty="0" smtClean="0">
                <a:latin typeface="Times New Roman" pitchFamily="18" charset="0"/>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a:t>
            </a:r>
            <a:endParaRPr lang="en-US" altLang="zh-CN" sz="1800" dirty="0" smtClean="0">
              <a:latin typeface="Times New Roman" pitchFamily="18" charset="0"/>
              <a:ea typeface="微软雅黑" pitchFamily="34" charset="-122"/>
              <a:cs typeface="Times New Roman" pitchFamily="18" charset="0"/>
            </a:endParaRPr>
          </a:p>
          <a:p>
            <a:pPr algn="just">
              <a:lnSpc>
                <a:spcPct val="150000"/>
              </a:lnSpc>
              <a:spcAft>
                <a:spcPts val="600"/>
              </a:spcAft>
              <a:buClr>
                <a:srgbClr val="0070C0"/>
              </a:buClr>
            </a:pPr>
            <a:r>
              <a:rPr lang="en-US" altLang="zh-CN" sz="1800" dirty="0" smtClean="0">
                <a:latin typeface="Times New Roman" pitchFamily="18" charset="0"/>
                <a:ea typeface="微软雅黑" pitchFamily="34" charset="-122"/>
                <a:cs typeface="Times New Roman" pitchFamily="18" charset="0"/>
              </a:rPr>
              <a:t>         2015 </a:t>
            </a:r>
            <a:r>
              <a:rPr lang="zh-CN" altLang="zh-CN" sz="1800" dirty="0" smtClean="0">
                <a:latin typeface="Times New Roman" pitchFamily="18" charset="0"/>
                <a:ea typeface="微软雅黑" pitchFamily="34" charset="-122"/>
                <a:cs typeface="Times New Roman" pitchFamily="18" charset="0"/>
              </a:rPr>
              <a:t>年最新版已收入</a:t>
            </a:r>
            <a:r>
              <a:rPr lang="en-US" altLang="zh-CN" sz="1800" dirty="0" smtClean="0">
                <a:latin typeface="Times New Roman" pitchFamily="18" charset="0"/>
                <a:ea typeface="微软雅黑" pitchFamily="34" charset="-122"/>
                <a:cs typeface="Times New Roman" pitchFamily="18" charset="0"/>
              </a:rPr>
              <a:t> 27,455 </a:t>
            </a:r>
            <a:r>
              <a:rPr lang="zh-CN" altLang="zh-CN" sz="1800" dirty="0" smtClean="0">
                <a:latin typeface="Times New Roman" pitchFamily="18" charset="0"/>
                <a:ea typeface="微软雅黑" pitchFamily="34" charset="-122"/>
                <a:cs typeface="Times New Roman" pitchFamily="18" charset="0"/>
              </a:rPr>
              <a:t>个主题词，</a:t>
            </a:r>
            <a:r>
              <a:rPr lang="zh-CN" altLang="en-US" sz="1800" dirty="0" smtClean="0">
                <a:latin typeface="Times New Roman" pitchFamily="18" charset="0"/>
                <a:ea typeface="微软雅黑" pitchFamily="34" charset="-122"/>
                <a:cs typeface="Times New Roman" pitchFamily="18" charset="0"/>
              </a:rPr>
              <a:t>超过 </a:t>
            </a:r>
            <a:r>
              <a:rPr lang="en-US" altLang="zh-CN" sz="1800" dirty="0" smtClean="0">
                <a:latin typeface="Times New Roman" pitchFamily="18" charset="0"/>
                <a:ea typeface="微软雅黑" pitchFamily="34" charset="-122"/>
                <a:cs typeface="Times New Roman" pitchFamily="18" charset="0"/>
              </a:rPr>
              <a:t>220,000 </a:t>
            </a:r>
            <a:r>
              <a:rPr lang="zh-CN" altLang="zh-CN" sz="1800" dirty="0" smtClean="0">
                <a:latin typeface="Times New Roman" pitchFamily="18" charset="0"/>
                <a:ea typeface="微软雅黑" pitchFamily="34" charset="-122"/>
                <a:cs typeface="Times New Roman" pitchFamily="18" charset="0"/>
              </a:rPr>
              <a:t>个入口词</a:t>
            </a:r>
            <a:r>
              <a:rPr lang="zh-CN" altLang="en-US" sz="1800" dirty="0" smtClean="0">
                <a:latin typeface="Times New Roman" pitchFamily="18" charset="0"/>
                <a:ea typeface="微软雅黑" pitchFamily="34" charset="-122"/>
                <a:cs typeface="Times New Roman" pitchFamily="18" charset="0"/>
              </a:rPr>
              <a:t>。</a:t>
            </a:r>
            <a:endParaRPr lang="en-US" altLang="zh-CN" sz="18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buFont typeface="Wingdings" pitchFamily="2" charset="2"/>
              <a:buChar char="Ø"/>
            </a:pPr>
            <a:r>
              <a:rPr lang="en-US" altLang="zh-CN" sz="2000" b="1"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联合国使用</a:t>
            </a:r>
            <a:r>
              <a:rPr lang="zh-CN" altLang="en-US" sz="2000" dirty="0" smtClean="0">
                <a:latin typeface="Times New Roman" pitchFamily="18" charset="0"/>
                <a:ea typeface="微软雅黑" pitchFamily="34" charset="-122"/>
                <a:cs typeface="Times New Roman" pitchFamily="18" charset="0"/>
              </a:rPr>
              <a:t>的</a:t>
            </a:r>
            <a:r>
              <a:rPr lang="zh-CN" altLang="zh-CN" sz="2000" dirty="0" smtClean="0">
                <a:latin typeface="Times New Roman" pitchFamily="18" charset="0"/>
                <a:ea typeface="微软雅黑" pitchFamily="34" charset="-122"/>
                <a:cs typeface="Times New Roman" pitchFamily="18" charset="0"/>
              </a:rPr>
              <a:t>词表</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buClr>
                <a:srgbClr val="0070C0"/>
              </a:buClr>
              <a:buFont typeface="Wingdings" pitchFamily="2" charset="2"/>
              <a:buChar char="Ø"/>
            </a:pPr>
            <a:r>
              <a:rPr lang="en-US" altLang="zh-CN" sz="2000" dirty="0" smtClean="0">
                <a:latin typeface="Times New Roman" pitchFamily="18" charset="0"/>
                <a:ea typeface="微软雅黑" pitchFamily="34" charset="-122"/>
                <a:cs typeface="Times New Roman" pitchFamily="18" charset="0"/>
              </a:rPr>
              <a:t>  “ the Broad Subject Headings ”</a:t>
            </a:r>
          </a:p>
        </p:txBody>
      </p:sp>
      <p:sp>
        <p:nvSpPr>
          <p:cNvPr id="14" name="矩形 13"/>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6" name="圆角矩形 15"/>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17"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18"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19" name="组 37"/>
          <p:cNvGrpSpPr/>
          <p:nvPr/>
        </p:nvGrpSpPr>
        <p:grpSpPr>
          <a:xfrm>
            <a:off x="0" y="252857"/>
            <a:ext cx="152393" cy="484287"/>
            <a:chOff x="12039604" y="252856"/>
            <a:chExt cx="152393" cy="484287"/>
          </a:xfrm>
        </p:grpSpPr>
        <p:sp>
          <p:nvSpPr>
            <p:cNvPr id="20" name="圆角矩形 1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964337" y="1460315"/>
            <a:ext cx="10390607" cy="4836002"/>
          </a:xfrm>
          <a:prstGeom prst="rect">
            <a:avLst/>
          </a:prstGeom>
          <a:noFill/>
          <a:ln w="9525">
            <a:noFill/>
            <a:miter lim="800000"/>
            <a:headEnd/>
            <a:tailEnd/>
          </a:ln>
        </p:spPr>
      </p:pic>
      <p:sp>
        <p:nvSpPr>
          <p:cNvPr id="18" name="圆角矩形 17"/>
          <p:cNvSpPr/>
          <p:nvPr/>
        </p:nvSpPr>
        <p:spPr>
          <a:xfrm>
            <a:off x="1937984" y="3248168"/>
            <a:ext cx="1733264" cy="163773"/>
          </a:xfrm>
          <a:prstGeom prst="roundRect">
            <a:avLst/>
          </a:prstGeom>
          <a:no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4" cstate="print"/>
          <a:srcRect/>
          <a:stretch>
            <a:fillRect/>
          </a:stretch>
        </p:blipFill>
        <p:spPr bwMode="auto">
          <a:xfrm>
            <a:off x="996294" y="1474109"/>
            <a:ext cx="10317701" cy="4968498"/>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5088838" y="3630518"/>
            <a:ext cx="485775" cy="142875"/>
          </a:xfrm>
          <a:prstGeom prst="rect">
            <a:avLst/>
          </a:prstGeom>
          <a:noFill/>
          <a:ln w="9525">
            <a:noFill/>
            <a:miter lim="800000"/>
            <a:headEnd/>
            <a:tailEnd/>
          </a:ln>
        </p:spPr>
      </p:pic>
      <p:sp>
        <p:nvSpPr>
          <p:cNvPr id="20" name="圆角矩形 19"/>
          <p:cNvSpPr/>
          <p:nvPr/>
        </p:nvSpPr>
        <p:spPr>
          <a:xfrm>
            <a:off x="4694830" y="3575714"/>
            <a:ext cx="3207224" cy="259307"/>
          </a:xfrm>
          <a:prstGeom prst="roundRect">
            <a:avLst/>
          </a:prstGeom>
          <a:no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Picture 4"/>
          <p:cNvPicPr>
            <a:picLocks noChangeAspect="1" noChangeArrowheads="1"/>
          </p:cNvPicPr>
          <p:nvPr/>
        </p:nvPicPr>
        <p:blipFill>
          <a:blip r:embed="rId6" cstate="print"/>
          <a:srcRect/>
          <a:stretch>
            <a:fillRect/>
          </a:stretch>
        </p:blipFill>
        <p:spPr bwMode="auto">
          <a:xfrm>
            <a:off x="559563" y="1280449"/>
            <a:ext cx="11109278" cy="5124755"/>
          </a:xfrm>
          <a:prstGeom prst="rect">
            <a:avLst/>
          </a:prstGeom>
          <a:noFill/>
          <a:ln w="9525">
            <a:solidFill>
              <a:schemeClr val="tx1">
                <a:lumMod val="50000"/>
                <a:lumOff val="50000"/>
              </a:schemeClr>
            </a:solidFill>
            <a:miter lim="800000"/>
            <a:headEnd/>
            <a:tailEnd/>
          </a:ln>
          <a:effectLst>
            <a:outerShdw blurRad="50800" dist="50800" dir="8100000" sx="101000" sy="101000" algn="tr" rotWithShape="0">
              <a:prstClr val="black">
                <a:alpha val="37000"/>
              </a:prstClr>
            </a:outerShdw>
          </a:effectLst>
          <a:scene3d>
            <a:camera prst="orthographicFront"/>
            <a:lightRig rig="threePt" dir="t"/>
          </a:scene3d>
          <a:sp3d>
            <a:bevelT/>
          </a:sp3d>
        </p:spPr>
      </p:pic>
      <p:sp>
        <p:nvSpPr>
          <p:cNvPr id="22" name="圆角矩形 21"/>
          <p:cNvSpPr/>
          <p:nvPr/>
        </p:nvSpPr>
        <p:spPr>
          <a:xfrm>
            <a:off x="435491" y="2744971"/>
            <a:ext cx="1009935" cy="3750831"/>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3" name="圆角矩形 22"/>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24"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25" name="Picture 3"/>
          <p:cNvPicPr>
            <a:picLocks noChangeAspect="1" noChangeArrowheads="1"/>
          </p:cNvPicPr>
          <p:nvPr/>
        </p:nvPicPr>
        <p:blipFill>
          <a:blip r:embed="rId7" cstate="print"/>
          <a:srcRect/>
          <a:stretch>
            <a:fillRect/>
          </a:stretch>
        </p:blipFill>
        <p:spPr bwMode="auto">
          <a:xfrm>
            <a:off x="10025972" y="226249"/>
            <a:ext cx="2115896" cy="520245"/>
          </a:xfrm>
          <a:prstGeom prst="rect">
            <a:avLst/>
          </a:prstGeom>
          <a:noFill/>
          <a:ln w="9525">
            <a:noFill/>
            <a:miter lim="800000"/>
            <a:headEnd/>
            <a:tailEnd/>
          </a:ln>
        </p:spPr>
      </p:pic>
      <p:grpSp>
        <p:nvGrpSpPr>
          <p:cNvPr id="26" name="组 37"/>
          <p:cNvGrpSpPr/>
          <p:nvPr/>
        </p:nvGrpSpPr>
        <p:grpSpPr>
          <a:xfrm>
            <a:off x="0" y="252857"/>
            <a:ext cx="152393" cy="484287"/>
            <a:chOff x="12039604" y="252856"/>
            <a:chExt cx="152393" cy="484287"/>
          </a:xfrm>
        </p:grpSpPr>
        <p:sp>
          <p:nvSpPr>
            <p:cNvPr id="27" name="圆角矩形 26"/>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12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98355" y="1091819"/>
            <a:ext cx="11243180" cy="580863"/>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检索功能（</a:t>
            </a:r>
            <a:r>
              <a:rPr lang="en-US" altLang="zh-CN" sz="2400" dirty="0" smtClean="0">
                <a:latin typeface="Times New Roman" pitchFamily="18" charset="0"/>
                <a:ea typeface="微软雅黑" pitchFamily="34" charset="-122"/>
                <a:cs typeface="Times New Roman" pitchFamily="18" charset="0"/>
              </a:rPr>
              <a:t>1</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高级检索</a:t>
            </a:r>
            <a:endParaRPr lang="en-US" altLang="zh-CN" sz="2400" dirty="0" smtClean="0">
              <a:latin typeface="Times New Roman" pitchFamily="18" charset="0"/>
              <a:ea typeface="微软雅黑" pitchFamily="34" charset="-122"/>
              <a:cs typeface="Times New Roman" pitchFamily="18" charset="0"/>
            </a:endParaRPr>
          </a:p>
        </p:txBody>
      </p:sp>
      <p:pic>
        <p:nvPicPr>
          <p:cNvPr id="2050" name="Picture 2"/>
          <p:cNvPicPr>
            <a:picLocks noChangeAspect="1" noChangeArrowheads="1"/>
          </p:cNvPicPr>
          <p:nvPr/>
        </p:nvPicPr>
        <p:blipFill>
          <a:blip r:embed="rId3" cstate="print"/>
          <a:srcRect/>
          <a:stretch>
            <a:fillRect/>
          </a:stretch>
        </p:blipFill>
        <p:spPr bwMode="auto">
          <a:xfrm>
            <a:off x="458034" y="1879386"/>
            <a:ext cx="11470599" cy="4521412"/>
          </a:xfrm>
          <a:prstGeom prst="rect">
            <a:avLst/>
          </a:prstGeom>
          <a:noFill/>
          <a:ln w="9525">
            <a:solidFill>
              <a:schemeClr val="tx1">
                <a:lumMod val="50000"/>
                <a:lumOff val="50000"/>
              </a:schemeClr>
            </a:solidFill>
            <a:miter lim="800000"/>
            <a:headEnd/>
            <a:tailEnd/>
          </a:ln>
          <a:effectLst>
            <a:outerShdw blurRad="50800" dist="50800" dir="8100000" sx="101000" sy="101000" algn="tr" rotWithShape="0">
              <a:prstClr val="black">
                <a:alpha val="35000"/>
              </a:prstClr>
            </a:outerShdw>
          </a:effectLst>
          <a:scene3d>
            <a:camera prst="orthographicFront"/>
            <a:lightRig rig="threePt" dir="t"/>
          </a:scene3d>
          <a:sp3d>
            <a:bevelT/>
          </a:sp3d>
        </p:spPr>
      </p:pic>
      <p:sp>
        <p:nvSpPr>
          <p:cNvPr id="16" name="圆角矩形 15"/>
          <p:cNvSpPr/>
          <p:nvPr/>
        </p:nvSpPr>
        <p:spPr>
          <a:xfrm>
            <a:off x="10925268" y="1965275"/>
            <a:ext cx="1002876" cy="341194"/>
          </a:xfrm>
          <a:prstGeom prst="roundRect">
            <a:avLst/>
          </a:prstGeom>
          <a:no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253787" y="4465089"/>
            <a:ext cx="1519215" cy="1198729"/>
          </a:xfrm>
          <a:prstGeom prst="roundRect">
            <a:avLst/>
          </a:prstGeom>
          <a:noFill/>
          <a:ln w="28575">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084226" y="2975209"/>
            <a:ext cx="723332" cy="1255595"/>
          </a:xfrm>
          <a:prstGeom prst="roundRect">
            <a:avLst/>
          </a:prstGeom>
          <a:noFill/>
          <a:ln w="28575">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1528550" y="2620370"/>
            <a:ext cx="1828799" cy="2674960"/>
            <a:chOff x="1" y="3835022"/>
            <a:chExt cx="1828799" cy="2674960"/>
          </a:xfrm>
        </p:grpSpPr>
        <p:sp>
          <p:nvSpPr>
            <p:cNvPr id="24" name="圆角矩形标注 23"/>
            <p:cNvSpPr/>
            <p:nvPr/>
          </p:nvSpPr>
          <p:spPr>
            <a:xfrm>
              <a:off x="1" y="3835022"/>
              <a:ext cx="1828799" cy="2674960"/>
            </a:xfrm>
            <a:prstGeom prst="wedgeRoundRectCallout">
              <a:avLst>
                <a:gd name="adj1" fmla="val 88107"/>
                <a:gd name="adj2" fmla="val 1948"/>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4" cstate="print"/>
            <a:srcRect/>
            <a:stretch>
              <a:fillRect/>
            </a:stretch>
          </p:blipFill>
          <p:spPr bwMode="auto">
            <a:xfrm>
              <a:off x="150128" y="3912926"/>
              <a:ext cx="1558689" cy="2532870"/>
            </a:xfrm>
            <a:prstGeom prst="rect">
              <a:avLst/>
            </a:prstGeom>
            <a:noFill/>
            <a:ln w="9525">
              <a:noFill/>
              <a:miter lim="800000"/>
              <a:headEnd/>
              <a:tailEnd/>
            </a:ln>
          </p:spPr>
        </p:pic>
      </p:grpSp>
      <p:grpSp>
        <p:nvGrpSpPr>
          <p:cNvPr id="28" name="组合 27"/>
          <p:cNvGrpSpPr/>
          <p:nvPr/>
        </p:nvGrpSpPr>
        <p:grpSpPr>
          <a:xfrm>
            <a:off x="6430365" y="3643951"/>
            <a:ext cx="3464263" cy="2688613"/>
            <a:chOff x="6362125" y="3998794"/>
            <a:chExt cx="2863759" cy="2156346"/>
          </a:xfrm>
        </p:grpSpPr>
        <p:sp>
          <p:nvSpPr>
            <p:cNvPr id="27" name="圆角矩形标注 26"/>
            <p:cNvSpPr/>
            <p:nvPr/>
          </p:nvSpPr>
          <p:spPr>
            <a:xfrm>
              <a:off x="6362125" y="3998794"/>
              <a:ext cx="2863759" cy="2156346"/>
            </a:xfrm>
            <a:prstGeom prst="wedgeRoundRectCallout">
              <a:avLst>
                <a:gd name="adj1" fmla="val -67445"/>
                <a:gd name="adj2" fmla="val 4623"/>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5" cstate="print"/>
            <a:srcRect/>
            <a:stretch>
              <a:fillRect/>
            </a:stretch>
          </p:blipFill>
          <p:spPr bwMode="auto">
            <a:xfrm>
              <a:off x="6478636" y="4110109"/>
              <a:ext cx="2619375" cy="1885950"/>
            </a:xfrm>
            <a:prstGeom prst="rect">
              <a:avLst/>
            </a:prstGeom>
            <a:noFill/>
            <a:ln w="9525">
              <a:noFill/>
              <a:miter lim="800000"/>
              <a:headEnd/>
              <a:tailEnd/>
            </a:ln>
          </p:spPr>
        </p:pic>
      </p:grpSp>
      <p:sp>
        <p:nvSpPr>
          <p:cNvPr id="25" name="矩形 24"/>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9" name="圆角矩形 28"/>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30"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1" name="Picture 3"/>
          <p:cNvPicPr>
            <a:picLocks noChangeAspect="1" noChangeArrowheads="1"/>
          </p:cNvPicPr>
          <p:nvPr/>
        </p:nvPicPr>
        <p:blipFill>
          <a:blip r:embed="rId6" cstate="print"/>
          <a:srcRect/>
          <a:stretch>
            <a:fillRect/>
          </a:stretch>
        </p:blipFill>
        <p:spPr bwMode="auto">
          <a:xfrm>
            <a:off x="10025972" y="226249"/>
            <a:ext cx="2115896" cy="520245"/>
          </a:xfrm>
          <a:prstGeom prst="rect">
            <a:avLst/>
          </a:prstGeom>
          <a:noFill/>
          <a:ln w="9525">
            <a:noFill/>
            <a:miter lim="800000"/>
            <a:headEnd/>
            <a:tailEnd/>
          </a:ln>
        </p:spPr>
      </p:pic>
      <p:grpSp>
        <p:nvGrpSpPr>
          <p:cNvPr id="32" name="组 37"/>
          <p:cNvGrpSpPr/>
          <p:nvPr/>
        </p:nvGrpSpPr>
        <p:grpSpPr>
          <a:xfrm>
            <a:off x="0" y="252857"/>
            <a:ext cx="152393" cy="484287"/>
            <a:chOff x="12039604" y="252856"/>
            <a:chExt cx="152393" cy="484287"/>
          </a:xfrm>
        </p:grpSpPr>
        <p:sp>
          <p:nvSpPr>
            <p:cNvPr id="33" name="圆角矩形 3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矩形 37"/>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22" grpId="0" animBg="1"/>
      <p:bldP spid="2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98355" y="1091819"/>
            <a:ext cx="11243180" cy="580863"/>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检索功能（</a:t>
            </a:r>
            <a:r>
              <a:rPr lang="en-US" altLang="zh-CN" sz="2400" dirty="0" smtClean="0">
                <a:latin typeface="Times New Roman" pitchFamily="18" charset="0"/>
                <a:ea typeface="微软雅黑" pitchFamily="34" charset="-122"/>
                <a:cs typeface="Times New Roman" pitchFamily="18" charset="0"/>
              </a:rPr>
              <a:t>1</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高级检索</a:t>
            </a:r>
            <a:endParaRPr lang="en-US" altLang="zh-CN" sz="2400" dirty="0" smtClean="0">
              <a:latin typeface="Times New Roman" pitchFamily="18" charset="0"/>
              <a:ea typeface="微软雅黑" pitchFamily="34" charset="-122"/>
              <a:cs typeface="Times New Roman" pitchFamily="18" charset="0"/>
            </a:endParaRPr>
          </a:p>
        </p:txBody>
      </p:sp>
      <p:grpSp>
        <p:nvGrpSpPr>
          <p:cNvPr id="29" name="组合 28"/>
          <p:cNvGrpSpPr/>
          <p:nvPr/>
        </p:nvGrpSpPr>
        <p:grpSpPr>
          <a:xfrm>
            <a:off x="3684896" y="2456596"/>
            <a:ext cx="4230807" cy="3398293"/>
            <a:chOff x="2661314" y="2718220"/>
            <a:chExt cx="3330054" cy="2386043"/>
          </a:xfrm>
        </p:grpSpPr>
        <p:pic>
          <p:nvPicPr>
            <p:cNvPr id="1027" name="Picture 3"/>
            <p:cNvPicPr>
              <a:picLocks noChangeAspect="1" noChangeArrowheads="1"/>
            </p:cNvPicPr>
            <p:nvPr/>
          </p:nvPicPr>
          <p:blipFill>
            <a:blip r:embed="rId3" cstate="print"/>
            <a:srcRect/>
            <a:stretch>
              <a:fillRect/>
            </a:stretch>
          </p:blipFill>
          <p:spPr bwMode="auto">
            <a:xfrm>
              <a:off x="2749932" y="2718220"/>
              <a:ext cx="3168634" cy="2351473"/>
            </a:xfrm>
            <a:prstGeom prst="rect">
              <a:avLst/>
            </a:prstGeom>
            <a:noFill/>
            <a:ln w="9525">
              <a:noFill/>
              <a:miter lim="800000"/>
              <a:headEnd/>
              <a:tailEnd/>
            </a:ln>
          </p:spPr>
        </p:pic>
        <p:sp>
          <p:nvSpPr>
            <p:cNvPr id="28" name="圆角矩形 27"/>
            <p:cNvSpPr/>
            <p:nvPr/>
          </p:nvSpPr>
          <p:spPr>
            <a:xfrm>
              <a:off x="2661314" y="2729553"/>
              <a:ext cx="3330054" cy="2374710"/>
            </a:xfrm>
            <a:prstGeom prst="roundRect">
              <a:avLst/>
            </a:prstGeom>
            <a:no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圆角矩形 15"/>
          <p:cNvSpPr/>
          <p:nvPr/>
        </p:nvSpPr>
        <p:spPr>
          <a:xfrm>
            <a:off x="4456230" y="3029801"/>
            <a:ext cx="2586015" cy="368490"/>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4704167" y="2581699"/>
            <a:ext cx="1778522" cy="338919"/>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7058167" y="1339754"/>
            <a:ext cx="1690049" cy="1485331"/>
            <a:chOff x="8573068" y="1640006"/>
            <a:chExt cx="1690049" cy="1485331"/>
          </a:xfrm>
        </p:grpSpPr>
        <p:sp>
          <p:nvSpPr>
            <p:cNvPr id="32" name="圆角矩形标注 31"/>
            <p:cNvSpPr/>
            <p:nvPr/>
          </p:nvSpPr>
          <p:spPr>
            <a:xfrm>
              <a:off x="8573068" y="1640006"/>
              <a:ext cx="1690049" cy="1485331"/>
            </a:xfrm>
            <a:prstGeom prst="wedgeRoundRectCallout">
              <a:avLst>
                <a:gd name="adj1" fmla="val -79147"/>
                <a:gd name="adj2" fmla="val 37997"/>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2"/>
            <p:cNvPicPr>
              <a:picLocks noChangeAspect="1" noChangeArrowheads="1"/>
            </p:cNvPicPr>
            <p:nvPr/>
          </p:nvPicPr>
          <p:blipFill>
            <a:blip r:embed="rId4" cstate="print"/>
            <a:srcRect/>
            <a:stretch>
              <a:fillRect/>
            </a:stretch>
          </p:blipFill>
          <p:spPr bwMode="auto">
            <a:xfrm>
              <a:off x="8635334" y="1702611"/>
              <a:ext cx="1548811" cy="1368116"/>
            </a:xfrm>
            <a:prstGeom prst="rect">
              <a:avLst/>
            </a:prstGeom>
            <a:noFill/>
            <a:ln w="9525">
              <a:noFill/>
              <a:miter lim="800000"/>
              <a:headEnd/>
              <a:tailEnd/>
            </a:ln>
          </p:spPr>
        </p:pic>
      </p:grpSp>
      <p:sp>
        <p:nvSpPr>
          <p:cNvPr id="35" name="圆角矩形 34"/>
          <p:cNvSpPr/>
          <p:nvPr/>
        </p:nvSpPr>
        <p:spPr>
          <a:xfrm>
            <a:off x="4704165" y="3496099"/>
            <a:ext cx="2392672" cy="352568"/>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2201840" y="2788690"/>
            <a:ext cx="1796954" cy="1756012"/>
            <a:chOff x="1096371" y="4808561"/>
            <a:chExt cx="1796954" cy="1756012"/>
          </a:xfrm>
        </p:grpSpPr>
        <p:sp>
          <p:nvSpPr>
            <p:cNvPr id="38" name="圆角矩形标注 37"/>
            <p:cNvSpPr/>
            <p:nvPr/>
          </p:nvSpPr>
          <p:spPr>
            <a:xfrm>
              <a:off x="1096371" y="4808561"/>
              <a:ext cx="1796954" cy="1756012"/>
            </a:xfrm>
            <a:prstGeom prst="wedgeRoundRectCallout">
              <a:avLst>
                <a:gd name="adj1" fmla="val 84904"/>
                <a:gd name="adj2" fmla="val 1468"/>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3"/>
            <p:cNvPicPr>
              <a:picLocks noChangeAspect="1" noChangeArrowheads="1"/>
            </p:cNvPicPr>
            <p:nvPr/>
          </p:nvPicPr>
          <p:blipFill>
            <a:blip r:embed="rId5" cstate="print"/>
            <a:srcRect/>
            <a:stretch>
              <a:fillRect/>
            </a:stretch>
          </p:blipFill>
          <p:spPr bwMode="auto">
            <a:xfrm>
              <a:off x="1183588" y="4890732"/>
              <a:ext cx="1611599" cy="1564659"/>
            </a:xfrm>
            <a:prstGeom prst="rect">
              <a:avLst/>
            </a:prstGeom>
            <a:noFill/>
            <a:ln w="9525">
              <a:noFill/>
              <a:miter lim="800000"/>
              <a:headEnd/>
              <a:tailEnd/>
            </a:ln>
          </p:spPr>
        </p:pic>
      </p:grpSp>
      <p:sp>
        <p:nvSpPr>
          <p:cNvPr id="42" name="圆角矩形 41"/>
          <p:cNvSpPr/>
          <p:nvPr/>
        </p:nvSpPr>
        <p:spPr>
          <a:xfrm>
            <a:off x="4938452" y="3962397"/>
            <a:ext cx="2185680" cy="350294"/>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8061277" y="941697"/>
            <a:ext cx="2065360" cy="5732061"/>
            <a:chOff x="282054" y="1091823"/>
            <a:chExt cx="2119952" cy="5732061"/>
          </a:xfrm>
        </p:grpSpPr>
        <p:sp>
          <p:nvSpPr>
            <p:cNvPr id="56" name="圆角矩形标注 55"/>
            <p:cNvSpPr/>
            <p:nvPr/>
          </p:nvSpPr>
          <p:spPr>
            <a:xfrm>
              <a:off x="282054" y="1091823"/>
              <a:ext cx="2119952" cy="5732061"/>
            </a:xfrm>
            <a:prstGeom prst="wedgeRoundRectCallout">
              <a:avLst>
                <a:gd name="adj1" fmla="val -91999"/>
                <a:gd name="adj2" fmla="val 13611"/>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6" cstate="print"/>
            <a:srcRect/>
            <a:stretch>
              <a:fillRect/>
            </a:stretch>
          </p:blipFill>
          <p:spPr bwMode="auto">
            <a:xfrm>
              <a:off x="459614" y="1126911"/>
              <a:ext cx="1751320" cy="5650485"/>
            </a:xfrm>
            <a:prstGeom prst="rect">
              <a:avLst/>
            </a:prstGeom>
            <a:noFill/>
            <a:ln w="9525">
              <a:noFill/>
              <a:miter lim="800000"/>
              <a:headEnd/>
              <a:tailEnd/>
            </a:ln>
          </p:spPr>
        </p:pic>
      </p:grpSp>
      <p:grpSp>
        <p:nvGrpSpPr>
          <p:cNvPr id="53" name="组合 52"/>
          <p:cNvGrpSpPr/>
          <p:nvPr/>
        </p:nvGrpSpPr>
        <p:grpSpPr>
          <a:xfrm>
            <a:off x="2627196" y="2715908"/>
            <a:ext cx="1685497" cy="2538481"/>
            <a:chOff x="1699147" y="5101988"/>
            <a:chExt cx="1726441" cy="2172269"/>
          </a:xfrm>
        </p:grpSpPr>
        <p:sp>
          <p:nvSpPr>
            <p:cNvPr id="47" name="圆角矩形标注 46"/>
            <p:cNvSpPr/>
            <p:nvPr/>
          </p:nvSpPr>
          <p:spPr>
            <a:xfrm>
              <a:off x="1699147" y="5101988"/>
              <a:ext cx="1726441" cy="2172269"/>
            </a:xfrm>
            <a:prstGeom prst="wedgeRoundRectCallout">
              <a:avLst>
                <a:gd name="adj1" fmla="val 81665"/>
                <a:gd name="adj2" fmla="val 6494"/>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p:cNvPicPr>
              <a:picLocks noChangeAspect="1" noChangeArrowheads="1"/>
            </p:cNvPicPr>
            <p:nvPr/>
          </p:nvPicPr>
          <p:blipFill>
            <a:blip r:embed="rId7" cstate="print"/>
            <a:srcRect/>
            <a:stretch>
              <a:fillRect/>
            </a:stretch>
          </p:blipFill>
          <p:spPr bwMode="auto">
            <a:xfrm>
              <a:off x="1811385" y="5187428"/>
              <a:ext cx="1505019" cy="2016433"/>
            </a:xfrm>
            <a:prstGeom prst="rect">
              <a:avLst/>
            </a:prstGeom>
            <a:noFill/>
            <a:ln w="9525">
              <a:noFill/>
              <a:miter lim="800000"/>
              <a:headEnd/>
              <a:tailEnd/>
            </a:ln>
          </p:spPr>
        </p:pic>
      </p:grpSp>
      <p:sp>
        <p:nvSpPr>
          <p:cNvPr id="54" name="圆角矩形 53"/>
          <p:cNvSpPr/>
          <p:nvPr/>
        </p:nvSpPr>
        <p:spPr>
          <a:xfrm>
            <a:off x="4626826" y="4405948"/>
            <a:ext cx="2510953" cy="350294"/>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p:nvSpPr>
        <p:spPr>
          <a:xfrm>
            <a:off x="3835021" y="4879071"/>
            <a:ext cx="3835021" cy="350294"/>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4701890" y="5359017"/>
            <a:ext cx="2272117" cy="350294"/>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2402008" y="4517408"/>
            <a:ext cx="1651378" cy="1992573"/>
            <a:chOff x="1" y="4408227"/>
            <a:chExt cx="1651378" cy="1992573"/>
          </a:xfrm>
        </p:grpSpPr>
        <p:sp>
          <p:nvSpPr>
            <p:cNvPr id="65" name="圆角矩形标注 64"/>
            <p:cNvSpPr/>
            <p:nvPr/>
          </p:nvSpPr>
          <p:spPr>
            <a:xfrm>
              <a:off x="1" y="4408227"/>
              <a:ext cx="1651378" cy="1992573"/>
            </a:xfrm>
            <a:prstGeom prst="wedgeRoundRectCallout">
              <a:avLst>
                <a:gd name="adj1" fmla="val 84904"/>
                <a:gd name="adj2" fmla="val 1468"/>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0" name="Picture 6"/>
            <p:cNvPicPr>
              <a:picLocks noChangeAspect="1" noChangeArrowheads="1"/>
            </p:cNvPicPr>
            <p:nvPr/>
          </p:nvPicPr>
          <p:blipFill>
            <a:blip r:embed="rId8" cstate="print"/>
            <a:srcRect/>
            <a:stretch>
              <a:fillRect/>
            </a:stretch>
          </p:blipFill>
          <p:spPr bwMode="auto">
            <a:xfrm>
              <a:off x="121620" y="4463171"/>
              <a:ext cx="1420575" cy="1888897"/>
            </a:xfrm>
            <a:prstGeom prst="rect">
              <a:avLst/>
            </a:prstGeom>
            <a:noFill/>
            <a:ln w="9525">
              <a:noFill/>
              <a:miter lim="800000"/>
              <a:headEnd/>
              <a:tailEnd/>
            </a:ln>
          </p:spPr>
        </p:pic>
      </p:grpSp>
      <p:grpSp>
        <p:nvGrpSpPr>
          <p:cNvPr id="3" name="组合 20"/>
          <p:cNvGrpSpPr/>
          <p:nvPr/>
        </p:nvGrpSpPr>
        <p:grpSpPr>
          <a:xfrm>
            <a:off x="8175004" y="1269245"/>
            <a:ext cx="1555845" cy="5418167"/>
            <a:chOff x="6510376" y="2251883"/>
            <a:chExt cx="1282890" cy="4039736"/>
          </a:xfrm>
        </p:grpSpPr>
        <p:sp>
          <p:nvSpPr>
            <p:cNvPr id="19" name="圆角矩形标注 18"/>
            <p:cNvSpPr/>
            <p:nvPr/>
          </p:nvSpPr>
          <p:spPr>
            <a:xfrm>
              <a:off x="6510376" y="2251883"/>
              <a:ext cx="1282890" cy="4039736"/>
            </a:xfrm>
            <a:prstGeom prst="wedgeRoundRectCallout">
              <a:avLst>
                <a:gd name="adj1" fmla="val -117750"/>
                <a:gd name="adj2" fmla="val -14049"/>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1" name="Picture 3"/>
            <p:cNvPicPr>
              <a:picLocks noChangeAspect="1" noChangeArrowheads="1"/>
            </p:cNvPicPr>
            <p:nvPr/>
          </p:nvPicPr>
          <p:blipFill>
            <a:blip r:embed="rId9" cstate="print"/>
            <a:srcRect/>
            <a:stretch>
              <a:fillRect/>
            </a:stretch>
          </p:blipFill>
          <p:spPr bwMode="auto">
            <a:xfrm>
              <a:off x="6561442" y="2319435"/>
              <a:ext cx="1135892" cy="3884751"/>
            </a:xfrm>
            <a:prstGeom prst="rect">
              <a:avLst/>
            </a:prstGeom>
            <a:noFill/>
            <a:ln w="9525">
              <a:noFill/>
              <a:miter lim="800000"/>
              <a:headEnd/>
              <a:tailEnd/>
            </a:ln>
          </p:spPr>
        </p:pic>
      </p:grpSp>
      <p:sp>
        <p:nvSpPr>
          <p:cNvPr id="95" name="圆角矩形标注 94"/>
          <p:cNvSpPr/>
          <p:nvPr/>
        </p:nvSpPr>
        <p:spPr>
          <a:xfrm>
            <a:off x="8065827" y="3698545"/>
            <a:ext cx="2893326" cy="1337480"/>
          </a:xfrm>
          <a:prstGeom prst="wedgeRoundRectCallout">
            <a:avLst>
              <a:gd name="adj1" fmla="val -61322"/>
              <a:gd name="adj2" fmla="val 44325"/>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rgbClr val="0070C0"/>
              </a:buClr>
              <a:buFont typeface="Wingdings" pitchFamily="2" charset="2"/>
              <a:buChar char="ü"/>
            </a:pPr>
            <a:r>
              <a:rPr lang="en-US" altLang="zh-CN" dirty="0" smtClean="0">
                <a:solidFill>
                  <a:schemeClr val="tx1"/>
                </a:solidFill>
              </a:rPr>
              <a:t> 2010</a:t>
            </a:r>
          </a:p>
          <a:p>
            <a:pPr>
              <a:lnSpc>
                <a:spcPct val="150000"/>
              </a:lnSpc>
              <a:buClr>
                <a:srgbClr val="0070C0"/>
              </a:buClr>
              <a:buFont typeface="Wingdings" pitchFamily="2" charset="2"/>
              <a:buChar char="ü"/>
            </a:pPr>
            <a:r>
              <a:rPr lang="en-US" altLang="zh-CN" dirty="0" smtClean="0">
                <a:solidFill>
                  <a:schemeClr val="tx1"/>
                </a:solidFill>
              </a:rPr>
              <a:t> &gt;2010 or &lt;2000</a:t>
            </a:r>
          </a:p>
          <a:p>
            <a:pPr>
              <a:lnSpc>
                <a:spcPct val="150000"/>
              </a:lnSpc>
              <a:buClr>
                <a:srgbClr val="0070C0"/>
              </a:buClr>
              <a:buFont typeface="Wingdings" pitchFamily="2" charset="2"/>
              <a:buChar char="ü"/>
            </a:pPr>
            <a:r>
              <a:rPr lang="en-US" altLang="zh-CN" dirty="0" smtClean="0">
                <a:solidFill>
                  <a:schemeClr val="tx1"/>
                </a:solidFill>
              </a:rPr>
              <a:t> 2000-2010</a:t>
            </a:r>
            <a:endParaRPr lang="zh-CN" altLang="en-US" dirty="0">
              <a:solidFill>
                <a:schemeClr val="tx1"/>
              </a:solidFill>
            </a:endParaRPr>
          </a:p>
        </p:txBody>
      </p:sp>
      <p:sp>
        <p:nvSpPr>
          <p:cNvPr id="100" name="圆角矩形标注 99"/>
          <p:cNvSpPr/>
          <p:nvPr/>
        </p:nvSpPr>
        <p:spPr>
          <a:xfrm>
            <a:off x="7715533" y="2470246"/>
            <a:ext cx="4239906" cy="2470246"/>
          </a:xfrm>
          <a:prstGeom prst="wedgeRoundRectCallout">
            <a:avLst>
              <a:gd name="adj1" fmla="val -61960"/>
              <a:gd name="adj2" fmla="val 17776"/>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200"/>
              </a:lnSpc>
            </a:pPr>
            <a:r>
              <a:rPr lang="zh-CN" altLang="en-US" sz="1800" dirty="0" smtClean="0">
                <a:solidFill>
                  <a:schemeClr val="tx1"/>
                </a:solidFill>
              </a:rPr>
              <a:t>任意类型</a:t>
            </a:r>
            <a:endParaRPr lang="en-US" altLang="zh-CN" sz="1800" dirty="0" smtClean="0">
              <a:solidFill>
                <a:schemeClr val="tx1"/>
              </a:solidFill>
            </a:endParaRPr>
          </a:p>
          <a:p>
            <a:pPr algn="just">
              <a:lnSpc>
                <a:spcPts val="2200"/>
              </a:lnSpc>
            </a:pPr>
            <a:r>
              <a:rPr lang="en-US" altLang="zh-CN" sz="1800" dirty="0" smtClean="0">
                <a:solidFill>
                  <a:schemeClr val="tx1"/>
                </a:solidFill>
              </a:rPr>
              <a:t>WHO</a:t>
            </a:r>
            <a:r>
              <a:rPr lang="zh-CN" altLang="en-US" sz="1800" dirty="0" smtClean="0">
                <a:solidFill>
                  <a:schemeClr val="tx1"/>
                </a:solidFill>
              </a:rPr>
              <a:t>期刊文章</a:t>
            </a:r>
            <a:endParaRPr lang="en-US" altLang="zh-CN" sz="1800" dirty="0" smtClean="0">
              <a:solidFill>
                <a:schemeClr val="tx1"/>
              </a:solidFill>
            </a:endParaRPr>
          </a:p>
          <a:p>
            <a:pPr algn="just">
              <a:lnSpc>
                <a:spcPts val="2200"/>
              </a:lnSpc>
            </a:pPr>
            <a:r>
              <a:rPr lang="zh-CN" altLang="en-US" sz="1800" dirty="0" smtClean="0">
                <a:solidFill>
                  <a:schemeClr val="tx1"/>
                </a:solidFill>
              </a:rPr>
              <a:t>录影带</a:t>
            </a:r>
            <a:endParaRPr lang="en-US" altLang="zh-CN" sz="1800" dirty="0" smtClean="0">
              <a:solidFill>
                <a:schemeClr val="tx1"/>
              </a:solidFill>
            </a:endParaRPr>
          </a:p>
          <a:p>
            <a:pPr algn="just">
              <a:lnSpc>
                <a:spcPts val="2200"/>
              </a:lnSpc>
            </a:pPr>
            <a:r>
              <a:rPr lang="en-US" altLang="zh-CN" sz="1800" dirty="0" smtClean="0">
                <a:solidFill>
                  <a:schemeClr val="tx1"/>
                </a:solidFill>
              </a:rPr>
              <a:t>WHO</a:t>
            </a:r>
            <a:r>
              <a:rPr lang="zh-CN" altLang="en-US" sz="1800" dirty="0" smtClean="0">
                <a:solidFill>
                  <a:schemeClr val="tx1"/>
                </a:solidFill>
              </a:rPr>
              <a:t>主管部门、技术文档或媒体讯息</a:t>
            </a:r>
            <a:endParaRPr lang="en-US" altLang="zh-CN" sz="1800" dirty="0" smtClean="0">
              <a:solidFill>
                <a:schemeClr val="tx1"/>
              </a:solidFill>
            </a:endParaRPr>
          </a:p>
          <a:p>
            <a:pPr algn="just">
              <a:lnSpc>
                <a:spcPts val="2200"/>
              </a:lnSpc>
            </a:pPr>
            <a:r>
              <a:rPr lang="zh-CN" altLang="en-US" sz="1800" dirty="0" smtClean="0">
                <a:solidFill>
                  <a:schemeClr val="tx1"/>
                </a:solidFill>
              </a:rPr>
              <a:t>光盘</a:t>
            </a:r>
            <a:endParaRPr lang="en-US" altLang="zh-CN" sz="1800" dirty="0" smtClean="0">
              <a:solidFill>
                <a:schemeClr val="tx1"/>
              </a:solidFill>
            </a:endParaRPr>
          </a:p>
          <a:p>
            <a:pPr algn="just">
              <a:lnSpc>
                <a:spcPts val="2200"/>
              </a:lnSpc>
            </a:pPr>
            <a:r>
              <a:rPr lang="zh-CN" altLang="en-US" sz="1800" dirty="0" smtClean="0">
                <a:solidFill>
                  <a:schemeClr val="tx1"/>
                </a:solidFill>
              </a:rPr>
              <a:t>在线版期刊</a:t>
            </a:r>
            <a:endParaRPr lang="en-US" altLang="zh-CN" sz="1800" dirty="0" smtClean="0">
              <a:solidFill>
                <a:schemeClr val="tx1"/>
              </a:solidFill>
            </a:endParaRPr>
          </a:p>
          <a:p>
            <a:pPr algn="just">
              <a:lnSpc>
                <a:spcPts val="2200"/>
              </a:lnSpc>
            </a:pPr>
            <a:r>
              <a:rPr lang="zh-CN" altLang="en-US" sz="1800" dirty="0" smtClean="0">
                <a:solidFill>
                  <a:schemeClr val="tx1"/>
                </a:solidFill>
              </a:rPr>
              <a:t>书籍</a:t>
            </a:r>
            <a:endParaRPr lang="en-US" altLang="zh-CN" sz="1800" dirty="0" smtClean="0">
              <a:solidFill>
                <a:schemeClr val="tx1"/>
              </a:solidFill>
            </a:endParaRPr>
          </a:p>
          <a:p>
            <a:pPr algn="just">
              <a:lnSpc>
                <a:spcPts val="2200"/>
              </a:lnSpc>
            </a:pPr>
            <a:r>
              <a:rPr lang="zh-CN" altLang="en-US" sz="1800" dirty="0" smtClean="0">
                <a:solidFill>
                  <a:schemeClr val="tx1"/>
                </a:solidFill>
              </a:rPr>
              <a:t>印刷版期刊</a:t>
            </a:r>
            <a:endParaRPr lang="en-US" altLang="zh-CN" sz="1800" dirty="0" smtClean="0">
              <a:solidFill>
                <a:schemeClr val="tx1"/>
              </a:solidFill>
            </a:endParaRPr>
          </a:p>
        </p:txBody>
      </p:sp>
      <p:sp>
        <p:nvSpPr>
          <p:cNvPr id="44" name="矩形 43"/>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5" name="圆角矩形 44"/>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46"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48" name="Picture 3"/>
          <p:cNvPicPr>
            <a:picLocks noChangeAspect="1" noChangeArrowheads="1"/>
          </p:cNvPicPr>
          <p:nvPr/>
        </p:nvPicPr>
        <p:blipFill>
          <a:blip r:embed="rId10" cstate="print"/>
          <a:srcRect/>
          <a:stretch>
            <a:fillRect/>
          </a:stretch>
        </p:blipFill>
        <p:spPr bwMode="auto">
          <a:xfrm>
            <a:off x="10025972" y="226249"/>
            <a:ext cx="2115896" cy="520245"/>
          </a:xfrm>
          <a:prstGeom prst="rect">
            <a:avLst/>
          </a:prstGeom>
          <a:noFill/>
          <a:ln w="9525">
            <a:noFill/>
            <a:miter lim="800000"/>
            <a:headEnd/>
            <a:tailEnd/>
          </a:ln>
        </p:spPr>
      </p:pic>
      <p:grpSp>
        <p:nvGrpSpPr>
          <p:cNvPr id="49" name="组 37"/>
          <p:cNvGrpSpPr/>
          <p:nvPr/>
        </p:nvGrpSpPr>
        <p:grpSpPr>
          <a:xfrm>
            <a:off x="0" y="252857"/>
            <a:ext cx="152393" cy="484287"/>
            <a:chOff x="12039604" y="252856"/>
            <a:chExt cx="152393" cy="484287"/>
          </a:xfrm>
        </p:grpSpPr>
        <p:sp>
          <p:nvSpPr>
            <p:cNvPr id="50" name="圆角矩形 4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矩形 58"/>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5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95"/>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0" grpId="0" animBg="1"/>
      <p:bldP spid="30" grpId="1" animBg="1"/>
      <p:bldP spid="35" grpId="0" animBg="1"/>
      <p:bldP spid="35" grpId="1" animBg="1"/>
      <p:bldP spid="42" grpId="0" animBg="1"/>
      <p:bldP spid="42" grpId="1" animBg="1"/>
      <p:bldP spid="54" grpId="0" animBg="1"/>
      <p:bldP spid="54" grpId="1" animBg="1"/>
      <p:bldP spid="63" grpId="0" animBg="1"/>
      <p:bldP spid="63" grpId="1" animBg="1"/>
      <p:bldP spid="67" grpId="0" animBg="1"/>
      <p:bldP spid="95" grpId="0" animBg="1"/>
      <p:bldP spid="95" grpId="1" animBg="1"/>
      <p:bldP spid="100" grpId="0" animBg="1"/>
      <p:bldP spid="10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4617720" y="252859"/>
            <a:ext cx="589105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3600" dirty="0"/>
          </a:p>
        </p:txBody>
      </p:sp>
      <p:pic>
        <p:nvPicPr>
          <p:cNvPr id="1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4589401" y="302479"/>
            <a:ext cx="4622837"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UTILIZATION</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18" name="矩形 17"/>
          <p:cNvSpPr/>
          <p:nvPr/>
        </p:nvSpPr>
        <p:spPr>
          <a:xfrm>
            <a:off x="451920" y="978984"/>
            <a:ext cx="4903105" cy="694355"/>
          </a:xfrm>
          <a:prstGeom prst="rect">
            <a:avLst/>
          </a:prstGeom>
        </p:spPr>
        <p:txBody>
          <a:bodyPr wrap="square" lIns="91438" tIns="45719" rIns="91438" bIns="45719">
            <a:spAutoFit/>
          </a:bodyPr>
          <a:lstStyle/>
          <a:p>
            <a:pPr>
              <a:lnSpc>
                <a:spcPts val="5500"/>
              </a:lnSpc>
              <a:buClr>
                <a:srgbClr val="0070C0"/>
              </a:buClr>
              <a:buFont typeface="Wingdings" pitchFamily="2" charset="2"/>
              <a:buChar char=""/>
            </a:pPr>
            <a:r>
              <a:rPr lang="zh-CN" altLang="en-US" sz="2400" dirty="0" smtClean="0">
                <a:latin typeface="Times New Roman" pitchFamily="18" charset="0"/>
                <a:cs typeface="Times New Roman" pitchFamily="18" charset="0"/>
              </a:rPr>
              <a:t> 新闻报道信息</a:t>
            </a:r>
            <a:endParaRPr lang="en-US" altLang="zh-CN" sz="2400" dirty="0" smtClean="0">
              <a:latin typeface="Times New Roman" pitchFamily="18" charset="0"/>
              <a:cs typeface="Times New Roman" pitchFamily="18" charset="0"/>
            </a:endParaRPr>
          </a:p>
        </p:txBody>
      </p:sp>
      <p:pic>
        <p:nvPicPr>
          <p:cNvPr id="3078" name="Picture 6"/>
          <p:cNvPicPr>
            <a:picLocks noChangeAspect="1" noChangeArrowheads="1"/>
          </p:cNvPicPr>
          <p:nvPr/>
        </p:nvPicPr>
        <p:blipFill>
          <a:blip r:embed="rId4" cstate="print"/>
          <a:srcRect/>
          <a:stretch>
            <a:fillRect/>
          </a:stretch>
        </p:blipFill>
        <p:spPr bwMode="auto">
          <a:xfrm>
            <a:off x="2892680" y="4377468"/>
            <a:ext cx="5760720" cy="769665"/>
          </a:xfrm>
          <a:prstGeom prst="rect">
            <a:avLst/>
          </a:prstGeom>
          <a:noFill/>
          <a:ln w="28575">
            <a:solidFill>
              <a:schemeClr val="tx1">
                <a:lumMod val="50000"/>
                <a:lumOff val="50000"/>
              </a:schemeClr>
            </a:solidFill>
            <a:miter lim="800000"/>
            <a:headEnd/>
            <a:tailEnd/>
          </a:ln>
          <a:effectLst>
            <a:outerShdw blurRad="50800" dist="63500" dir="8100000" sx="101000" sy="101000" algn="tr" rotWithShape="0">
              <a:prstClr val="black">
                <a:alpha val="38000"/>
              </a:prstClr>
            </a:outerShdw>
          </a:effectLst>
          <a:scene3d>
            <a:camera prst="orthographicFront"/>
            <a:lightRig rig="threePt" dir="t"/>
          </a:scene3d>
          <a:sp3d>
            <a:bevelT/>
          </a:sp3d>
        </p:spPr>
      </p:pic>
      <p:pic>
        <p:nvPicPr>
          <p:cNvPr id="3076" name="Picture 4"/>
          <p:cNvPicPr>
            <a:picLocks noChangeAspect="1" noChangeArrowheads="1"/>
          </p:cNvPicPr>
          <p:nvPr/>
        </p:nvPicPr>
        <p:blipFill>
          <a:blip r:embed="rId5" cstate="print"/>
          <a:srcRect/>
          <a:stretch>
            <a:fillRect/>
          </a:stretch>
        </p:blipFill>
        <p:spPr bwMode="auto">
          <a:xfrm>
            <a:off x="2904093" y="3179046"/>
            <a:ext cx="5736987" cy="958610"/>
          </a:xfrm>
          <a:prstGeom prst="rect">
            <a:avLst/>
          </a:prstGeom>
          <a:noFill/>
          <a:ln w="28575">
            <a:solidFill>
              <a:schemeClr val="tx1">
                <a:lumMod val="50000"/>
                <a:lumOff val="50000"/>
              </a:schemeClr>
            </a:solidFill>
            <a:miter lim="800000"/>
            <a:headEnd/>
            <a:tailEnd/>
          </a:ln>
          <a:effectLst>
            <a:outerShdw blurRad="50800" dist="63500" dir="8100000" sx="101000" sy="101000" algn="tr" rotWithShape="0">
              <a:prstClr val="black">
                <a:alpha val="38000"/>
              </a:prstClr>
            </a:outerShdw>
          </a:effectLst>
          <a:scene3d>
            <a:camera prst="orthographicFront"/>
            <a:lightRig rig="threePt" dir="t"/>
          </a:scene3d>
          <a:sp3d>
            <a:bevelT/>
          </a:sp3d>
        </p:spPr>
      </p:pic>
      <p:pic>
        <p:nvPicPr>
          <p:cNvPr id="3075" name="Picture 3"/>
          <p:cNvPicPr>
            <a:picLocks noChangeAspect="1" noChangeArrowheads="1"/>
          </p:cNvPicPr>
          <p:nvPr/>
        </p:nvPicPr>
        <p:blipFill>
          <a:blip r:embed="rId6" cstate="print"/>
          <a:srcRect/>
          <a:stretch>
            <a:fillRect/>
          </a:stretch>
        </p:blipFill>
        <p:spPr bwMode="auto">
          <a:xfrm>
            <a:off x="2902116" y="1894816"/>
            <a:ext cx="5750394" cy="1051903"/>
          </a:xfrm>
          <a:prstGeom prst="rect">
            <a:avLst/>
          </a:prstGeom>
          <a:noFill/>
          <a:ln w="28575">
            <a:solidFill>
              <a:schemeClr val="tx1">
                <a:lumMod val="50000"/>
                <a:lumOff val="50000"/>
              </a:schemeClr>
            </a:solidFill>
            <a:miter lim="800000"/>
            <a:headEnd/>
            <a:tailEnd/>
          </a:ln>
          <a:effectLst>
            <a:outerShdw blurRad="50800" dist="63500" dir="8100000" sx="101000" sy="101000" algn="tr" rotWithShape="0">
              <a:prstClr val="black">
                <a:alpha val="38000"/>
              </a:prstClr>
            </a:outerShdw>
          </a:effectLst>
          <a:scene3d>
            <a:camera prst="orthographicFront"/>
            <a:lightRig rig="threePt" dir="t"/>
          </a:scene3d>
          <a:sp3d>
            <a:bevelT/>
          </a:sp3d>
        </p:spPr>
      </p:pic>
      <p:sp>
        <p:nvSpPr>
          <p:cNvPr id="20" name="文本框 44"/>
          <p:cNvSpPr txBox="1"/>
          <p:nvPr/>
        </p:nvSpPr>
        <p:spPr>
          <a:xfrm>
            <a:off x="761570" y="232011"/>
            <a:ext cx="4096180"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a:t>
            </a:r>
            <a:r>
              <a:rPr lang="en-US" altLang="zh-CN" sz="2800" dirty="0" smtClean="0">
                <a:solidFill>
                  <a:schemeClr val="tx2"/>
                </a:solidFill>
                <a:latin typeface="Times New Roman" pitchFamily="18" charset="0"/>
                <a:ea typeface="微软雅黑" panose="020B0503020204020204" pitchFamily="34" charset="-122"/>
                <a:cs typeface="Times New Roman" pitchFamily="18" charset="0"/>
              </a:rPr>
              <a:t>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信息利用情况</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4" name="图片 3"/>
          <p:cNvPicPr>
            <a:picLocks noChangeAspect="1"/>
          </p:cNvPicPr>
          <p:nvPr/>
        </p:nvPicPr>
        <p:blipFill>
          <a:blip r:embed="rId7"/>
          <a:stretch>
            <a:fillRect/>
          </a:stretch>
        </p:blipFill>
        <p:spPr>
          <a:xfrm>
            <a:off x="2868789" y="5390444"/>
            <a:ext cx="5769665" cy="1092200"/>
          </a:xfrm>
          <a:prstGeom prst="rect">
            <a:avLst/>
          </a:prstGeom>
          <a:ln w="47625">
            <a:solidFill>
              <a:schemeClr val="tx1">
                <a:lumMod val="50000"/>
                <a:lumOff val="50000"/>
              </a:schemeClr>
            </a:solidFill>
          </a:ln>
          <a:effectLst>
            <a:glow rad="101600">
              <a:schemeClr val="bg2">
                <a:lumMod val="90000"/>
                <a:alpha val="75000"/>
              </a:schemeClr>
            </a:glow>
            <a:outerShdw blurRad="50800" dist="76200" dir="2700000" algn="tl" rotWithShape="0">
              <a:schemeClr val="bg2">
                <a:lumMod val="90000"/>
                <a:alpha val="43000"/>
              </a:schemeClr>
            </a:outerShdw>
          </a:effectLst>
        </p:spPr>
      </p:pic>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98355" y="1132758"/>
            <a:ext cx="11243180" cy="580863"/>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检索功能（</a:t>
            </a:r>
            <a:r>
              <a:rPr lang="en-US" altLang="zh-CN" sz="2400" dirty="0" smtClean="0">
                <a:latin typeface="Times New Roman" pitchFamily="18" charset="0"/>
                <a:ea typeface="微软雅黑" pitchFamily="34" charset="-122"/>
                <a:cs typeface="Times New Roman" pitchFamily="18" charset="0"/>
              </a:rPr>
              <a:t>2</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快速检索</a:t>
            </a:r>
            <a:endParaRPr lang="en-US" altLang="zh-CN" sz="2400" dirty="0" smtClean="0">
              <a:latin typeface="Times New Roman" pitchFamily="18" charset="0"/>
              <a:ea typeface="微软雅黑" pitchFamily="34" charset="-122"/>
              <a:cs typeface="Times New Roman" pitchFamily="18" charset="0"/>
            </a:endParaRPr>
          </a:p>
        </p:txBody>
      </p:sp>
      <p:pic>
        <p:nvPicPr>
          <p:cNvPr id="17" name="Picture 7"/>
          <p:cNvPicPr>
            <a:picLocks noChangeAspect="1" noChangeArrowheads="1"/>
          </p:cNvPicPr>
          <p:nvPr/>
        </p:nvPicPr>
        <p:blipFill>
          <a:blip r:embed="rId3" cstate="print"/>
          <a:srcRect/>
          <a:stretch>
            <a:fillRect/>
          </a:stretch>
        </p:blipFill>
        <p:spPr bwMode="auto">
          <a:xfrm>
            <a:off x="532259" y="2336347"/>
            <a:ext cx="11245755" cy="3054512"/>
          </a:xfrm>
          <a:prstGeom prst="rect">
            <a:avLst/>
          </a:prstGeom>
          <a:noFill/>
          <a:ln w="9525">
            <a:noFill/>
            <a:miter lim="800000"/>
            <a:headEnd/>
            <a:tailEnd/>
          </a:ln>
          <a:effectLst>
            <a:outerShdw blurRad="50800" dist="38100" dir="8100000" sx="101000" sy="101000" algn="tr" rotWithShape="0">
              <a:prstClr val="black">
                <a:alpha val="31000"/>
              </a:prstClr>
            </a:outerShdw>
          </a:effectLst>
          <a:scene3d>
            <a:camera prst="orthographicFront"/>
            <a:lightRig rig="threePt" dir="t"/>
          </a:scene3d>
          <a:sp3d>
            <a:bevelT/>
          </a:sp3d>
        </p:spPr>
      </p:pic>
      <p:sp>
        <p:nvSpPr>
          <p:cNvPr id="18" name="圆角矩形 17"/>
          <p:cNvSpPr/>
          <p:nvPr/>
        </p:nvSpPr>
        <p:spPr>
          <a:xfrm>
            <a:off x="3027765" y="2966110"/>
            <a:ext cx="807256" cy="350294"/>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9" name="圆角矩形 18"/>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20"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21"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22" name="组 37"/>
          <p:cNvGrpSpPr/>
          <p:nvPr/>
        </p:nvGrpSpPr>
        <p:grpSpPr>
          <a:xfrm>
            <a:off x="0" y="252857"/>
            <a:ext cx="152393" cy="484287"/>
            <a:chOff x="12039604" y="252856"/>
            <a:chExt cx="152393" cy="484287"/>
          </a:xfrm>
        </p:grpSpPr>
        <p:sp>
          <p:nvSpPr>
            <p:cNvPr id="23" name="圆角矩形 2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50855" y="1144634"/>
            <a:ext cx="11243180" cy="646329"/>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检索功能（</a:t>
            </a:r>
            <a:r>
              <a:rPr lang="en-US" altLang="zh-CN" sz="2400" dirty="0" smtClean="0">
                <a:latin typeface="Times New Roman" pitchFamily="18" charset="0"/>
                <a:ea typeface="微软雅黑" pitchFamily="34" charset="-122"/>
                <a:cs typeface="Times New Roman" pitchFamily="18" charset="0"/>
              </a:rPr>
              <a:t>3</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其他语言全文链接</a:t>
            </a:r>
            <a:endParaRPr lang="en-US" altLang="zh-CN" sz="2400" dirty="0" smtClean="0">
              <a:latin typeface="Times New Roman" pitchFamily="18" charset="0"/>
              <a:ea typeface="微软雅黑" pitchFamily="34" charset="-122"/>
              <a:cs typeface="Times New Roman" pitchFamily="18" charset="0"/>
            </a:endParaRPr>
          </a:p>
        </p:txBody>
      </p:sp>
      <p:pic>
        <p:nvPicPr>
          <p:cNvPr id="6146" name="Picture 2"/>
          <p:cNvPicPr>
            <a:picLocks noChangeAspect="1" noChangeArrowheads="1"/>
          </p:cNvPicPr>
          <p:nvPr/>
        </p:nvPicPr>
        <p:blipFill>
          <a:blip r:embed="rId3" cstate="print"/>
          <a:srcRect/>
          <a:stretch>
            <a:fillRect/>
          </a:stretch>
        </p:blipFill>
        <p:spPr bwMode="auto">
          <a:xfrm>
            <a:off x="371501" y="2347412"/>
            <a:ext cx="11570822" cy="3275462"/>
          </a:xfrm>
          <a:prstGeom prst="rect">
            <a:avLst/>
          </a:prstGeom>
          <a:noFill/>
          <a:ln w="9525">
            <a:solidFill>
              <a:srgbClr val="C00000"/>
            </a:solidFill>
            <a:miter lim="800000"/>
            <a:headEnd/>
            <a:tailEnd/>
          </a:ln>
          <a:effectLst>
            <a:outerShdw blurRad="50800" dist="38100" dir="8100000" sx="101000" sy="101000" algn="tr" rotWithShape="0">
              <a:prstClr val="black">
                <a:alpha val="32000"/>
              </a:prstClr>
            </a:outerShdw>
          </a:effectLst>
          <a:scene3d>
            <a:camera prst="orthographicFront"/>
            <a:lightRig rig="threePt" dir="t"/>
          </a:scene3d>
          <a:sp3d>
            <a:bevelT/>
          </a:sp3d>
        </p:spPr>
      </p:pic>
      <p:sp>
        <p:nvSpPr>
          <p:cNvPr id="18" name="圆角矩形 17"/>
          <p:cNvSpPr/>
          <p:nvPr/>
        </p:nvSpPr>
        <p:spPr>
          <a:xfrm>
            <a:off x="3648470" y="3146960"/>
            <a:ext cx="1603113" cy="397909"/>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7" name="圆角矩形 16"/>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19"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20"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grpSp>
        <p:nvGrpSpPr>
          <p:cNvPr id="21" name="组 37"/>
          <p:cNvGrpSpPr/>
          <p:nvPr/>
        </p:nvGrpSpPr>
        <p:grpSpPr>
          <a:xfrm>
            <a:off x="0" y="252857"/>
            <a:ext cx="152393" cy="484287"/>
            <a:chOff x="12039604" y="252856"/>
            <a:chExt cx="152393" cy="484287"/>
          </a:xfrm>
        </p:grpSpPr>
        <p:sp>
          <p:nvSpPr>
            <p:cNvPr id="22" name="圆角矩形 2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5434" y="1022338"/>
            <a:ext cx="11243180" cy="646329"/>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检索功能（</a:t>
            </a:r>
            <a:r>
              <a:rPr lang="en-US" altLang="zh-CN" sz="2400" dirty="0" smtClean="0">
                <a:latin typeface="Times New Roman" pitchFamily="18" charset="0"/>
                <a:ea typeface="微软雅黑" pitchFamily="34" charset="-122"/>
                <a:cs typeface="Times New Roman" pitchFamily="18" charset="0"/>
              </a:rPr>
              <a:t>4</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在线书店链接</a:t>
            </a:r>
            <a:endParaRPr lang="en-US" altLang="zh-CN" sz="2400" dirty="0" smtClean="0">
              <a:latin typeface="Times New Roman" pitchFamily="18" charset="0"/>
              <a:ea typeface="微软雅黑" pitchFamily="34" charset="-122"/>
              <a:cs typeface="Times New Roman" pitchFamily="18" charset="0"/>
            </a:endParaRPr>
          </a:p>
        </p:txBody>
      </p:sp>
      <p:pic>
        <p:nvPicPr>
          <p:cNvPr id="16" name="Picture 2"/>
          <p:cNvPicPr>
            <a:picLocks noChangeAspect="1" noChangeArrowheads="1"/>
          </p:cNvPicPr>
          <p:nvPr/>
        </p:nvPicPr>
        <p:blipFill>
          <a:blip r:embed="rId3" cstate="print"/>
          <a:srcRect/>
          <a:stretch>
            <a:fillRect/>
          </a:stretch>
        </p:blipFill>
        <p:spPr bwMode="auto">
          <a:xfrm>
            <a:off x="327546" y="1924334"/>
            <a:ext cx="11720116" cy="4619765"/>
          </a:xfrm>
          <a:prstGeom prst="rect">
            <a:avLst/>
          </a:prstGeom>
          <a:noFill/>
          <a:ln w="9525">
            <a:solidFill>
              <a:schemeClr val="tx1">
                <a:lumMod val="50000"/>
                <a:lumOff val="50000"/>
              </a:schemeClr>
            </a:solidFill>
            <a:miter lim="800000"/>
            <a:headEnd/>
            <a:tailEnd/>
          </a:ln>
          <a:effectLst>
            <a:outerShdw blurRad="50800" dist="38100" dir="8100000" sx="101000" sy="101000" algn="tr" rotWithShape="0">
              <a:prstClr val="black">
                <a:alpha val="31000"/>
              </a:prstClr>
            </a:outerShdw>
          </a:effectLst>
          <a:scene3d>
            <a:camera prst="orthographicFront"/>
            <a:lightRig rig="threePt" dir="t"/>
          </a:scene3d>
          <a:sp3d>
            <a:bevelT/>
          </a:sp3d>
        </p:spPr>
      </p:pic>
      <p:sp>
        <p:nvSpPr>
          <p:cNvPr id="18" name="圆角矩形 17"/>
          <p:cNvSpPr/>
          <p:nvPr/>
        </p:nvSpPr>
        <p:spPr>
          <a:xfrm>
            <a:off x="6116407" y="2381565"/>
            <a:ext cx="793610" cy="268409"/>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p:cNvPicPr>
            <a:picLocks noChangeAspect="1" noChangeArrowheads="1"/>
          </p:cNvPicPr>
          <p:nvPr/>
        </p:nvPicPr>
        <p:blipFill>
          <a:blip r:embed="rId4" cstate="print"/>
          <a:srcRect/>
          <a:stretch>
            <a:fillRect/>
          </a:stretch>
        </p:blipFill>
        <p:spPr bwMode="auto">
          <a:xfrm>
            <a:off x="3871412" y="1782628"/>
            <a:ext cx="4351739" cy="4790363"/>
          </a:xfrm>
          <a:prstGeom prst="rect">
            <a:avLst/>
          </a:prstGeom>
          <a:noFill/>
          <a:ln w="9525">
            <a:solidFill>
              <a:schemeClr val="tx1">
                <a:lumMod val="50000"/>
                <a:lumOff val="50000"/>
              </a:schemeClr>
            </a:solidFill>
            <a:miter lim="800000"/>
            <a:headEnd/>
            <a:tailEnd/>
          </a:ln>
          <a:effectLst>
            <a:outerShdw blurRad="50800" dist="38100" dir="8100000" sx="101000" sy="101000" algn="tr" rotWithShape="0">
              <a:prstClr val="black">
                <a:alpha val="31000"/>
              </a:prstClr>
            </a:outerShdw>
          </a:effectLst>
          <a:scene3d>
            <a:camera prst="orthographicFront"/>
            <a:lightRig rig="threePt" dir="t"/>
          </a:scene3d>
          <a:sp3d>
            <a:bevelT/>
          </a:sp3d>
        </p:spPr>
      </p:pic>
      <p:sp>
        <p:nvSpPr>
          <p:cNvPr id="17" name="矩形 16"/>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9" name="圆角矩形 18"/>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20"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21" name="Picture 3"/>
          <p:cNvPicPr>
            <a:picLocks noChangeAspect="1" noChangeArrowheads="1"/>
          </p:cNvPicPr>
          <p:nvPr/>
        </p:nvPicPr>
        <p:blipFill>
          <a:blip r:embed="rId5" cstate="print"/>
          <a:srcRect/>
          <a:stretch>
            <a:fillRect/>
          </a:stretch>
        </p:blipFill>
        <p:spPr bwMode="auto">
          <a:xfrm>
            <a:off x="10025972" y="226249"/>
            <a:ext cx="2115896" cy="520245"/>
          </a:xfrm>
          <a:prstGeom prst="rect">
            <a:avLst/>
          </a:prstGeom>
          <a:noFill/>
          <a:ln w="9525">
            <a:noFill/>
            <a:miter lim="800000"/>
            <a:headEnd/>
            <a:tailEnd/>
          </a:ln>
        </p:spPr>
      </p:pic>
      <p:grpSp>
        <p:nvGrpSpPr>
          <p:cNvPr id="22" name="组 37"/>
          <p:cNvGrpSpPr/>
          <p:nvPr/>
        </p:nvGrpSpPr>
        <p:grpSpPr>
          <a:xfrm>
            <a:off x="0" y="252857"/>
            <a:ext cx="152393" cy="484287"/>
            <a:chOff x="12039604" y="252856"/>
            <a:chExt cx="152393" cy="484287"/>
          </a:xfrm>
        </p:grpSpPr>
        <p:sp>
          <p:nvSpPr>
            <p:cNvPr id="23" name="圆角矩形 2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62730" y="998588"/>
            <a:ext cx="11243180" cy="646329"/>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检索功能（</a:t>
            </a:r>
            <a:r>
              <a:rPr lang="en-US" altLang="zh-CN" sz="2400" dirty="0" smtClean="0">
                <a:latin typeface="Times New Roman" pitchFamily="18" charset="0"/>
                <a:ea typeface="微软雅黑" pitchFamily="34" charset="-122"/>
                <a:cs typeface="Times New Roman" pitchFamily="18" charset="0"/>
              </a:rPr>
              <a:t>5</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WHO </a:t>
            </a:r>
            <a:r>
              <a:rPr lang="zh-CN" altLang="en-US" sz="2400" dirty="0" smtClean="0">
                <a:latin typeface="Times New Roman" pitchFamily="18" charset="0"/>
                <a:ea typeface="微软雅黑" pitchFamily="34" charset="-122"/>
                <a:cs typeface="Times New Roman" pitchFamily="18" charset="0"/>
              </a:rPr>
              <a:t>在线期刊</a:t>
            </a:r>
            <a:r>
              <a:rPr lang="en-US" altLang="zh-CN" sz="2400" dirty="0" smtClean="0">
                <a:latin typeface="Times New Roman" pitchFamily="18" charset="0"/>
                <a:ea typeface="微软雅黑" pitchFamily="34" charset="-122"/>
                <a:cs typeface="Times New Roman" pitchFamily="18" charset="0"/>
              </a:rPr>
              <a:t> </a:t>
            </a:r>
          </a:p>
        </p:txBody>
      </p:sp>
      <p:pic>
        <p:nvPicPr>
          <p:cNvPr id="16" name="Picture 2"/>
          <p:cNvPicPr>
            <a:picLocks noChangeAspect="1" noChangeArrowheads="1"/>
          </p:cNvPicPr>
          <p:nvPr/>
        </p:nvPicPr>
        <p:blipFill>
          <a:blip r:embed="rId3" cstate="print"/>
          <a:srcRect/>
          <a:stretch>
            <a:fillRect/>
          </a:stretch>
        </p:blipFill>
        <p:spPr bwMode="auto">
          <a:xfrm>
            <a:off x="218362" y="1842447"/>
            <a:ext cx="11823986" cy="4660708"/>
          </a:xfrm>
          <a:prstGeom prst="rect">
            <a:avLst/>
          </a:prstGeom>
          <a:noFill/>
          <a:ln w="9525">
            <a:noFill/>
            <a:miter lim="800000"/>
            <a:headEnd/>
            <a:tailEnd/>
          </a:ln>
          <a:effectLst>
            <a:outerShdw blurRad="50800" dist="38100" dir="8100000" sx="101000" sy="101000" algn="tr" rotWithShape="0">
              <a:prstClr val="black">
                <a:alpha val="31000"/>
              </a:prstClr>
            </a:outerShdw>
          </a:effectLst>
          <a:scene3d>
            <a:camera prst="orthographicFront"/>
            <a:lightRig rig="threePt" dir="t"/>
          </a:scene3d>
          <a:sp3d>
            <a:bevelT/>
          </a:sp3d>
        </p:spPr>
      </p:pic>
      <p:sp>
        <p:nvSpPr>
          <p:cNvPr id="18" name="圆角矩形 17"/>
          <p:cNvSpPr/>
          <p:nvPr/>
        </p:nvSpPr>
        <p:spPr>
          <a:xfrm>
            <a:off x="6855158" y="2320417"/>
            <a:ext cx="1530589" cy="282056"/>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4" name="Picture 2"/>
          <p:cNvPicPr>
            <a:picLocks noChangeAspect="1" noChangeArrowheads="1"/>
          </p:cNvPicPr>
          <p:nvPr/>
        </p:nvPicPr>
        <p:blipFill>
          <a:blip r:embed="rId4" cstate="print"/>
          <a:srcRect/>
          <a:stretch>
            <a:fillRect/>
          </a:stretch>
        </p:blipFill>
        <p:spPr bwMode="auto">
          <a:xfrm>
            <a:off x="1320613" y="2194285"/>
            <a:ext cx="9455484" cy="4085088"/>
          </a:xfrm>
          <a:prstGeom prst="rect">
            <a:avLst/>
          </a:prstGeom>
          <a:noFill/>
          <a:ln w="9525">
            <a:noFill/>
            <a:miter lim="800000"/>
            <a:headEnd/>
            <a:tailEnd/>
          </a:ln>
          <a:effectLst>
            <a:outerShdw blurRad="50800" dist="38100" dir="8100000" sx="101000" sy="101000" algn="tr" rotWithShape="0">
              <a:prstClr val="black">
                <a:alpha val="31000"/>
              </a:prstClr>
            </a:outerShdw>
          </a:effectLst>
          <a:scene3d>
            <a:camera prst="orthographicFront"/>
            <a:lightRig rig="threePt" dir="t"/>
          </a:scene3d>
          <a:sp3d>
            <a:bevelT/>
          </a:sp3d>
        </p:spPr>
      </p:pic>
      <p:pic>
        <p:nvPicPr>
          <p:cNvPr id="8195" name="Picture 3"/>
          <p:cNvPicPr>
            <a:picLocks noChangeAspect="1" noChangeArrowheads="1"/>
          </p:cNvPicPr>
          <p:nvPr/>
        </p:nvPicPr>
        <p:blipFill>
          <a:blip r:embed="rId5" cstate="print"/>
          <a:srcRect/>
          <a:stretch>
            <a:fillRect/>
          </a:stretch>
        </p:blipFill>
        <p:spPr bwMode="auto">
          <a:xfrm>
            <a:off x="4901580" y="1816817"/>
            <a:ext cx="3015303" cy="4791801"/>
          </a:xfrm>
          <a:prstGeom prst="rect">
            <a:avLst/>
          </a:prstGeom>
          <a:noFill/>
          <a:ln w="9525">
            <a:noFill/>
            <a:miter lim="800000"/>
            <a:headEnd/>
            <a:tailEnd/>
          </a:ln>
          <a:effectLst>
            <a:outerShdw blurRad="50800" dist="38100" dir="8100000" sx="101000" sy="101000" algn="tr" rotWithShape="0">
              <a:prstClr val="black">
                <a:alpha val="31000"/>
              </a:prstClr>
            </a:outerShdw>
          </a:effectLst>
          <a:scene3d>
            <a:camera prst="orthographicFront"/>
            <a:lightRig rig="threePt" dir="t"/>
          </a:scene3d>
          <a:sp3d>
            <a:bevelT/>
          </a:sp3d>
        </p:spPr>
      </p:pic>
      <p:sp>
        <p:nvSpPr>
          <p:cNvPr id="30" name="矩形 29"/>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1" name="圆角矩形 3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32"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3" name="Picture 3"/>
          <p:cNvPicPr>
            <a:picLocks noChangeAspect="1" noChangeArrowheads="1"/>
          </p:cNvPicPr>
          <p:nvPr/>
        </p:nvPicPr>
        <p:blipFill>
          <a:blip r:embed="rId6" cstate="print"/>
          <a:srcRect/>
          <a:stretch>
            <a:fillRect/>
          </a:stretch>
        </p:blipFill>
        <p:spPr bwMode="auto">
          <a:xfrm>
            <a:off x="10025972" y="226249"/>
            <a:ext cx="2115896" cy="520245"/>
          </a:xfrm>
          <a:prstGeom prst="rect">
            <a:avLst/>
          </a:prstGeom>
          <a:noFill/>
          <a:ln w="9525">
            <a:noFill/>
            <a:miter lim="800000"/>
            <a:headEnd/>
            <a:tailEnd/>
          </a:ln>
        </p:spPr>
      </p:pic>
      <p:grpSp>
        <p:nvGrpSpPr>
          <p:cNvPr id="34" name="组 37"/>
          <p:cNvGrpSpPr/>
          <p:nvPr/>
        </p:nvGrpSpPr>
        <p:grpSpPr>
          <a:xfrm>
            <a:off x="0" y="252857"/>
            <a:ext cx="152393" cy="484287"/>
            <a:chOff x="12039604" y="252856"/>
            <a:chExt cx="152393" cy="484287"/>
          </a:xfrm>
        </p:grpSpPr>
        <p:sp>
          <p:nvSpPr>
            <p:cNvPr id="35" name="圆角矩形 3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98355" y="1069838"/>
            <a:ext cx="11243180" cy="580863"/>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检索结果 </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以 </a:t>
            </a:r>
            <a:r>
              <a:rPr lang="en-US" altLang="zh-CN" sz="2400" dirty="0" smtClean="0">
                <a:latin typeface="Times New Roman" pitchFamily="18" charset="0"/>
                <a:ea typeface="微软雅黑" pitchFamily="34" charset="-122"/>
                <a:cs typeface="Times New Roman" pitchFamily="18" charset="0"/>
              </a:rPr>
              <a:t>Cancer </a:t>
            </a:r>
            <a:r>
              <a:rPr lang="zh-CN" altLang="en-US" sz="2400" dirty="0" smtClean="0">
                <a:latin typeface="Times New Roman" pitchFamily="18" charset="0"/>
                <a:ea typeface="微软雅黑" pitchFamily="34" charset="-122"/>
                <a:cs typeface="Times New Roman" pitchFamily="18" charset="0"/>
              </a:rPr>
              <a:t>为例 （</a:t>
            </a:r>
            <a:r>
              <a:rPr lang="en-US" altLang="zh-CN" sz="2400" dirty="0" smtClean="0">
                <a:latin typeface="Times New Roman" pitchFamily="18" charset="0"/>
                <a:ea typeface="微软雅黑" pitchFamily="34" charset="-122"/>
                <a:cs typeface="Times New Roman" pitchFamily="18" charset="0"/>
              </a:rPr>
              <a:t>1</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p>
        </p:txBody>
      </p:sp>
      <p:pic>
        <p:nvPicPr>
          <p:cNvPr id="9219" name="Picture 3"/>
          <p:cNvPicPr>
            <a:picLocks noChangeAspect="1" noChangeArrowheads="1"/>
          </p:cNvPicPr>
          <p:nvPr/>
        </p:nvPicPr>
        <p:blipFill>
          <a:blip r:embed="rId3" cstate="print"/>
          <a:srcRect/>
          <a:stretch>
            <a:fillRect/>
          </a:stretch>
        </p:blipFill>
        <p:spPr bwMode="auto">
          <a:xfrm>
            <a:off x="657013" y="1919880"/>
            <a:ext cx="10520503" cy="4602323"/>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627797" y="1897042"/>
            <a:ext cx="11313987" cy="4797130"/>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pic>
        <p:nvPicPr>
          <p:cNvPr id="9221" name="Picture 5"/>
          <p:cNvPicPr>
            <a:picLocks noChangeAspect="1" noChangeArrowheads="1"/>
          </p:cNvPicPr>
          <p:nvPr/>
        </p:nvPicPr>
        <p:blipFill>
          <a:blip r:embed="rId5" cstate="print"/>
          <a:srcRect/>
          <a:stretch>
            <a:fillRect/>
          </a:stretch>
        </p:blipFill>
        <p:spPr bwMode="auto">
          <a:xfrm>
            <a:off x="259312" y="2156271"/>
            <a:ext cx="11710704" cy="3875126"/>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pic>
        <p:nvPicPr>
          <p:cNvPr id="9222" name="Picture 6"/>
          <p:cNvPicPr>
            <a:picLocks noChangeAspect="1" noChangeArrowheads="1"/>
          </p:cNvPicPr>
          <p:nvPr/>
        </p:nvPicPr>
        <p:blipFill>
          <a:blip r:embed="rId6" cstate="print"/>
          <a:srcRect/>
          <a:stretch>
            <a:fillRect/>
          </a:stretch>
        </p:blipFill>
        <p:spPr bwMode="auto">
          <a:xfrm>
            <a:off x="399301" y="1958100"/>
            <a:ext cx="11437856" cy="4490469"/>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23" name="圆角矩形 22"/>
          <p:cNvSpPr/>
          <p:nvPr/>
        </p:nvSpPr>
        <p:spPr>
          <a:xfrm>
            <a:off x="1031292" y="3250941"/>
            <a:ext cx="684428" cy="241113"/>
          </a:xfrm>
          <a:prstGeom prst="roundRect">
            <a:avLst/>
          </a:prstGeom>
          <a:noFill/>
          <a:ln w="28575">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429533" y="4278570"/>
            <a:ext cx="3439001" cy="170600"/>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223" name="Picture 7"/>
          <p:cNvPicPr>
            <a:picLocks noChangeAspect="1" noChangeArrowheads="1"/>
          </p:cNvPicPr>
          <p:nvPr/>
        </p:nvPicPr>
        <p:blipFill>
          <a:blip r:embed="rId7" cstate="print"/>
          <a:srcRect/>
          <a:stretch>
            <a:fillRect/>
          </a:stretch>
        </p:blipFill>
        <p:spPr bwMode="auto">
          <a:xfrm>
            <a:off x="1125852" y="1799253"/>
            <a:ext cx="10331356" cy="4805137"/>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26" name="圆角矩形 25"/>
          <p:cNvSpPr/>
          <p:nvPr/>
        </p:nvSpPr>
        <p:spPr>
          <a:xfrm>
            <a:off x="10188939" y="1759320"/>
            <a:ext cx="1080213" cy="318861"/>
          </a:xfrm>
          <a:prstGeom prst="roundRect">
            <a:avLst/>
          </a:prstGeom>
          <a:noFill/>
          <a:ln w="3810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标注 26"/>
          <p:cNvSpPr/>
          <p:nvPr/>
        </p:nvSpPr>
        <p:spPr>
          <a:xfrm>
            <a:off x="9289570" y="1105470"/>
            <a:ext cx="1887942" cy="450378"/>
          </a:xfrm>
          <a:prstGeom prst="wedgeRoundRectCallout">
            <a:avLst>
              <a:gd name="adj1" fmla="val -13526"/>
              <a:gd name="adj2" fmla="val 102624"/>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200"/>
              </a:lnSpc>
            </a:pPr>
            <a:r>
              <a:rPr lang="zh-CN" altLang="en-US" sz="1800" dirty="0" smtClean="0">
                <a:solidFill>
                  <a:schemeClr val="tx1"/>
                </a:solidFill>
              </a:rPr>
              <a:t>打印和下载文件</a:t>
            </a:r>
            <a:endParaRPr lang="en-US" altLang="zh-CN" sz="1800" dirty="0" smtClean="0">
              <a:solidFill>
                <a:schemeClr val="tx1"/>
              </a:solidFill>
            </a:endParaRPr>
          </a:p>
        </p:txBody>
      </p:sp>
      <p:sp>
        <p:nvSpPr>
          <p:cNvPr id="38" name="矩形 37"/>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9" name="圆角矩形 38"/>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40"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41" name="Picture 3"/>
          <p:cNvPicPr>
            <a:picLocks noChangeAspect="1" noChangeArrowheads="1"/>
          </p:cNvPicPr>
          <p:nvPr/>
        </p:nvPicPr>
        <p:blipFill>
          <a:blip r:embed="rId8" cstate="print"/>
          <a:srcRect/>
          <a:stretch>
            <a:fillRect/>
          </a:stretch>
        </p:blipFill>
        <p:spPr bwMode="auto">
          <a:xfrm>
            <a:off x="10025972" y="226249"/>
            <a:ext cx="2115896" cy="520245"/>
          </a:xfrm>
          <a:prstGeom prst="rect">
            <a:avLst/>
          </a:prstGeom>
          <a:noFill/>
          <a:ln w="9525">
            <a:noFill/>
            <a:miter lim="800000"/>
            <a:headEnd/>
            <a:tailEnd/>
          </a:ln>
        </p:spPr>
      </p:pic>
      <p:grpSp>
        <p:nvGrpSpPr>
          <p:cNvPr id="42"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矩形 47"/>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2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22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2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2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2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98355" y="1079940"/>
            <a:ext cx="11243180" cy="580863"/>
          </a:xfrm>
          <a:prstGeom prst="rect">
            <a:avLst/>
          </a:prstGeom>
        </p:spPr>
        <p:txBody>
          <a:bodyPr wrap="square" lIns="91438" tIns="45719" rIns="91438" bIns="45719">
            <a:spAutoFit/>
          </a:bodyPr>
          <a:lstStyle/>
          <a:p>
            <a:pPr algn="just">
              <a:lnSpc>
                <a:spcPct val="150000"/>
              </a:lnSpc>
              <a:spcBef>
                <a:spcPts val="600"/>
              </a:spcBef>
              <a:spcAft>
                <a:spcPts val="1200"/>
              </a:spcAft>
              <a:buClr>
                <a:srgbClr val="0070C0"/>
              </a:buClr>
              <a:buFont typeface="Wingdings" pitchFamily="2" charset="2"/>
              <a:buChar char="u"/>
            </a:pPr>
            <a:r>
              <a:rPr lang="en-US" altLang="zh-CN" sz="2400" dirty="0" smtClean="0">
                <a:latin typeface="Times New Roman" pitchFamily="18" charset="0"/>
                <a:ea typeface="微软雅黑" pitchFamily="34" charset="-122"/>
                <a:cs typeface="Times New Roman" pitchFamily="18" charset="0"/>
              </a:rPr>
              <a:t>  WHOLIS </a:t>
            </a:r>
            <a:r>
              <a:rPr lang="zh-CN" altLang="en-US" sz="2400" dirty="0" smtClean="0">
                <a:latin typeface="Times New Roman" pitchFamily="18" charset="0"/>
                <a:ea typeface="微软雅黑" pitchFamily="34" charset="-122"/>
                <a:cs typeface="Times New Roman" pitchFamily="18" charset="0"/>
              </a:rPr>
              <a:t> 检索结果 </a:t>
            </a:r>
            <a:r>
              <a:rPr lang="en-US" altLang="zh-CN" sz="2400" dirty="0" smtClean="0">
                <a:latin typeface="Times New Roman" pitchFamily="18" charset="0"/>
                <a:ea typeface="微软雅黑" pitchFamily="34" charset="-122"/>
                <a:cs typeface="Times New Roman" pitchFamily="18" charset="0"/>
              </a:rPr>
              <a:t>—— </a:t>
            </a:r>
            <a:r>
              <a:rPr lang="zh-CN" altLang="en-US" sz="2400" dirty="0" smtClean="0">
                <a:latin typeface="Times New Roman" pitchFamily="18" charset="0"/>
                <a:ea typeface="微软雅黑" pitchFamily="34" charset="-122"/>
                <a:cs typeface="Times New Roman" pitchFamily="18" charset="0"/>
              </a:rPr>
              <a:t>以 </a:t>
            </a:r>
            <a:r>
              <a:rPr lang="en-US" altLang="zh-CN" sz="2400" dirty="0" smtClean="0">
                <a:latin typeface="Times New Roman" pitchFamily="18" charset="0"/>
                <a:ea typeface="微软雅黑" pitchFamily="34" charset="-122"/>
                <a:cs typeface="Times New Roman" pitchFamily="18" charset="0"/>
              </a:rPr>
              <a:t>Cancer </a:t>
            </a:r>
            <a:r>
              <a:rPr lang="zh-CN" altLang="en-US" sz="2400" dirty="0" smtClean="0">
                <a:latin typeface="Times New Roman" pitchFamily="18" charset="0"/>
                <a:ea typeface="微软雅黑" pitchFamily="34" charset="-122"/>
                <a:cs typeface="Times New Roman" pitchFamily="18" charset="0"/>
              </a:rPr>
              <a:t>为例 （</a:t>
            </a:r>
            <a:r>
              <a:rPr lang="en-US" altLang="zh-CN" sz="2400" dirty="0" smtClean="0">
                <a:latin typeface="Times New Roman" pitchFamily="18" charset="0"/>
                <a:ea typeface="微软雅黑" pitchFamily="34" charset="-122"/>
                <a:cs typeface="Times New Roman" pitchFamily="18" charset="0"/>
              </a:rPr>
              <a:t>2</a:t>
            </a:r>
            <a:r>
              <a:rPr lang="zh-CN" altLang="en-US" sz="2400" dirty="0" smtClean="0">
                <a:latin typeface="Times New Roman" pitchFamily="18" charset="0"/>
                <a:ea typeface="微软雅黑" pitchFamily="34" charset="-122"/>
                <a:cs typeface="Times New Roman" pitchFamily="18" charset="0"/>
              </a:rPr>
              <a:t>）</a:t>
            </a:r>
            <a:r>
              <a:rPr lang="en-US" altLang="zh-CN" sz="2400" dirty="0" smtClean="0">
                <a:latin typeface="Times New Roman" pitchFamily="18" charset="0"/>
                <a:ea typeface="微软雅黑" pitchFamily="34" charset="-122"/>
                <a:cs typeface="Times New Roman" pitchFamily="18" charset="0"/>
              </a:rPr>
              <a:t> </a:t>
            </a:r>
          </a:p>
        </p:txBody>
      </p:sp>
      <p:pic>
        <p:nvPicPr>
          <p:cNvPr id="10242" name="Picture 2"/>
          <p:cNvPicPr>
            <a:picLocks noChangeAspect="1" noChangeArrowheads="1"/>
          </p:cNvPicPr>
          <p:nvPr/>
        </p:nvPicPr>
        <p:blipFill>
          <a:blip r:embed="rId3" cstate="print"/>
          <a:srcRect/>
          <a:stretch>
            <a:fillRect/>
          </a:stretch>
        </p:blipFill>
        <p:spPr bwMode="auto">
          <a:xfrm>
            <a:off x="218363" y="2526643"/>
            <a:ext cx="11742038" cy="2714097"/>
          </a:xfrm>
          <a:prstGeom prst="rect">
            <a:avLst/>
          </a:prstGeom>
          <a:noFill/>
          <a:ln w="9525">
            <a:noFill/>
            <a:miter lim="800000"/>
            <a:headEnd/>
            <a:tailEnd/>
          </a:ln>
        </p:spPr>
      </p:pic>
      <p:sp>
        <p:nvSpPr>
          <p:cNvPr id="18" name="圆角矩形 17"/>
          <p:cNvSpPr/>
          <p:nvPr/>
        </p:nvSpPr>
        <p:spPr>
          <a:xfrm>
            <a:off x="9237494" y="3020702"/>
            <a:ext cx="889146" cy="282056"/>
          </a:xfrm>
          <a:prstGeom prst="roundRect">
            <a:avLst/>
          </a:prstGeom>
          <a:no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4"/>
          <p:cNvPicPr>
            <a:picLocks noChangeAspect="1" noChangeArrowheads="1"/>
          </p:cNvPicPr>
          <p:nvPr/>
        </p:nvPicPr>
        <p:blipFill>
          <a:blip r:embed="rId4" cstate="print"/>
          <a:srcRect/>
          <a:stretch>
            <a:fillRect/>
          </a:stretch>
        </p:blipFill>
        <p:spPr bwMode="auto">
          <a:xfrm>
            <a:off x="491320" y="1798543"/>
            <a:ext cx="11081982" cy="4698760"/>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21" name="圆角矩形 20"/>
          <p:cNvSpPr/>
          <p:nvPr/>
        </p:nvSpPr>
        <p:spPr>
          <a:xfrm>
            <a:off x="505202" y="3527942"/>
            <a:ext cx="641210" cy="225191"/>
          </a:xfrm>
          <a:prstGeom prst="roundRect">
            <a:avLst/>
          </a:prstGeom>
          <a:no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43" name="Picture 3"/>
          <p:cNvPicPr>
            <a:picLocks noChangeAspect="1" noChangeArrowheads="1"/>
          </p:cNvPicPr>
          <p:nvPr/>
        </p:nvPicPr>
        <p:blipFill>
          <a:blip r:embed="rId5" cstate="print"/>
          <a:srcRect/>
          <a:stretch>
            <a:fillRect/>
          </a:stretch>
        </p:blipFill>
        <p:spPr bwMode="auto">
          <a:xfrm>
            <a:off x="81888" y="2485162"/>
            <a:ext cx="12005034" cy="2931731"/>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33" name="矩形 32"/>
          <p:cNvSpPr/>
          <p:nvPr/>
        </p:nvSpPr>
        <p:spPr>
          <a:xfrm>
            <a:off x="4061361" y="252859"/>
            <a:ext cx="6583895"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4" name="圆角矩形 3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4</a:t>
            </a:r>
            <a:endParaRPr lang="zh-CN" altLang="en-US" sz="3600" dirty="0"/>
          </a:p>
        </p:txBody>
      </p:sp>
      <p:sp>
        <p:nvSpPr>
          <p:cNvPr id="35" name="文本框 44"/>
          <p:cNvSpPr txBox="1"/>
          <p:nvPr/>
        </p:nvSpPr>
        <p:spPr>
          <a:xfrm>
            <a:off x="761126" y="194613"/>
            <a:ext cx="3347738"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WHOLIS</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 数据库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6" name="Picture 3"/>
          <p:cNvPicPr>
            <a:picLocks noChangeAspect="1" noChangeArrowheads="1"/>
          </p:cNvPicPr>
          <p:nvPr/>
        </p:nvPicPr>
        <p:blipFill>
          <a:blip r:embed="rId6" cstate="print"/>
          <a:srcRect/>
          <a:stretch>
            <a:fillRect/>
          </a:stretch>
        </p:blipFill>
        <p:spPr bwMode="auto">
          <a:xfrm>
            <a:off x="10025972" y="226249"/>
            <a:ext cx="2115896" cy="520245"/>
          </a:xfrm>
          <a:prstGeom prst="rect">
            <a:avLst/>
          </a:prstGeom>
          <a:noFill/>
          <a:ln w="9525">
            <a:noFill/>
            <a:miter lim="800000"/>
            <a:headEnd/>
            <a:tailEnd/>
          </a:ln>
        </p:spPr>
      </p:pic>
      <p:grpSp>
        <p:nvGrpSpPr>
          <p:cNvPr id="37" name="组 37"/>
          <p:cNvGrpSpPr/>
          <p:nvPr/>
        </p:nvGrpSpPr>
        <p:grpSpPr>
          <a:xfrm>
            <a:off x="0" y="252857"/>
            <a:ext cx="152393" cy="484287"/>
            <a:chOff x="12039604" y="252856"/>
            <a:chExt cx="152393" cy="484287"/>
          </a:xfrm>
        </p:grpSpPr>
        <p:sp>
          <p:nvSpPr>
            <p:cNvPr id="38" name="圆角矩形 37"/>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4085113" y="287402"/>
            <a:ext cx="2624446"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WHOLIS  DATABASE</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3"/>
          <p:cNvGrpSpPr/>
          <p:nvPr/>
        </p:nvGrpSpPr>
        <p:grpSpPr>
          <a:xfrm>
            <a:off x="-1128713" y="2847435"/>
            <a:ext cx="13320711" cy="1773772"/>
            <a:chOff x="-1128713" y="2847433"/>
            <a:chExt cx="13320710" cy="1296345"/>
          </a:xfrm>
        </p:grpSpPr>
        <p:sp>
          <p:nvSpPr>
            <p:cNvPr id="51" name="矩形 50"/>
            <p:cNvSpPr/>
            <p:nvPr/>
          </p:nvSpPr>
          <p:spPr>
            <a:xfrm flipH="1">
              <a:off x="-1128713" y="2872346"/>
              <a:ext cx="1332071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smtClean="0"/>
                <a:t>5</a:t>
              </a:r>
              <a:endParaRPr lang="zh-CN" altLang="en-US" sz="6000" dirty="0"/>
            </a:p>
          </p:txBody>
        </p:sp>
        <p:sp>
          <p:nvSpPr>
            <p:cNvPr id="42" name="文本框 41"/>
            <p:cNvSpPr txBox="1"/>
            <p:nvPr/>
          </p:nvSpPr>
          <p:spPr>
            <a:xfrm>
              <a:off x="2101762" y="3016353"/>
              <a:ext cx="9867325" cy="944729"/>
            </a:xfrm>
            <a:prstGeom prst="rect">
              <a:avLst/>
            </a:prstGeom>
            <a:noFill/>
          </p:spPr>
          <p:txBody>
            <a:bodyPr wrap="square" lIns="91438" tIns="45719" rIns="91438" bIns="45719" rtlCol="0">
              <a:spAutoFit/>
            </a:bodyPr>
            <a:lstStyle/>
            <a:p>
              <a:pPr algn="ctr">
                <a:spcBef>
                  <a:spcPts val="2400"/>
                </a:spcBef>
              </a:pPr>
              <a:r>
                <a:rPr lang="en-US" altLang="zh-CN" sz="4800" spc="600" dirty="0" smtClean="0">
                  <a:solidFill>
                    <a:schemeClr val="bg1"/>
                  </a:solidFill>
                  <a:latin typeface="Times New Roman" pitchFamily="18" charset="0"/>
                  <a:ea typeface="微软雅黑" panose="020B0503020204020204" pitchFamily="34" charset="-122"/>
                  <a:cs typeface="Times New Roman" pitchFamily="18" charset="0"/>
                </a:rPr>
                <a:t>WHO </a:t>
              </a:r>
              <a:r>
                <a:rPr lang="zh-CN" altLang="en-US" sz="4800" spc="600" dirty="0" smtClean="0">
                  <a:solidFill>
                    <a:schemeClr val="bg1"/>
                  </a:solidFill>
                  <a:latin typeface="Times New Roman" pitchFamily="18" charset="0"/>
                  <a:ea typeface="微软雅黑" panose="020B0503020204020204" pitchFamily="34" charset="-122"/>
                  <a:cs typeface="Times New Roman" pitchFamily="18" charset="0"/>
                </a:rPr>
                <a:t>信息资源管理工具</a:t>
              </a:r>
              <a:endParaRPr lang="en-US" altLang="zh-CN" sz="4800" spc="600" dirty="0" smtClean="0">
                <a:solidFill>
                  <a:schemeClr val="bg1"/>
                </a:solidFill>
                <a:latin typeface="Times New Roman" pitchFamily="18" charset="0"/>
                <a:ea typeface="微软雅黑" panose="020B0503020204020204" pitchFamily="34" charset="-122"/>
                <a:cs typeface="Times New Roman" pitchFamily="18" charset="0"/>
              </a:endParaRPr>
            </a:p>
            <a:p>
              <a:pPr algn="ctr">
                <a:spcBef>
                  <a:spcPts val="1200"/>
                </a:spcBef>
              </a:pP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2400" dirty="0" smtClean="0">
                <a:solidFill>
                  <a:schemeClr val="bg1"/>
                </a:solidFill>
                <a:latin typeface="Times New Roman" pitchFamily="18" charset="0"/>
                <a:ea typeface="微软雅黑" panose="020B0503020204020204" pitchFamily="34" charset="-122"/>
                <a:cs typeface="Times New Roman" pitchFamily="18" charset="0"/>
              </a:endParaRP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1" name="Picture 3"/>
          <p:cNvPicPr>
            <a:picLocks noChangeAspect="1" noChangeArrowheads="1"/>
          </p:cNvPicPr>
          <p:nvPr/>
        </p:nvPicPr>
        <p:blipFill>
          <a:blip r:embed="rId2" cstate="print"/>
          <a:srcRect/>
          <a:stretch>
            <a:fillRect/>
          </a:stretch>
        </p:blipFill>
        <p:spPr bwMode="auto">
          <a:xfrm>
            <a:off x="10025972"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4373154" y="1569492"/>
            <a:ext cx="3338024" cy="1001407"/>
          </a:xfrm>
          <a:prstGeom prst="rect">
            <a:avLst/>
          </a:prstGeom>
          <a:noFill/>
          <a:ln w="9525">
            <a:noFill/>
            <a:miter lim="800000"/>
            <a:headEnd/>
            <a:tailEnd/>
          </a:ln>
        </p:spPr>
      </p:pic>
      <p:sp>
        <p:nvSpPr>
          <p:cNvPr id="15" name="矩形 14"/>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3683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4868883" y="252859"/>
            <a:ext cx="587828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5</a:t>
            </a:r>
            <a:endParaRPr lang="zh-CN" altLang="en-US" sz="3600" dirty="0"/>
          </a:p>
        </p:txBody>
      </p:sp>
      <p:sp>
        <p:nvSpPr>
          <p:cNvPr id="29" name="文本框 44"/>
          <p:cNvSpPr txBox="1"/>
          <p:nvPr/>
        </p:nvSpPr>
        <p:spPr>
          <a:xfrm>
            <a:off x="772999" y="232011"/>
            <a:ext cx="4084009"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dirty="0" smtClean="0">
                <a:solidFill>
                  <a:schemeClr val="tx2"/>
                </a:solidFill>
                <a:latin typeface="Times New Roman" pitchFamily="18" charset="0"/>
                <a:ea typeface="微软雅黑" panose="020B0503020204020204" pitchFamily="34" charset="-122"/>
                <a:cs typeface="Times New Roman" pitchFamily="18" charset="0"/>
              </a:rPr>
              <a:t>信息资源管理工具</a:t>
            </a:r>
            <a:endParaRPr lang="zh-CN" altLang="en-US" sz="24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4845274" y="330118"/>
            <a:ext cx="5106249" cy="335985"/>
          </a:xfrm>
          <a:prstGeom prst="rect">
            <a:avLst/>
          </a:prstGeom>
        </p:spPr>
        <p:txBody>
          <a:bodyPr wrap="square" lIns="91436" tIns="45718" rIns="91436" bIns="45718">
            <a:spAutoFit/>
          </a:bodyPr>
          <a:lstStyle/>
          <a:p>
            <a:pPr algn="ctr">
              <a:lnSpc>
                <a:spcPts val="1900"/>
              </a:lnSpc>
            </a:pPr>
            <a:r>
              <a:rPr lang="en-US" altLang="zh-CN" sz="14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1600" dirty="0" smtClean="0">
              <a:solidFill>
                <a:schemeClr val="bg1"/>
              </a:solidFill>
              <a:latin typeface="Times New Roman" pitchFamily="18" charset="0"/>
              <a:ea typeface="微软雅黑" panose="020B0503020204020204" pitchFamily="34" charset="-122"/>
              <a:cs typeface="Times New Roman" pitchFamily="18" charset="0"/>
            </a:endParaRPr>
          </a:p>
        </p:txBody>
      </p:sp>
      <p:pic>
        <p:nvPicPr>
          <p:cNvPr id="17" name="Picture 4"/>
          <p:cNvPicPr>
            <a:picLocks noChangeAspect="1" noChangeArrowheads="1"/>
          </p:cNvPicPr>
          <p:nvPr/>
        </p:nvPicPr>
        <p:blipFill>
          <a:blip r:embed="rId4" cstate="print"/>
          <a:srcRect/>
          <a:stretch>
            <a:fillRect/>
          </a:stretch>
        </p:blipFill>
        <p:spPr bwMode="auto">
          <a:xfrm>
            <a:off x="560164" y="1392071"/>
            <a:ext cx="6848931" cy="5138382"/>
          </a:xfrm>
          <a:prstGeom prst="rect">
            <a:avLst/>
          </a:prstGeom>
          <a:noFill/>
          <a:ln w="25400">
            <a:solidFill>
              <a:schemeClr val="bg2">
                <a:lumMod val="90000"/>
              </a:schemeClr>
            </a:solidFill>
            <a:miter lim="800000"/>
            <a:headEnd/>
            <a:tailEnd/>
          </a:ln>
          <a:effectLst>
            <a:outerShdw blurRad="50800" dist="38100" dir="8100000" sx="101000" sy="101000" algn="tr" rotWithShape="0">
              <a:prstClr val="black">
                <a:alpha val="33000"/>
              </a:prstClr>
            </a:outerShdw>
          </a:effectLst>
          <a:scene3d>
            <a:camera prst="orthographicFront"/>
            <a:lightRig rig="threePt" dir="t"/>
          </a:scene3d>
          <a:sp3d>
            <a:bevelT/>
          </a:sp3d>
        </p:spPr>
      </p:pic>
      <p:sp>
        <p:nvSpPr>
          <p:cNvPr id="18" name="圆角矩形 17"/>
          <p:cNvSpPr/>
          <p:nvPr/>
        </p:nvSpPr>
        <p:spPr>
          <a:xfrm>
            <a:off x="5631814" y="1666802"/>
            <a:ext cx="1806216" cy="300248"/>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3" name="Picture 5"/>
          <p:cNvPicPr>
            <a:picLocks noChangeAspect="1" noChangeArrowheads="1"/>
          </p:cNvPicPr>
          <p:nvPr/>
        </p:nvPicPr>
        <p:blipFill>
          <a:blip r:embed="rId5" cstate="print"/>
          <a:srcRect/>
          <a:stretch>
            <a:fillRect/>
          </a:stretch>
        </p:blipFill>
        <p:spPr bwMode="auto">
          <a:xfrm>
            <a:off x="7675385" y="3156740"/>
            <a:ext cx="4448375" cy="626532"/>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20" name="圆角矩形 19"/>
          <p:cNvSpPr/>
          <p:nvPr/>
        </p:nvSpPr>
        <p:spPr>
          <a:xfrm>
            <a:off x="7642746" y="3138989"/>
            <a:ext cx="655093" cy="668736"/>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a:stretch>
            <a:fillRect/>
          </a:stretch>
        </p:blipFill>
        <p:spPr bwMode="auto">
          <a:xfrm>
            <a:off x="1469132" y="3086594"/>
            <a:ext cx="4999914" cy="3503284"/>
          </a:xfrm>
          <a:prstGeom prst="rect">
            <a:avLst/>
          </a:prstGeom>
          <a:noFill/>
          <a:ln w="9525">
            <a:noFill/>
            <a:miter lim="800000"/>
            <a:headEnd/>
            <a:tailEnd/>
          </a:ln>
        </p:spPr>
      </p:pic>
      <p:sp>
        <p:nvSpPr>
          <p:cNvPr id="16" name="内容占位符 23"/>
          <p:cNvSpPr>
            <a:spLocks noGrp="1"/>
          </p:cNvSpPr>
          <p:nvPr>
            <p:ph idx="1"/>
          </p:nvPr>
        </p:nvSpPr>
        <p:spPr>
          <a:xfrm>
            <a:off x="409438" y="818872"/>
            <a:ext cx="11068331" cy="2279171"/>
          </a:xfrm>
        </p:spPr>
        <p:txBody>
          <a:bodyPr>
            <a:normAutofit fontScale="92500" lnSpcReduction="10000"/>
          </a:bodyPr>
          <a:lstStyle/>
          <a:p>
            <a:pPr>
              <a:lnSpc>
                <a:spcPct val="160000"/>
              </a:lnSpc>
              <a:spcBef>
                <a:spcPts val="0"/>
              </a:spcBef>
              <a:buClr>
                <a:srgbClr val="0070C0"/>
              </a:buClr>
              <a:buFont typeface="Wingdings" pitchFamily="2" charset="2"/>
              <a:buChar char=""/>
            </a:pPr>
            <a:r>
              <a:rPr lang="en-US" altLang="zh-CN" sz="3000" dirty="0" smtClean="0">
                <a:latin typeface="Times New Roman" pitchFamily="18" charset="0"/>
                <a:cs typeface="Times New Roman" pitchFamily="18" charset="0"/>
              </a:rPr>
              <a:t>  </a:t>
            </a:r>
            <a:r>
              <a:rPr lang="en-US" altLang="zh-CN" sz="3000" dirty="0" smtClean="0">
                <a:latin typeface="Times New Roman" pitchFamily="18" charset="0"/>
                <a:ea typeface="+mj-ea"/>
                <a:cs typeface="Times New Roman" pitchFamily="18" charset="0"/>
              </a:rPr>
              <a:t>RSS</a:t>
            </a:r>
            <a:endParaRPr lang="en-US" altLang="zh-CN" sz="3000" dirty="0" smtClean="0">
              <a:latin typeface="Times New Roman" pitchFamily="18" charset="0"/>
              <a:cs typeface="Times New Roman" pitchFamily="18" charset="0"/>
            </a:endParaRPr>
          </a:p>
          <a:p>
            <a:pPr algn="just">
              <a:lnSpc>
                <a:spcPct val="160000"/>
              </a:lnSpc>
              <a:spcBef>
                <a:spcPts val="0"/>
              </a:spcBef>
              <a:buClr>
                <a:srgbClr val="0070C0"/>
              </a:buClr>
              <a:buNone/>
            </a:pPr>
            <a:r>
              <a:rPr lang="zh-CN" altLang="en-US" sz="2400" dirty="0" smtClean="0">
                <a:latin typeface="Times New Roman" pitchFamily="18" charset="0"/>
                <a:ea typeface="微软雅黑" pitchFamily="34" charset="-122"/>
                <a:cs typeface="Times New Roman" pitchFamily="18" charset="0"/>
              </a:rPr>
              <a:t>            </a:t>
            </a:r>
            <a:r>
              <a:rPr lang="zh-CN" altLang="en-US" sz="2200" dirty="0" smtClean="0">
                <a:latin typeface="Times New Roman" pitchFamily="18" charset="0"/>
                <a:ea typeface="微软雅黑" pitchFamily="34" charset="-122"/>
                <a:cs typeface="Times New Roman" pitchFamily="18" charset="0"/>
              </a:rPr>
              <a:t>简易信息聚合（</a:t>
            </a:r>
            <a:r>
              <a:rPr lang="en-US" altLang="zh-CN" sz="2200" dirty="0" smtClean="0">
                <a:latin typeface="Times New Roman" pitchFamily="18" charset="0"/>
                <a:ea typeface="微软雅黑" pitchFamily="34" charset="-122"/>
                <a:cs typeface="Times New Roman" pitchFamily="18" charset="0"/>
              </a:rPr>
              <a:t>Really Simple Syndication , RSS</a:t>
            </a:r>
            <a:r>
              <a:rPr lang="zh-CN" altLang="en-US" sz="2200" dirty="0" smtClean="0">
                <a:latin typeface="Times New Roman" pitchFamily="18" charset="0"/>
                <a:ea typeface="微软雅黑" pitchFamily="34" charset="-122"/>
                <a:cs typeface="Times New Roman" pitchFamily="18" charset="0"/>
              </a:rPr>
              <a:t>），是站点用来和其他站点之间共享内容的简易方式，简单讲即为一种用来分发和汇集网页内容的 </a:t>
            </a:r>
            <a:r>
              <a:rPr lang="en-US" altLang="zh-CN" sz="2200" dirty="0" smtClean="0">
                <a:latin typeface="Times New Roman" pitchFamily="18" charset="0"/>
                <a:ea typeface="微软雅黑" pitchFamily="34" charset="-122"/>
                <a:cs typeface="Times New Roman" pitchFamily="18" charset="0"/>
              </a:rPr>
              <a:t>XML </a:t>
            </a:r>
            <a:r>
              <a:rPr lang="zh-CN" altLang="en-US" sz="2200" dirty="0" smtClean="0">
                <a:latin typeface="Times New Roman" pitchFamily="18" charset="0"/>
                <a:ea typeface="微软雅黑" pitchFamily="34" charset="-122"/>
                <a:cs typeface="Times New Roman" pitchFamily="18" charset="0"/>
              </a:rPr>
              <a:t>格式。通过 </a:t>
            </a:r>
            <a:r>
              <a:rPr lang="en-US" altLang="zh-CN" sz="2200" dirty="0" smtClean="0">
                <a:latin typeface="Times New Roman" pitchFamily="18" charset="0"/>
                <a:ea typeface="微软雅黑" pitchFamily="34" charset="-122"/>
                <a:cs typeface="Times New Roman" pitchFamily="18" charset="0"/>
              </a:rPr>
              <a:t>RSS</a:t>
            </a:r>
            <a:r>
              <a:rPr lang="zh-CN" altLang="en-US" sz="2200" dirty="0" smtClean="0">
                <a:latin typeface="Times New Roman" pitchFamily="18" charset="0"/>
                <a:ea typeface="微软雅黑" pitchFamily="34" charset="-122"/>
                <a:cs typeface="Times New Roman" pitchFamily="18" charset="0"/>
              </a:rPr>
              <a:t>，我们可以与 </a:t>
            </a:r>
            <a:r>
              <a:rPr lang="en-US" altLang="zh-CN" sz="2200" dirty="0" smtClean="0">
                <a:latin typeface="Times New Roman" pitchFamily="18" charset="0"/>
                <a:ea typeface="微软雅黑" pitchFamily="34" charset="-122"/>
                <a:cs typeface="Times New Roman" pitchFamily="18" charset="0"/>
              </a:rPr>
              <a:t>WHO </a:t>
            </a:r>
            <a:r>
              <a:rPr lang="zh-CN" altLang="en-US" sz="2200" dirty="0" smtClean="0">
                <a:latin typeface="Times New Roman" pitchFamily="18" charset="0"/>
                <a:ea typeface="微软雅黑" pitchFamily="34" charset="-122"/>
                <a:cs typeface="Times New Roman" pitchFamily="18" charset="0"/>
              </a:rPr>
              <a:t>发布的最新消息保持同步。</a:t>
            </a:r>
            <a:endParaRPr lang="en-US" altLang="zh-CN" sz="2600" dirty="0" smtClean="0">
              <a:latin typeface="Times New Roman" pitchFamily="18" charset="0"/>
              <a:ea typeface="微软雅黑" pitchFamily="34" charset="-122"/>
              <a:cs typeface="Times New Roman" pitchFamily="18" charset="0"/>
            </a:endParaRPr>
          </a:p>
        </p:txBody>
      </p:sp>
      <p:sp>
        <p:nvSpPr>
          <p:cNvPr id="24" name="矩形 23"/>
          <p:cNvSpPr/>
          <p:nvPr/>
        </p:nvSpPr>
        <p:spPr>
          <a:xfrm>
            <a:off x="7001298" y="2825087"/>
            <a:ext cx="4544704" cy="3954927"/>
          </a:xfrm>
          <a:prstGeom prst="rect">
            <a:avLst/>
          </a:prstGeom>
        </p:spPr>
        <p:txBody>
          <a:bodyPr wrap="square" lIns="91438" tIns="45719" rIns="91438" bIns="45719">
            <a:spAutoFit/>
          </a:bodyPr>
          <a:lstStyle/>
          <a:p>
            <a:pPr>
              <a:lnSpc>
                <a:spcPct val="150000"/>
              </a:lnSpc>
              <a:spcBef>
                <a:spcPts val="600"/>
              </a:spcBef>
              <a:spcAft>
                <a:spcPts val="600"/>
              </a:spcAft>
              <a:buClr>
                <a:srgbClr val="0070C0"/>
              </a:buClr>
              <a:buFont typeface="Wingdings" pitchFamily="2" charset="2"/>
              <a:buChar char="u"/>
            </a:pPr>
            <a:r>
              <a:rPr lang="en-US" altLang="zh-CN" sz="2000" dirty="0" smtClean="0">
                <a:latin typeface="Times New Roman" pitchFamily="18" charset="0"/>
                <a:ea typeface="微软雅黑" pitchFamily="34" charset="-122"/>
                <a:cs typeface="Times New Roman" pitchFamily="18" charset="0"/>
              </a:rPr>
              <a:t> </a:t>
            </a:r>
            <a:r>
              <a:rPr lang="en-US" altLang="zh-CN" sz="2000" dirty="0" smtClean="0">
                <a:latin typeface="Times New Roman" pitchFamily="18" charset="0"/>
                <a:ea typeface="+mj-ea"/>
                <a:cs typeface="Times New Roman" pitchFamily="18" charset="0"/>
              </a:rPr>
              <a:t> RSS </a:t>
            </a:r>
            <a:r>
              <a:rPr lang="zh-CN" altLang="en-US" sz="2000" dirty="0" smtClean="0">
                <a:latin typeface="Times New Roman" pitchFamily="18" charset="0"/>
                <a:ea typeface="+mj-ea"/>
                <a:cs typeface="Times New Roman" pitchFamily="18" charset="0"/>
              </a:rPr>
              <a:t>推送的 </a:t>
            </a:r>
            <a:r>
              <a:rPr lang="en-US" altLang="zh-CN" sz="2000" dirty="0" smtClean="0">
                <a:latin typeface="Times New Roman" pitchFamily="18" charset="0"/>
                <a:ea typeface="+mj-ea"/>
                <a:cs typeface="Times New Roman" pitchFamily="18" charset="0"/>
              </a:rPr>
              <a:t>WHO </a:t>
            </a:r>
            <a:r>
              <a:rPr lang="zh-CN" altLang="en-US" sz="2000" dirty="0" smtClean="0">
                <a:latin typeface="Times New Roman" pitchFamily="18" charset="0"/>
                <a:ea typeface="+mj-ea"/>
                <a:cs typeface="Times New Roman" pitchFamily="18" charset="0"/>
              </a:rPr>
              <a:t>新闻类型</a:t>
            </a: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WHO </a:t>
            </a:r>
            <a:r>
              <a:rPr lang="zh-CN" altLang="en-US" sz="1800" dirty="0" smtClean="0">
                <a:latin typeface="Times New Roman" pitchFamily="18" charset="0"/>
                <a:ea typeface="微软雅黑" pitchFamily="34" charset="-122"/>
                <a:cs typeface="Times New Roman" pitchFamily="18" charset="0"/>
              </a:rPr>
              <a:t>新闻</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管理机构文档</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突发事件与灾害新闻</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疾病爆发</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禽流感</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WHO </a:t>
            </a:r>
            <a:r>
              <a:rPr lang="zh-CN" altLang="en-US" sz="1800" dirty="0" smtClean="0">
                <a:latin typeface="Times New Roman" pitchFamily="18" charset="0"/>
                <a:ea typeface="微软雅黑" pitchFamily="34" charset="-122"/>
                <a:cs typeface="Times New Roman" pitchFamily="18" charset="0"/>
              </a:rPr>
              <a:t>总干事近期讲话</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WHO </a:t>
            </a:r>
            <a:r>
              <a:rPr lang="zh-CN" altLang="en-US" sz="1800" dirty="0" smtClean="0">
                <a:latin typeface="Times New Roman" pitchFamily="18" charset="0"/>
                <a:ea typeface="微软雅黑" pitchFamily="34" charset="-122"/>
                <a:cs typeface="Times New Roman" pitchFamily="18" charset="0"/>
              </a:rPr>
              <a:t>特写</a:t>
            </a:r>
            <a:endParaRPr lang="en-US" altLang="zh-CN" sz="1800" dirty="0" smtClean="0">
              <a:latin typeface="Times New Roman" pitchFamily="18" charset="0"/>
              <a:ea typeface="微软雅黑" pitchFamily="34" charset="-122"/>
              <a:cs typeface="Times New Roman" pitchFamily="18" charset="0"/>
            </a:endParaRPr>
          </a:p>
          <a:p>
            <a:pPr lvl="1">
              <a:lnSpc>
                <a:spcPct val="150000"/>
              </a:lnSpc>
              <a:buClr>
                <a:srgbClr val="0070C0"/>
              </a:buClr>
              <a:buFont typeface="Wingdings" pitchFamily="2" charset="2"/>
              <a:buChar char="Ø"/>
            </a:pPr>
            <a:r>
              <a:rPr lang="zh-CN" altLang="en-US" sz="1800" dirty="0" smtClean="0">
                <a:latin typeface="微软雅黑" pitchFamily="34" charset="-122"/>
                <a:ea typeface="微软雅黑" pitchFamily="34" charset="-122"/>
              </a:rPr>
              <a:t> 产妇、新生儿和儿童健康</a:t>
            </a:r>
            <a:endParaRPr lang="en-US" altLang="zh-CN" sz="1800" dirty="0" smtClean="0">
              <a:latin typeface="微软雅黑" pitchFamily="34" charset="-122"/>
              <a:ea typeface="微软雅黑" pitchFamily="34" charset="-122"/>
              <a:cs typeface="Times New Roman" pitchFamily="18" charset="0"/>
            </a:endParaRPr>
          </a:p>
        </p:txBody>
      </p:sp>
      <p:sp>
        <p:nvSpPr>
          <p:cNvPr id="25" name="圆角矩形 24"/>
          <p:cNvSpPr/>
          <p:nvPr/>
        </p:nvSpPr>
        <p:spPr>
          <a:xfrm>
            <a:off x="2615652" y="4435523"/>
            <a:ext cx="2297542" cy="3411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5" name="Picture 7"/>
          <p:cNvPicPr>
            <a:picLocks noChangeAspect="1" noChangeArrowheads="1"/>
          </p:cNvPicPr>
          <p:nvPr/>
        </p:nvPicPr>
        <p:blipFill>
          <a:blip r:embed="rId4" cstate="print"/>
          <a:srcRect/>
          <a:stretch>
            <a:fillRect/>
          </a:stretch>
        </p:blipFill>
        <p:spPr bwMode="auto">
          <a:xfrm>
            <a:off x="1705951" y="3093166"/>
            <a:ext cx="8898360" cy="3661357"/>
          </a:xfrm>
          <a:prstGeom prst="rect">
            <a:avLst/>
          </a:prstGeom>
          <a:noFill/>
          <a:ln w="9525">
            <a:noFill/>
            <a:miter lim="800000"/>
            <a:headEnd/>
            <a:tailEnd/>
          </a:ln>
        </p:spPr>
      </p:pic>
      <p:sp>
        <p:nvSpPr>
          <p:cNvPr id="18" name="圆角矩形 17"/>
          <p:cNvSpPr/>
          <p:nvPr/>
        </p:nvSpPr>
        <p:spPr>
          <a:xfrm>
            <a:off x="2688609" y="2934273"/>
            <a:ext cx="1105469" cy="668736"/>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5" cstate="print"/>
          <a:srcRect/>
          <a:stretch>
            <a:fillRect/>
          </a:stretch>
        </p:blipFill>
        <p:spPr bwMode="auto">
          <a:xfrm>
            <a:off x="1992578" y="3417320"/>
            <a:ext cx="8147712" cy="3345143"/>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4043718" y="4162568"/>
            <a:ext cx="4149582" cy="1495070"/>
          </a:xfrm>
          <a:prstGeom prst="rect">
            <a:avLst/>
          </a:prstGeom>
          <a:noFill/>
          <a:ln w="9525">
            <a:noFill/>
            <a:miter lim="800000"/>
            <a:headEnd/>
            <a:tailEnd/>
          </a:ln>
        </p:spPr>
      </p:pic>
      <p:sp>
        <p:nvSpPr>
          <p:cNvPr id="26" name="圆角矩形 25"/>
          <p:cNvSpPr/>
          <p:nvPr/>
        </p:nvSpPr>
        <p:spPr>
          <a:xfrm>
            <a:off x="6225668" y="5133832"/>
            <a:ext cx="898463" cy="352568"/>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7" cstate="print"/>
          <a:srcRect/>
          <a:stretch>
            <a:fillRect/>
          </a:stretch>
        </p:blipFill>
        <p:spPr bwMode="auto">
          <a:xfrm>
            <a:off x="1988023" y="3000239"/>
            <a:ext cx="8179562" cy="400825"/>
          </a:xfrm>
          <a:prstGeom prst="rect">
            <a:avLst/>
          </a:prstGeom>
          <a:noFill/>
          <a:ln w="9525">
            <a:noFill/>
            <a:miter lim="800000"/>
            <a:headEnd/>
            <a:tailEnd/>
          </a:ln>
        </p:spPr>
      </p:pic>
      <p:grpSp>
        <p:nvGrpSpPr>
          <p:cNvPr id="39" name="组合 38"/>
          <p:cNvGrpSpPr/>
          <p:nvPr/>
        </p:nvGrpSpPr>
        <p:grpSpPr>
          <a:xfrm>
            <a:off x="5240744" y="2593075"/>
            <a:ext cx="1678672" cy="423085"/>
            <a:chOff x="5076967" y="2456597"/>
            <a:chExt cx="1951630" cy="532267"/>
          </a:xfrm>
        </p:grpSpPr>
        <p:sp>
          <p:nvSpPr>
            <p:cNvPr id="38" name="圆角矩形标注 37"/>
            <p:cNvSpPr/>
            <p:nvPr/>
          </p:nvSpPr>
          <p:spPr>
            <a:xfrm>
              <a:off x="5076967" y="2456597"/>
              <a:ext cx="1951630" cy="532267"/>
            </a:xfrm>
            <a:prstGeom prst="wedgeRoundRectCallout">
              <a:avLst>
                <a:gd name="adj1" fmla="val -38104"/>
                <a:gd name="adj2" fmla="val 108685"/>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200"/>
                </a:lnSpc>
              </a:pPr>
              <a:endParaRPr lang="en-US" altLang="zh-CN" sz="1800" dirty="0" smtClean="0">
                <a:solidFill>
                  <a:schemeClr val="tx1"/>
                </a:solidFill>
              </a:endParaRPr>
            </a:p>
          </p:txBody>
        </p:sp>
        <p:pic>
          <p:nvPicPr>
            <p:cNvPr id="1030" name="Picture 6"/>
            <p:cNvPicPr>
              <a:picLocks noChangeAspect="1" noChangeArrowheads="1"/>
            </p:cNvPicPr>
            <p:nvPr/>
          </p:nvPicPr>
          <p:blipFill>
            <a:blip r:embed="rId8" cstate="print"/>
            <a:srcRect/>
            <a:stretch>
              <a:fillRect/>
            </a:stretch>
          </p:blipFill>
          <p:spPr bwMode="auto">
            <a:xfrm>
              <a:off x="5129709" y="2483894"/>
              <a:ext cx="1856067" cy="454144"/>
            </a:xfrm>
            <a:prstGeom prst="rect">
              <a:avLst/>
            </a:prstGeom>
            <a:noFill/>
            <a:ln w="9525">
              <a:noFill/>
              <a:miter lim="800000"/>
              <a:headEnd/>
              <a:tailEnd/>
            </a:ln>
          </p:spPr>
        </p:pic>
      </p:grpSp>
      <p:grpSp>
        <p:nvGrpSpPr>
          <p:cNvPr id="41" name="组合 40"/>
          <p:cNvGrpSpPr/>
          <p:nvPr/>
        </p:nvGrpSpPr>
        <p:grpSpPr>
          <a:xfrm>
            <a:off x="2963839" y="3359624"/>
            <a:ext cx="1034971" cy="611874"/>
            <a:chOff x="2963839" y="3359624"/>
            <a:chExt cx="1034971" cy="611874"/>
          </a:xfrm>
        </p:grpSpPr>
        <p:sp>
          <p:nvSpPr>
            <p:cNvPr id="20" name="圆角矩形 19"/>
            <p:cNvSpPr/>
            <p:nvPr/>
          </p:nvSpPr>
          <p:spPr>
            <a:xfrm>
              <a:off x="3343702" y="3712191"/>
              <a:ext cx="655108" cy="259307"/>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2963839" y="3359624"/>
              <a:ext cx="1007659" cy="270680"/>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4868883" y="252859"/>
            <a:ext cx="587828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2" name="圆角矩形 41"/>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5</a:t>
            </a:r>
            <a:endParaRPr lang="zh-CN" altLang="en-US" sz="3600" dirty="0"/>
          </a:p>
        </p:txBody>
      </p:sp>
      <p:sp>
        <p:nvSpPr>
          <p:cNvPr id="43" name="文本框 44"/>
          <p:cNvSpPr txBox="1"/>
          <p:nvPr/>
        </p:nvSpPr>
        <p:spPr>
          <a:xfrm>
            <a:off x="772999" y="232011"/>
            <a:ext cx="4084009"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dirty="0" smtClean="0">
                <a:solidFill>
                  <a:schemeClr val="tx2"/>
                </a:solidFill>
                <a:latin typeface="Times New Roman" pitchFamily="18" charset="0"/>
                <a:ea typeface="微软雅黑" panose="020B0503020204020204" pitchFamily="34" charset="-122"/>
                <a:cs typeface="Times New Roman" pitchFamily="18" charset="0"/>
              </a:rPr>
              <a:t>信息资源管理工具</a:t>
            </a:r>
            <a:endParaRPr lang="zh-CN" altLang="en-US" sz="24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44" name="Picture 3"/>
          <p:cNvPicPr>
            <a:picLocks noChangeAspect="1" noChangeArrowheads="1"/>
          </p:cNvPicPr>
          <p:nvPr/>
        </p:nvPicPr>
        <p:blipFill>
          <a:blip r:embed="rId9" cstate="print"/>
          <a:srcRect/>
          <a:stretch>
            <a:fillRect/>
          </a:stretch>
        </p:blipFill>
        <p:spPr bwMode="auto">
          <a:xfrm>
            <a:off x="10025972" y="226249"/>
            <a:ext cx="2115896" cy="520245"/>
          </a:xfrm>
          <a:prstGeom prst="rect">
            <a:avLst/>
          </a:prstGeom>
          <a:noFill/>
          <a:ln w="9525">
            <a:noFill/>
            <a:miter lim="800000"/>
            <a:headEnd/>
            <a:tailEnd/>
          </a:ln>
        </p:spPr>
      </p:pic>
      <p:grpSp>
        <p:nvGrpSpPr>
          <p:cNvPr id="45" name="组 37"/>
          <p:cNvGrpSpPr/>
          <p:nvPr/>
        </p:nvGrpSpPr>
        <p:grpSpPr>
          <a:xfrm>
            <a:off x="0" y="252857"/>
            <a:ext cx="152393" cy="484287"/>
            <a:chOff x="12039604" y="252856"/>
            <a:chExt cx="152393" cy="484287"/>
          </a:xfrm>
        </p:grpSpPr>
        <p:sp>
          <p:nvSpPr>
            <p:cNvPr id="46" name="圆角矩形 45"/>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4845274" y="330118"/>
            <a:ext cx="5106249" cy="335985"/>
          </a:xfrm>
          <a:prstGeom prst="rect">
            <a:avLst/>
          </a:prstGeom>
        </p:spPr>
        <p:txBody>
          <a:bodyPr wrap="square" lIns="91436" tIns="45718" rIns="91436" bIns="45718">
            <a:spAutoFit/>
          </a:bodyPr>
          <a:lstStyle/>
          <a:p>
            <a:pPr algn="ctr">
              <a:lnSpc>
                <a:spcPts val="1900"/>
              </a:lnSpc>
            </a:pPr>
            <a:r>
              <a:rPr lang="en-US" altLang="zh-CN" sz="14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1600" dirty="0" smtClean="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05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055"/>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2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027"/>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02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02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026"/>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animBg="1"/>
      <p:bldP spid="25" grpId="1" animBg="1"/>
      <p:bldP spid="18" grpId="0" animBg="1"/>
      <p:bldP spid="18" grpId="1" animBg="1"/>
      <p:bldP spid="26" grpId="0" animBg="1"/>
      <p:bldP spid="2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srcRect/>
          <a:stretch>
            <a:fillRect/>
          </a:stretch>
        </p:blipFill>
        <p:spPr bwMode="auto">
          <a:xfrm>
            <a:off x="560164" y="1392071"/>
            <a:ext cx="6848931" cy="5138382"/>
          </a:xfrm>
          <a:prstGeom prst="rect">
            <a:avLst/>
          </a:prstGeom>
          <a:noFill/>
          <a:ln w="25400">
            <a:solidFill>
              <a:schemeClr val="bg2">
                <a:lumMod val="90000"/>
              </a:schemeClr>
            </a:solidFill>
            <a:miter lim="800000"/>
            <a:headEnd/>
            <a:tailEnd/>
          </a:ln>
          <a:effectLst>
            <a:outerShdw blurRad="50800" dist="38100" dir="8100000" sx="101000" sy="101000" algn="tr" rotWithShape="0">
              <a:prstClr val="black">
                <a:alpha val="33000"/>
              </a:prstClr>
            </a:outerShdw>
          </a:effectLst>
          <a:scene3d>
            <a:camera prst="orthographicFront"/>
            <a:lightRig rig="threePt" dir="t"/>
          </a:scene3d>
          <a:sp3d>
            <a:bevelT/>
          </a:sp3d>
        </p:spPr>
      </p:pic>
      <p:sp>
        <p:nvSpPr>
          <p:cNvPr id="18" name="圆角矩形 17"/>
          <p:cNvSpPr/>
          <p:nvPr/>
        </p:nvSpPr>
        <p:spPr>
          <a:xfrm>
            <a:off x="5631814" y="1666802"/>
            <a:ext cx="1806216" cy="300248"/>
          </a:xfrm>
          <a:prstGeom prst="round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3" name="Picture 5"/>
          <p:cNvPicPr>
            <a:picLocks noChangeAspect="1" noChangeArrowheads="1"/>
          </p:cNvPicPr>
          <p:nvPr/>
        </p:nvPicPr>
        <p:blipFill>
          <a:blip r:embed="rId4" cstate="print"/>
          <a:srcRect/>
          <a:stretch>
            <a:fillRect/>
          </a:stretch>
        </p:blipFill>
        <p:spPr bwMode="auto">
          <a:xfrm>
            <a:off x="7675385" y="3156740"/>
            <a:ext cx="4448375" cy="626532"/>
          </a:xfrm>
          <a:prstGeom prst="rect">
            <a:avLst/>
          </a:prstGeom>
          <a:noFill/>
          <a:ln w="9525">
            <a:no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20" name="圆角矩形 19"/>
          <p:cNvSpPr/>
          <p:nvPr/>
        </p:nvSpPr>
        <p:spPr>
          <a:xfrm>
            <a:off x="10837144" y="3162740"/>
            <a:ext cx="655093" cy="668736"/>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868883" y="252859"/>
            <a:ext cx="587828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1" name="圆角矩形 20"/>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5</a:t>
            </a:r>
            <a:endParaRPr lang="zh-CN" altLang="en-US" sz="3600" dirty="0"/>
          </a:p>
        </p:txBody>
      </p:sp>
      <p:sp>
        <p:nvSpPr>
          <p:cNvPr id="22" name="文本框 44"/>
          <p:cNvSpPr txBox="1"/>
          <p:nvPr/>
        </p:nvSpPr>
        <p:spPr>
          <a:xfrm>
            <a:off x="772999" y="232011"/>
            <a:ext cx="4084009"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dirty="0" smtClean="0">
                <a:solidFill>
                  <a:schemeClr val="tx2"/>
                </a:solidFill>
                <a:latin typeface="Times New Roman" pitchFamily="18" charset="0"/>
                <a:ea typeface="微软雅黑" panose="020B0503020204020204" pitchFamily="34" charset="-122"/>
                <a:cs typeface="Times New Roman" pitchFamily="18" charset="0"/>
              </a:rPr>
              <a:t>信息资源管理工具</a:t>
            </a:r>
            <a:endParaRPr lang="zh-CN" altLang="en-US" sz="24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23" name="Picture 3"/>
          <p:cNvPicPr>
            <a:picLocks noChangeAspect="1" noChangeArrowheads="1"/>
          </p:cNvPicPr>
          <p:nvPr/>
        </p:nvPicPr>
        <p:blipFill>
          <a:blip r:embed="rId5" cstate="print"/>
          <a:srcRect/>
          <a:stretch>
            <a:fillRect/>
          </a:stretch>
        </p:blipFill>
        <p:spPr bwMode="auto">
          <a:xfrm>
            <a:off x="10025972" y="226249"/>
            <a:ext cx="2115896" cy="520245"/>
          </a:xfrm>
          <a:prstGeom prst="rect">
            <a:avLst/>
          </a:prstGeom>
          <a:noFill/>
          <a:ln w="9525">
            <a:noFill/>
            <a:miter lim="800000"/>
            <a:headEnd/>
            <a:tailEnd/>
          </a:ln>
        </p:spPr>
      </p:pic>
      <p:grpSp>
        <p:nvGrpSpPr>
          <p:cNvPr id="24" name="组 37"/>
          <p:cNvGrpSpPr/>
          <p:nvPr/>
        </p:nvGrpSpPr>
        <p:grpSpPr>
          <a:xfrm>
            <a:off x="0" y="252857"/>
            <a:ext cx="152393" cy="484287"/>
            <a:chOff x="12039604" y="252856"/>
            <a:chExt cx="152393" cy="484287"/>
          </a:xfrm>
        </p:grpSpPr>
        <p:sp>
          <p:nvSpPr>
            <p:cNvPr id="25" name="圆角矩形 2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39"/>
          <p:cNvSpPr/>
          <p:nvPr/>
        </p:nvSpPr>
        <p:spPr>
          <a:xfrm>
            <a:off x="4845274" y="330118"/>
            <a:ext cx="5106249" cy="335985"/>
          </a:xfrm>
          <a:prstGeom prst="rect">
            <a:avLst/>
          </a:prstGeom>
        </p:spPr>
        <p:txBody>
          <a:bodyPr wrap="square" lIns="91436" tIns="45718" rIns="91436" bIns="45718">
            <a:spAutoFit/>
          </a:bodyPr>
          <a:lstStyle/>
          <a:p>
            <a:pPr algn="ctr">
              <a:lnSpc>
                <a:spcPts val="1900"/>
              </a:lnSpc>
            </a:pPr>
            <a:r>
              <a:rPr lang="en-US" altLang="zh-CN" sz="14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1600" dirty="0" smtClean="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5400000">
            <a:off x="-2736806" y="2736806"/>
            <a:ext cx="6818603" cy="1344991"/>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grpSp>
        <p:nvGrpSpPr>
          <p:cNvPr id="2" name="组 14"/>
          <p:cNvGrpSpPr/>
          <p:nvPr/>
        </p:nvGrpSpPr>
        <p:grpSpPr>
          <a:xfrm>
            <a:off x="-22301" y="6654791"/>
            <a:ext cx="1373429" cy="203209"/>
            <a:chOff x="-22302" y="6654791"/>
            <a:chExt cx="1271471" cy="203210"/>
          </a:xfrm>
        </p:grpSpPr>
        <p:sp>
          <p:nvSpPr>
            <p:cNvPr id="9" name="圆角矩形 8"/>
            <p:cNvSpPr/>
            <p:nvPr/>
          </p:nvSpPr>
          <p:spPr>
            <a:xfrm flipV="1">
              <a:off x="240276" y="6654791"/>
              <a:ext cx="224807" cy="20321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flipV="1">
              <a:off x="-22302" y="6654791"/>
              <a:ext cx="224807" cy="203210"/>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flipV="1">
              <a:off x="755838" y="6654791"/>
              <a:ext cx="224807" cy="20321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flipV="1">
              <a:off x="493260" y="6654791"/>
              <a:ext cx="224807" cy="203210"/>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flipV="1">
              <a:off x="1024362" y="6654791"/>
              <a:ext cx="224807" cy="203210"/>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278058" y="204384"/>
            <a:ext cx="1015655" cy="2575284"/>
          </a:xfrm>
          <a:prstGeom prst="rect">
            <a:avLst/>
          </a:prstGeom>
          <a:noFill/>
        </p:spPr>
        <p:txBody>
          <a:bodyPr vert="eaVert" wrap="square" lIns="91436" tIns="45718" rIns="91436" bIns="45718" rtlCol="0">
            <a:spAutoFit/>
          </a:bodyPr>
          <a:lstStyle/>
          <a:p>
            <a:pPr algn="ctr"/>
            <a:r>
              <a:rPr lang="zh-CN" altLang="en-US" sz="5400" dirty="0" smtClean="0">
                <a:solidFill>
                  <a:schemeClr val="bg1"/>
                </a:solidFill>
                <a:latin typeface="微软雅黑" pitchFamily="34" charset="-122"/>
                <a:ea typeface="微软雅黑" pitchFamily="34" charset="-122"/>
              </a:rPr>
              <a:t>目 录</a:t>
            </a:r>
            <a:endParaRPr lang="zh-CN" altLang="en-US" sz="5400" dirty="0">
              <a:solidFill>
                <a:schemeClr val="bg1"/>
              </a:solidFill>
              <a:latin typeface="微软雅黑" pitchFamily="34" charset="-122"/>
              <a:ea typeface="微软雅黑" pitchFamily="34" charset="-122"/>
            </a:endParaRPr>
          </a:p>
        </p:txBody>
      </p:sp>
      <p:pic>
        <p:nvPicPr>
          <p:cNvPr id="46"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sp>
        <p:nvSpPr>
          <p:cNvPr id="21" name="矩形 20"/>
          <p:cNvSpPr/>
          <p:nvPr/>
        </p:nvSpPr>
        <p:spPr>
          <a:xfrm rot="16200000">
            <a:off x="-777364" y="3585612"/>
            <a:ext cx="2872457" cy="523220"/>
          </a:xfrm>
          <a:prstGeom prst="rect">
            <a:avLst/>
          </a:prstGeom>
        </p:spPr>
        <p:txBody>
          <a:bodyPr wrap="square">
            <a:spAutoFit/>
          </a:bodyPr>
          <a:lstStyle/>
          <a:p>
            <a:pPr algn="ctr"/>
            <a:r>
              <a:rPr lang="en-US" altLang="zh-CN" sz="2800" dirty="0" smtClean="0">
                <a:solidFill>
                  <a:schemeClr val="bg1"/>
                </a:solidFill>
                <a:latin typeface="Times New Roman" pitchFamily="18" charset="0"/>
                <a:cs typeface="Times New Roman" pitchFamily="18" charset="0"/>
              </a:rPr>
              <a:t>CONTENTS</a:t>
            </a:r>
            <a:endParaRPr lang="zh-CN" altLang="en-US" sz="2800" dirty="0">
              <a:solidFill>
                <a:schemeClr val="bg1"/>
              </a:solidFill>
              <a:latin typeface="Times New Roman" pitchFamily="18" charset="0"/>
              <a:cs typeface="Times New Roman" pitchFamily="18" charset="0"/>
            </a:endParaRPr>
          </a:p>
        </p:txBody>
      </p:sp>
      <p:cxnSp>
        <p:nvCxnSpPr>
          <p:cNvPr id="23" name="直接连接符 22"/>
          <p:cNvCxnSpPr/>
          <p:nvPr/>
        </p:nvCxnSpPr>
        <p:spPr>
          <a:xfrm flipH="1">
            <a:off x="6835391" y="1365189"/>
            <a:ext cx="1" cy="5492811"/>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898230" y="0"/>
            <a:ext cx="0" cy="5643645"/>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rot="10800000" flipV="1">
            <a:off x="5656088" y="1705945"/>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sp>
        <p:nvSpPr>
          <p:cNvPr id="26" name="圆角矩形 25"/>
          <p:cNvSpPr/>
          <p:nvPr/>
        </p:nvSpPr>
        <p:spPr>
          <a:xfrm rot="10800000" flipV="1">
            <a:off x="6593251" y="2313513"/>
            <a:ext cx="484287" cy="491115"/>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4</a:t>
            </a:r>
            <a:endParaRPr lang="zh-CN" altLang="en-US" sz="3600" dirty="0"/>
          </a:p>
        </p:txBody>
      </p:sp>
      <p:sp>
        <p:nvSpPr>
          <p:cNvPr id="27" name="圆角矩形 26"/>
          <p:cNvSpPr/>
          <p:nvPr/>
        </p:nvSpPr>
        <p:spPr>
          <a:xfrm rot="10800000" flipV="1">
            <a:off x="5657018" y="2976881"/>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2</a:t>
            </a:r>
            <a:endParaRPr lang="zh-CN" altLang="en-US" sz="3600" dirty="0"/>
          </a:p>
        </p:txBody>
      </p:sp>
      <p:sp>
        <p:nvSpPr>
          <p:cNvPr id="28" name="圆角矩形 27"/>
          <p:cNvSpPr/>
          <p:nvPr/>
        </p:nvSpPr>
        <p:spPr>
          <a:xfrm rot="10800000" flipV="1">
            <a:off x="6593251" y="3583513"/>
            <a:ext cx="484287" cy="491115"/>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5</a:t>
            </a:r>
            <a:endParaRPr lang="zh-CN" altLang="en-US" sz="3600" dirty="0"/>
          </a:p>
        </p:txBody>
      </p:sp>
      <p:sp>
        <p:nvSpPr>
          <p:cNvPr id="29" name="圆角矩形 28"/>
          <p:cNvSpPr/>
          <p:nvPr/>
        </p:nvSpPr>
        <p:spPr>
          <a:xfrm rot="10800000" flipV="1">
            <a:off x="5657018" y="4246881"/>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3</a:t>
            </a:r>
            <a:endParaRPr lang="zh-CN" altLang="en-US" sz="3600" dirty="0"/>
          </a:p>
        </p:txBody>
      </p:sp>
      <p:sp>
        <p:nvSpPr>
          <p:cNvPr id="30" name="圆角矩形 29"/>
          <p:cNvSpPr/>
          <p:nvPr/>
        </p:nvSpPr>
        <p:spPr>
          <a:xfrm rot="10800000" flipV="1">
            <a:off x="6593251" y="4853512"/>
            <a:ext cx="484287" cy="491115"/>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6</a:t>
            </a:r>
            <a:endParaRPr lang="zh-CN" altLang="en-US" sz="3600" dirty="0"/>
          </a:p>
        </p:txBody>
      </p:sp>
      <p:sp>
        <p:nvSpPr>
          <p:cNvPr id="31" name="文本框 86"/>
          <p:cNvSpPr txBox="1"/>
          <p:nvPr/>
        </p:nvSpPr>
        <p:spPr>
          <a:xfrm>
            <a:off x="3653302" y="1560512"/>
            <a:ext cx="1979595" cy="523216"/>
          </a:xfrm>
          <a:prstGeom prst="rect">
            <a:avLst/>
          </a:prstGeom>
          <a:noFill/>
        </p:spPr>
        <p:txBody>
          <a:bodyPr wrap="square" lIns="91436" tIns="45718" rIns="91436" bIns="45718" rtlCol="0">
            <a:spAutoFit/>
          </a:bodyPr>
          <a:lstStyle/>
          <a:p>
            <a:r>
              <a:rPr lang="en-US" altLang="zh-CN" sz="2800" dirty="0" smtClean="0">
                <a:latin typeface="Times New Roman" pitchFamily="18" charset="0"/>
                <a:ea typeface="+mj-ea"/>
                <a:cs typeface="Times New Roman" pitchFamily="18" charset="0"/>
              </a:rPr>
              <a:t>WHO</a:t>
            </a:r>
            <a:r>
              <a:rPr lang="en-US" altLang="zh-CN" sz="2800" dirty="0" smtClean="0">
                <a:latin typeface="+mj-ea"/>
                <a:ea typeface="+mj-ea"/>
                <a:cs typeface="Times New Roman" pitchFamily="18" charset="0"/>
              </a:rPr>
              <a:t> </a:t>
            </a:r>
            <a:r>
              <a:rPr lang="zh-CN" altLang="en-US" sz="2800" dirty="0" smtClean="0">
                <a:latin typeface="+mj-ea"/>
                <a:ea typeface="+mj-ea"/>
                <a:cs typeface="Times New Roman" pitchFamily="18" charset="0"/>
              </a:rPr>
              <a:t>概述</a:t>
            </a:r>
            <a:endParaRPr lang="zh-CN" altLang="en-US" sz="2800" dirty="0">
              <a:latin typeface="+mj-ea"/>
              <a:ea typeface="+mj-ea"/>
              <a:cs typeface="Times New Roman" pitchFamily="18" charset="0"/>
            </a:endParaRPr>
          </a:p>
        </p:txBody>
      </p:sp>
      <p:sp>
        <p:nvSpPr>
          <p:cNvPr id="32" name="文本框 87"/>
          <p:cNvSpPr txBox="1"/>
          <p:nvPr/>
        </p:nvSpPr>
        <p:spPr>
          <a:xfrm>
            <a:off x="7224138" y="2129161"/>
            <a:ext cx="2749463" cy="523216"/>
          </a:xfrm>
          <a:prstGeom prst="rect">
            <a:avLst/>
          </a:prstGeom>
          <a:noFill/>
        </p:spPr>
        <p:txBody>
          <a:bodyPr wrap="none" lIns="91436" tIns="45718" rIns="91436" bIns="45718" rtlCol="0">
            <a:spAutoFit/>
          </a:bodyPr>
          <a:lstStyle/>
          <a:p>
            <a:r>
              <a:rPr lang="en-US" altLang="zh-CN" sz="2800" dirty="0" smtClean="0">
                <a:latin typeface="Times New Roman" pitchFamily="18" charset="0"/>
                <a:cs typeface="Times New Roman" pitchFamily="18" charset="0"/>
              </a:rPr>
              <a:t>WHOLIS </a:t>
            </a:r>
            <a:r>
              <a:rPr lang="zh-CN" altLang="en-US" sz="2800" dirty="0" smtClean="0">
                <a:latin typeface="Times New Roman" pitchFamily="18" charset="0"/>
                <a:cs typeface="Times New Roman" pitchFamily="18" charset="0"/>
              </a:rPr>
              <a:t>数据库</a:t>
            </a:r>
            <a:endParaRPr lang="zh-CN" altLang="en-US" sz="2800" dirty="0">
              <a:latin typeface="Times New Roman" pitchFamily="18" charset="0"/>
              <a:cs typeface="Times New Roman" pitchFamily="18" charset="0"/>
            </a:endParaRPr>
          </a:p>
        </p:txBody>
      </p:sp>
      <p:sp>
        <p:nvSpPr>
          <p:cNvPr id="33" name="文本框 88"/>
          <p:cNvSpPr txBox="1"/>
          <p:nvPr/>
        </p:nvSpPr>
        <p:spPr>
          <a:xfrm>
            <a:off x="2922860" y="2823672"/>
            <a:ext cx="2568324" cy="523216"/>
          </a:xfrm>
          <a:prstGeom prst="rect">
            <a:avLst/>
          </a:prstGeom>
          <a:noFill/>
        </p:spPr>
        <p:txBody>
          <a:bodyPr wrap="none" lIns="91436" tIns="45718" rIns="91436" bIns="45718" rtlCol="0">
            <a:spAutoFit/>
          </a:bodyPr>
          <a:lstStyle/>
          <a:p>
            <a:r>
              <a:rPr lang="en-US" altLang="zh-CN" sz="2800" dirty="0" smtClean="0">
                <a:latin typeface="Times New Roman" pitchFamily="18" charset="0"/>
                <a:cs typeface="Times New Roman" pitchFamily="18" charset="0"/>
              </a:rPr>
              <a:t>WHO </a:t>
            </a:r>
            <a:r>
              <a:rPr lang="zh-CN" altLang="en-US" sz="2800" dirty="0" smtClean="0">
                <a:latin typeface="Times New Roman" pitchFamily="18" charset="0"/>
                <a:cs typeface="Times New Roman" pitchFamily="18" charset="0"/>
              </a:rPr>
              <a:t>信息资源</a:t>
            </a:r>
            <a:endParaRPr lang="zh-CN" altLang="en-US" sz="2800" dirty="0">
              <a:latin typeface="Times New Roman" pitchFamily="18" charset="0"/>
              <a:cs typeface="Times New Roman" pitchFamily="18" charset="0"/>
            </a:endParaRPr>
          </a:p>
        </p:txBody>
      </p:sp>
      <p:sp>
        <p:nvSpPr>
          <p:cNvPr id="34" name="文本框 89"/>
          <p:cNvSpPr txBox="1"/>
          <p:nvPr/>
        </p:nvSpPr>
        <p:spPr>
          <a:xfrm>
            <a:off x="7209850" y="3412809"/>
            <a:ext cx="4004614" cy="523216"/>
          </a:xfrm>
          <a:prstGeom prst="rect">
            <a:avLst/>
          </a:prstGeom>
          <a:noFill/>
        </p:spPr>
        <p:txBody>
          <a:bodyPr wrap="none" lIns="91436" tIns="45718" rIns="91436" bIns="45718" rtlCol="0">
            <a:spAutoFit/>
          </a:bodyPr>
          <a:lstStyle/>
          <a:p>
            <a:r>
              <a:rPr lang="en-US" altLang="zh-CN" sz="2800" dirty="0" smtClean="0">
                <a:latin typeface="Times New Roman" pitchFamily="18" charset="0"/>
                <a:cs typeface="Times New Roman" pitchFamily="18" charset="0"/>
              </a:rPr>
              <a:t>WHO </a:t>
            </a:r>
            <a:r>
              <a:rPr lang="zh-CN" altLang="en-US" sz="2800" dirty="0" smtClean="0">
                <a:latin typeface="Times New Roman" pitchFamily="18" charset="0"/>
                <a:cs typeface="Times New Roman" pitchFamily="18" charset="0"/>
              </a:rPr>
              <a:t>信息资源管理工具</a:t>
            </a:r>
            <a:endParaRPr lang="zh-CN" altLang="en-US" sz="2800" dirty="0">
              <a:latin typeface="Times New Roman" pitchFamily="18" charset="0"/>
              <a:cs typeface="Times New Roman" pitchFamily="18" charset="0"/>
            </a:endParaRPr>
          </a:p>
        </p:txBody>
      </p:sp>
      <p:sp>
        <p:nvSpPr>
          <p:cNvPr id="35" name="文本框 90"/>
          <p:cNvSpPr txBox="1"/>
          <p:nvPr/>
        </p:nvSpPr>
        <p:spPr>
          <a:xfrm>
            <a:off x="3088639" y="4120967"/>
            <a:ext cx="2390390" cy="523216"/>
          </a:xfrm>
          <a:prstGeom prst="rect">
            <a:avLst/>
          </a:prstGeom>
          <a:noFill/>
        </p:spPr>
        <p:txBody>
          <a:bodyPr wrap="none" lIns="91436" tIns="45718" rIns="91436" bIns="45718" rtlCol="0">
            <a:spAutoFit/>
          </a:bodyPr>
          <a:lstStyle/>
          <a:p>
            <a:r>
              <a:rPr lang="en-US" altLang="zh-CN" sz="2800" dirty="0" smtClean="0">
                <a:latin typeface="Times New Roman" pitchFamily="18" charset="0"/>
                <a:cs typeface="Times New Roman" pitchFamily="18" charset="0"/>
              </a:rPr>
              <a:t>IRIS </a:t>
            </a:r>
            <a:r>
              <a:rPr lang="zh-CN" altLang="en-US" sz="2800" dirty="0" smtClean="0">
                <a:latin typeface="Times New Roman" pitchFamily="18" charset="0"/>
                <a:cs typeface="Times New Roman" pitchFamily="18" charset="0"/>
              </a:rPr>
              <a:t>检索平台</a:t>
            </a:r>
            <a:endParaRPr lang="zh-CN" altLang="en-US" sz="2800" dirty="0">
              <a:latin typeface="Times New Roman" pitchFamily="18" charset="0"/>
              <a:cs typeface="Times New Roman" pitchFamily="18" charset="0"/>
            </a:endParaRPr>
          </a:p>
        </p:txBody>
      </p:sp>
      <p:sp>
        <p:nvSpPr>
          <p:cNvPr id="36" name="文本框 91"/>
          <p:cNvSpPr txBox="1"/>
          <p:nvPr/>
        </p:nvSpPr>
        <p:spPr>
          <a:xfrm>
            <a:off x="7250319" y="4723113"/>
            <a:ext cx="902803" cy="523216"/>
          </a:xfrm>
          <a:prstGeom prst="rect">
            <a:avLst/>
          </a:prstGeom>
          <a:noFill/>
        </p:spPr>
        <p:txBody>
          <a:bodyPr wrap="none" lIns="91436" tIns="45718" rIns="91436" bIns="45718" rtlCol="0">
            <a:spAutoFit/>
          </a:bodyPr>
          <a:lstStyle/>
          <a:p>
            <a:r>
              <a:rPr lang="zh-CN" altLang="en-US" sz="2800" dirty="0" smtClean="0">
                <a:latin typeface="微软雅黑" panose="020B0503020204020204" pitchFamily="34" charset="-122"/>
                <a:ea typeface="微软雅黑" panose="020B0503020204020204" pitchFamily="34" charset="-122"/>
              </a:rPr>
              <a:t>总结</a:t>
            </a:r>
            <a:endParaRPr lang="zh-CN" altLang="en-US" sz="2800" dirty="0">
              <a:latin typeface="微软雅黑" panose="020B0503020204020204" pitchFamily="34" charset="-122"/>
              <a:ea typeface="微软雅黑" panose="020B0503020204020204" pitchFamily="34" charset="-122"/>
            </a:endParaRPr>
          </a:p>
        </p:txBody>
      </p:sp>
      <p:sp>
        <p:nvSpPr>
          <p:cNvPr id="37" name="矩形 36"/>
          <p:cNvSpPr/>
          <p:nvPr/>
        </p:nvSpPr>
        <p:spPr>
          <a:xfrm>
            <a:off x="4032996" y="2112836"/>
            <a:ext cx="1406441" cy="261606"/>
          </a:xfrm>
          <a:prstGeom prst="rect">
            <a:avLst/>
          </a:prstGeom>
        </p:spPr>
        <p:txBody>
          <a:bodyPr wrap="square" lIns="91436" tIns="45718" rIns="91436" bIns="45718">
            <a:spAutoFit/>
          </a:bodyPr>
          <a:lstStyle/>
          <a:p>
            <a:pPr algn="ctr"/>
            <a:r>
              <a:rPr lang="en-US" altLang="zh-CN" sz="1100" dirty="0" smtClean="0">
                <a:solidFill>
                  <a:srgbClr val="A2A2A2"/>
                </a:solidFill>
                <a:latin typeface="微软雅黑" panose="020B0503020204020204" pitchFamily="34" charset="-122"/>
                <a:ea typeface="微软雅黑" panose="020B0503020204020204" pitchFamily="34" charset="-122"/>
              </a:rPr>
              <a:t>WHO  OVERVIEW</a:t>
            </a:r>
            <a:endParaRPr lang="en-US" altLang="zh-CN" sz="1100" dirty="0">
              <a:solidFill>
                <a:srgbClr val="A2A2A2"/>
              </a:solidFill>
              <a:latin typeface="微软雅黑" panose="020B0503020204020204" pitchFamily="34" charset="-122"/>
              <a:ea typeface="微软雅黑" panose="020B0503020204020204" pitchFamily="34" charset="-122"/>
            </a:endParaRPr>
          </a:p>
        </p:txBody>
      </p:sp>
      <p:sp>
        <p:nvSpPr>
          <p:cNvPr id="38" name="矩形 37"/>
          <p:cNvSpPr/>
          <p:nvPr/>
        </p:nvSpPr>
        <p:spPr>
          <a:xfrm>
            <a:off x="2886497" y="3381120"/>
            <a:ext cx="2523440" cy="261606"/>
          </a:xfrm>
          <a:prstGeom prst="rect">
            <a:avLst/>
          </a:prstGeom>
        </p:spPr>
        <p:txBody>
          <a:bodyPr wrap="none" lIns="91436" tIns="45718" rIns="91436" bIns="45718">
            <a:spAutoFit/>
          </a:bodyPr>
          <a:lstStyle/>
          <a:p>
            <a:pPr algn="ctr"/>
            <a:r>
              <a:rPr lang="en-US" altLang="zh-CN" sz="1100" dirty="0" smtClean="0">
                <a:solidFill>
                  <a:srgbClr val="A2A2A2"/>
                </a:solidFill>
                <a:latin typeface="微软雅黑" panose="020B0503020204020204" pitchFamily="34" charset="-122"/>
                <a:ea typeface="微软雅黑" panose="020B0503020204020204" pitchFamily="34" charset="-122"/>
              </a:rPr>
              <a:t>WHO  INFORMATION RESOURCES</a:t>
            </a:r>
            <a:endParaRPr lang="en-US" altLang="zh-CN" sz="1100" dirty="0">
              <a:solidFill>
                <a:srgbClr val="A2A2A2"/>
              </a:solidFill>
              <a:latin typeface="微软雅黑" panose="020B0503020204020204" pitchFamily="34" charset="-122"/>
              <a:ea typeface="微软雅黑" panose="020B0503020204020204" pitchFamily="34" charset="-122"/>
            </a:endParaRPr>
          </a:p>
        </p:txBody>
      </p:sp>
      <p:sp>
        <p:nvSpPr>
          <p:cNvPr id="39" name="矩形 38"/>
          <p:cNvSpPr/>
          <p:nvPr/>
        </p:nvSpPr>
        <p:spPr>
          <a:xfrm>
            <a:off x="3332066" y="4664767"/>
            <a:ext cx="2050554" cy="261606"/>
          </a:xfrm>
          <a:prstGeom prst="rect">
            <a:avLst/>
          </a:prstGeom>
        </p:spPr>
        <p:txBody>
          <a:bodyPr wrap="none" lIns="91436" tIns="45718" rIns="91436" bIns="45718">
            <a:spAutoFit/>
          </a:bodyPr>
          <a:lstStyle/>
          <a:p>
            <a:pPr algn="ctr"/>
            <a:r>
              <a:rPr lang="en-US" altLang="zh-CN" sz="1100" dirty="0" smtClean="0">
                <a:solidFill>
                  <a:srgbClr val="A2A2A2"/>
                </a:solidFill>
                <a:latin typeface="微软雅黑" panose="020B0503020204020204" pitchFamily="34" charset="-122"/>
                <a:ea typeface="微软雅黑" panose="020B0503020204020204" pitchFamily="34" charset="-122"/>
              </a:rPr>
              <a:t>IRIS  RETRIEVAL PLATFORM</a:t>
            </a:r>
            <a:endParaRPr lang="en-US" altLang="zh-CN" sz="1100" dirty="0">
              <a:solidFill>
                <a:srgbClr val="A2A2A2"/>
              </a:solidFill>
              <a:latin typeface="微软雅黑" panose="020B0503020204020204" pitchFamily="34" charset="-122"/>
              <a:ea typeface="微软雅黑" panose="020B0503020204020204" pitchFamily="34" charset="-122"/>
            </a:endParaRPr>
          </a:p>
        </p:txBody>
      </p:sp>
      <p:sp>
        <p:nvSpPr>
          <p:cNvPr id="40" name="矩形 39"/>
          <p:cNvSpPr/>
          <p:nvPr/>
        </p:nvSpPr>
        <p:spPr>
          <a:xfrm>
            <a:off x="7309974" y="2694155"/>
            <a:ext cx="1523165" cy="261606"/>
          </a:xfrm>
          <a:prstGeom prst="rect">
            <a:avLst/>
          </a:prstGeom>
        </p:spPr>
        <p:txBody>
          <a:bodyPr wrap="none" lIns="91436" tIns="45718" rIns="91436" bIns="45718">
            <a:spAutoFit/>
          </a:bodyPr>
          <a:lstStyle/>
          <a:p>
            <a:pPr algn="ctr"/>
            <a:r>
              <a:rPr lang="en-US" altLang="zh-CN" sz="1100" dirty="0" smtClean="0">
                <a:solidFill>
                  <a:srgbClr val="A2A2A2"/>
                </a:solidFill>
                <a:latin typeface="微软雅黑" panose="020B0503020204020204" pitchFamily="34" charset="-122"/>
                <a:ea typeface="微软雅黑" panose="020B0503020204020204" pitchFamily="34" charset="-122"/>
              </a:rPr>
              <a:t>WHOLIS DATABASE</a:t>
            </a:r>
            <a:endParaRPr lang="en-US" altLang="zh-CN" sz="1100" dirty="0">
              <a:solidFill>
                <a:srgbClr val="A2A2A2"/>
              </a:solidFill>
              <a:latin typeface="微软雅黑" panose="020B0503020204020204" pitchFamily="34" charset="-122"/>
              <a:ea typeface="微软雅黑" panose="020B0503020204020204" pitchFamily="34" charset="-122"/>
            </a:endParaRPr>
          </a:p>
        </p:txBody>
      </p:sp>
      <p:sp>
        <p:nvSpPr>
          <p:cNvPr id="45" name="矩形 44"/>
          <p:cNvSpPr/>
          <p:nvPr/>
        </p:nvSpPr>
        <p:spPr>
          <a:xfrm>
            <a:off x="7308305" y="3989888"/>
            <a:ext cx="4198577" cy="261606"/>
          </a:xfrm>
          <a:prstGeom prst="rect">
            <a:avLst/>
          </a:prstGeom>
        </p:spPr>
        <p:txBody>
          <a:bodyPr wrap="none" lIns="91436" tIns="45718" rIns="91436" bIns="45718">
            <a:spAutoFit/>
          </a:bodyPr>
          <a:lstStyle/>
          <a:p>
            <a:pPr algn="ctr"/>
            <a:r>
              <a:rPr lang="en-US" altLang="zh-CN" sz="1100" dirty="0" smtClean="0">
                <a:solidFill>
                  <a:srgbClr val="A2A2A2"/>
                </a:solidFill>
                <a:latin typeface="微软雅黑" panose="020B0503020204020204" pitchFamily="34" charset="-122"/>
                <a:ea typeface="微软雅黑" panose="020B0503020204020204" pitchFamily="34" charset="-122"/>
              </a:rPr>
              <a:t>WHO INFORMATION  RESOURCES  MANAGEMENT  TOOLS</a:t>
            </a:r>
            <a:endParaRPr lang="en-US" altLang="zh-CN" sz="1100" dirty="0">
              <a:solidFill>
                <a:srgbClr val="A2A2A2"/>
              </a:solidFill>
              <a:latin typeface="微软雅黑" panose="020B0503020204020204" pitchFamily="34" charset="-122"/>
              <a:ea typeface="微软雅黑" panose="020B0503020204020204" pitchFamily="34" charset="-122"/>
            </a:endParaRPr>
          </a:p>
        </p:txBody>
      </p:sp>
      <p:sp>
        <p:nvSpPr>
          <p:cNvPr id="47" name="矩形 46"/>
          <p:cNvSpPr/>
          <p:nvPr/>
        </p:nvSpPr>
        <p:spPr>
          <a:xfrm>
            <a:off x="7300127" y="5253906"/>
            <a:ext cx="1136842" cy="261606"/>
          </a:xfrm>
          <a:prstGeom prst="rect">
            <a:avLst/>
          </a:prstGeom>
        </p:spPr>
        <p:txBody>
          <a:bodyPr wrap="none" lIns="91436" tIns="45718" rIns="91436" bIns="45718">
            <a:spAutoFit/>
          </a:bodyPr>
          <a:lstStyle/>
          <a:p>
            <a:pPr algn="ctr"/>
            <a:r>
              <a:rPr lang="en-US" altLang="zh-CN" sz="1100" dirty="0" smtClean="0">
                <a:solidFill>
                  <a:srgbClr val="A2A2A2"/>
                </a:solidFill>
                <a:latin typeface="微软雅黑" panose="020B0503020204020204" pitchFamily="34" charset="-122"/>
                <a:ea typeface="微软雅黑" panose="020B0503020204020204" pitchFamily="34" charset="-122"/>
              </a:rPr>
              <a:t>CONCLUSION</a:t>
            </a:r>
            <a:endParaRPr lang="en-US" altLang="zh-CN" sz="1100" dirty="0">
              <a:solidFill>
                <a:srgbClr val="A2A2A2"/>
              </a:solidFill>
              <a:latin typeface="微软雅黑" panose="020B0503020204020204" pitchFamily="34" charset="-122"/>
              <a:ea typeface="微软雅黑" panose="020B0503020204020204" pitchFamily="34" charset="-122"/>
            </a:endParaRPr>
          </a:p>
        </p:txBody>
      </p:sp>
      <p:sp>
        <p:nvSpPr>
          <p:cNvPr id="41" name="矩形 40"/>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5033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cuments\Tencent Files\1047922411\FileRecv\MobileFile\9D59ADA4-A04A-4998-AB97-88BD382D92CC.PNG"/>
          <p:cNvPicPr>
            <a:picLocks noChangeAspect="1" noChangeArrowheads="1"/>
          </p:cNvPicPr>
          <p:nvPr/>
        </p:nvPicPr>
        <p:blipFill>
          <a:blip r:embed="rId3" cstate="print"/>
          <a:srcRect/>
          <a:stretch>
            <a:fillRect/>
          </a:stretch>
        </p:blipFill>
        <p:spPr bwMode="auto">
          <a:xfrm>
            <a:off x="8111320" y="2879678"/>
            <a:ext cx="2511188" cy="3766782"/>
          </a:xfrm>
          <a:prstGeom prst="rect">
            <a:avLst/>
          </a:prstGeom>
          <a:noFill/>
          <a:effectLst>
            <a:outerShdw blurRad="50800" dist="63500" dir="8100000" sx="101000" sy="101000" algn="tr" rotWithShape="0">
              <a:prstClr val="black">
                <a:alpha val="34000"/>
              </a:prstClr>
            </a:outerShdw>
          </a:effectLst>
          <a:scene3d>
            <a:camera prst="orthographicFront"/>
            <a:lightRig rig="threePt" dir="t"/>
          </a:scene3d>
          <a:sp3d>
            <a:bevelT/>
          </a:sp3d>
        </p:spPr>
      </p:pic>
      <p:pic>
        <p:nvPicPr>
          <p:cNvPr id="1027" name="Picture 3" descr="C:\Users\Administrator\Documents\Tencent Files\1047922411\FileRecv\MobileFile\9E892A7E-96DD-4FFA-A2E7-0119168BA003.PNG"/>
          <p:cNvPicPr>
            <a:picLocks noChangeAspect="1" noChangeArrowheads="1"/>
          </p:cNvPicPr>
          <p:nvPr/>
        </p:nvPicPr>
        <p:blipFill>
          <a:blip r:embed="rId4" cstate="print"/>
          <a:srcRect/>
          <a:stretch>
            <a:fillRect/>
          </a:stretch>
        </p:blipFill>
        <p:spPr bwMode="auto">
          <a:xfrm>
            <a:off x="4562897" y="2866024"/>
            <a:ext cx="2529390" cy="3794083"/>
          </a:xfrm>
          <a:prstGeom prst="rect">
            <a:avLst/>
          </a:prstGeom>
          <a:noFill/>
          <a:effectLst>
            <a:outerShdw blurRad="50800" dist="63500" dir="8100000" sx="101000" sy="101000" algn="tr" rotWithShape="0">
              <a:prstClr val="black">
                <a:alpha val="34000"/>
              </a:prstClr>
            </a:outerShdw>
          </a:effectLst>
          <a:scene3d>
            <a:camera prst="orthographicFront"/>
            <a:lightRig rig="threePt" dir="t"/>
          </a:scene3d>
          <a:sp3d>
            <a:bevelT/>
          </a:sp3d>
        </p:spPr>
      </p:pic>
      <p:pic>
        <p:nvPicPr>
          <p:cNvPr id="1028" name="Picture 4" descr="C:\Users\Administrator\Documents\Tencent Files\1047922411\FileRecv\MobileFile\B3DFF04F-592F-4726-B131-F95E6FB69664.PNG"/>
          <p:cNvPicPr>
            <a:picLocks noChangeAspect="1" noChangeArrowheads="1"/>
          </p:cNvPicPr>
          <p:nvPr/>
        </p:nvPicPr>
        <p:blipFill>
          <a:blip r:embed="rId5" cstate="print"/>
          <a:srcRect/>
          <a:stretch>
            <a:fillRect/>
          </a:stretch>
        </p:blipFill>
        <p:spPr bwMode="auto">
          <a:xfrm>
            <a:off x="1037230" y="2794245"/>
            <a:ext cx="2597624" cy="3896436"/>
          </a:xfrm>
          <a:prstGeom prst="rect">
            <a:avLst/>
          </a:prstGeom>
          <a:noFill/>
          <a:effectLst>
            <a:outerShdw blurRad="50800" dist="63500" dir="8100000" sx="101000" sy="101000" algn="tr" rotWithShape="0">
              <a:prstClr val="black">
                <a:alpha val="34000"/>
              </a:prstClr>
            </a:outerShdw>
          </a:effectLst>
          <a:scene3d>
            <a:camera prst="orthographicFront"/>
            <a:lightRig rig="threePt" dir="t"/>
          </a:scene3d>
          <a:sp3d>
            <a:bevelT/>
          </a:sp3d>
        </p:spPr>
      </p:pic>
      <p:sp>
        <p:nvSpPr>
          <p:cNvPr id="20" name="右箭头 19"/>
          <p:cNvSpPr/>
          <p:nvPr/>
        </p:nvSpPr>
        <p:spPr>
          <a:xfrm>
            <a:off x="3835021" y="4462819"/>
            <a:ext cx="464024" cy="300251"/>
          </a:xfrm>
          <a:prstGeom prst="rightArrow">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7467599" y="4533331"/>
            <a:ext cx="464024" cy="300251"/>
          </a:xfrm>
          <a:prstGeom prst="rightArrow">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内容占位符 23"/>
          <p:cNvSpPr>
            <a:spLocks noGrp="1"/>
          </p:cNvSpPr>
          <p:nvPr>
            <p:ph idx="1"/>
          </p:nvPr>
        </p:nvSpPr>
        <p:spPr>
          <a:xfrm>
            <a:off x="390389" y="875898"/>
            <a:ext cx="11115812" cy="1676677"/>
          </a:xfrm>
        </p:spPr>
        <p:txBody>
          <a:bodyPr>
            <a:normAutofit fontScale="92500" lnSpcReduction="10000"/>
          </a:bodyPr>
          <a:lstStyle/>
          <a:p>
            <a:pPr algn="just">
              <a:lnSpc>
                <a:spcPct val="160000"/>
              </a:lnSpc>
              <a:spcBef>
                <a:spcPts val="0"/>
              </a:spcBef>
              <a:buClr>
                <a:srgbClr val="0070C0"/>
              </a:buClr>
              <a:buFont typeface="Wingdings" pitchFamily="2" charset="2"/>
              <a:buChar char=""/>
            </a:pPr>
            <a:r>
              <a:rPr lang="en-US" altLang="zh-CN" sz="3000" dirty="0" smtClean="0">
                <a:latin typeface="Times New Roman" pitchFamily="18" charset="0"/>
                <a:cs typeface="Times New Roman" pitchFamily="18" charset="0"/>
              </a:rPr>
              <a:t>  </a:t>
            </a:r>
            <a:r>
              <a:rPr lang="en-US" altLang="zh-CN" dirty="0" smtClean="0">
                <a:latin typeface="Times New Roman" pitchFamily="18" charset="0"/>
                <a:ea typeface="+mj-ea"/>
                <a:cs typeface="Times New Roman" pitchFamily="18" charset="0"/>
              </a:rPr>
              <a:t>WHO Info</a:t>
            </a:r>
            <a:endParaRPr lang="en-US" altLang="zh-CN" sz="3000" dirty="0" smtClean="0">
              <a:latin typeface="Times New Roman" pitchFamily="18" charset="0"/>
              <a:cs typeface="Times New Roman" pitchFamily="18" charset="0"/>
            </a:endParaRPr>
          </a:p>
          <a:p>
            <a:pPr algn="just">
              <a:lnSpc>
                <a:spcPct val="160000"/>
              </a:lnSpc>
              <a:spcBef>
                <a:spcPts val="0"/>
              </a:spcBef>
              <a:buClr>
                <a:srgbClr val="0070C0"/>
              </a:buClr>
              <a:buNone/>
            </a:pPr>
            <a:r>
              <a:rPr lang="zh-CN" altLang="en-US" sz="2400" dirty="0" smtClean="0">
                <a:latin typeface="Times New Roman" pitchFamily="18" charset="0"/>
                <a:ea typeface="微软雅黑" pitchFamily="34" charset="-122"/>
                <a:cs typeface="Times New Roman" pitchFamily="18" charset="0"/>
              </a:rPr>
              <a:t>           </a:t>
            </a:r>
            <a:r>
              <a:rPr lang="zh-CN" altLang="en-US" sz="2000" dirty="0" smtClean="0">
                <a:latin typeface="Times New Roman" pitchFamily="18" charset="0"/>
                <a:ea typeface="微软雅黑" pitchFamily="34" charset="-122"/>
                <a:cs typeface="Times New Roman" pitchFamily="18" charset="0"/>
              </a:rPr>
              <a:t>通过 </a:t>
            </a:r>
            <a:r>
              <a:rPr lang="en-US" altLang="zh-CN" sz="2000" dirty="0" err="1" smtClean="0">
                <a:latin typeface="Times New Roman" pitchFamily="18" charset="0"/>
                <a:ea typeface="微软雅黑" pitchFamily="34" charset="-122"/>
                <a:cs typeface="Times New Roman" pitchFamily="18" charset="0"/>
              </a:rPr>
              <a:t>iPhone</a:t>
            </a:r>
            <a:r>
              <a:rPr lang="en-US" altLang="zh-CN" sz="2000" dirty="0" smtClean="0">
                <a:latin typeface="Times New Roman" pitchFamily="18" charset="0"/>
                <a:ea typeface="微软雅黑" pitchFamily="34" charset="-122"/>
                <a:cs typeface="Times New Roman" pitchFamily="18" charset="0"/>
              </a:rPr>
              <a:t> App Store</a:t>
            </a:r>
            <a:r>
              <a:rPr lang="zh-CN" altLang="en-US" sz="2000" dirty="0" smtClean="0">
                <a:latin typeface="Times New Roman" pitchFamily="18" charset="0"/>
                <a:ea typeface="微软雅黑" pitchFamily="34" charset="-122"/>
                <a:cs typeface="Times New Roman" pitchFamily="18" charset="0"/>
              </a:rPr>
              <a:t>，用户可以免费下载 </a:t>
            </a:r>
            <a:r>
              <a:rPr lang="en-US" altLang="zh-CN" sz="2000" b="1" dirty="0" smtClean="0">
                <a:latin typeface="Times New Roman" pitchFamily="18" charset="0"/>
                <a:ea typeface="微软雅黑" pitchFamily="34" charset="-122"/>
                <a:cs typeface="Times New Roman" pitchFamily="18" charset="0"/>
              </a:rPr>
              <a:t>WHO Info app</a:t>
            </a:r>
            <a:r>
              <a:rPr lang="zh-CN" altLang="en-US" sz="2000" dirty="0" smtClean="0">
                <a:latin typeface="Times New Roman" pitchFamily="18" charset="0"/>
                <a:ea typeface="微软雅黑" pitchFamily="34" charset="-122"/>
                <a:cs typeface="Times New Roman" pitchFamily="18" charset="0"/>
              </a:rPr>
              <a:t>，获取</a:t>
            </a:r>
            <a:r>
              <a:rPr lang="en-US" altLang="zh-CN" sz="2000" dirty="0" smtClean="0">
                <a:latin typeface="Times New Roman" pitchFamily="18" charset="0"/>
                <a:ea typeface="微软雅黑" pitchFamily="34" charset="-122"/>
                <a:cs typeface="Times New Roman" pitchFamily="18" charset="0"/>
              </a:rPr>
              <a:t>WHO </a:t>
            </a:r>
            <a:r>
              <a:rPr lang="zh-CN" altLang="en-US" sz="2000" dirty="0" smtClean="0">
                <a:latin typeface="Times New Roman" pitchFamily="18" charset="0"/>
                <a:ea typeface="微软雅黑" pitchFamily="34" charset="-122"/>
                <a:cs typeface="Times New Roman" pitchFamily="18" charset="0"/>
              </a:rPr>
              <a:t>新闻、故事、实况报道、疾病爆发、埃博拉病和问答信息。</a:t>
            </a:r>
            <a:endParaRPr lang="en-US" altLang="zh-CN" dirty="0" smtClean="0">
              <a:latin typeface="Times New Roman" pitchFamily="18" charset="0"/>
              <a:ea typeface="微软雅黑" pitchFamily="34" charset="-122"/>
              <a:cs typeface="Times New Roman" pitchFamily="18" charset="0"/>
            </a:endParaRPr>
          </a:p>
        </p:txBody>
      </p:sp>
      <p:sp>
        <p:nvSpPr>
          <p:cNvPr id="22" name="矩形 21"/>
          <p:cNvSpPr/>
          <p:nvPr/>
        </p:nvSpPr>
        <p:spPr>
          <a:xfrm>
            <a:off x="4868883" y="252859"/>
            <a:ext cx="587828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3" name="圆角矩形 22"/>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5</a:t>
            </a:r>
            <a:endParaRPr lang="zh-CN" altLang="en-US" sz="3600" dirty="0"/>
          </a:p>
        </p:txBody>
      </p:sp>
      <p:sp>
        <p:nvSpPr>
          <p:cNvPr id="24" name="文本框 44"/>
          <p:cNvSpPr txBox="1"/>
          <p:nvPr/>
        </p:nvSpPr>
        <p:spPr>
          <a:xfrm>
            <a:off x="772999" y="232011"/>
            <a:ext cx="4084009"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dirty="0" smtClean="0">
                <a:solidFill>
                  <a:schemeClr val="tx2"/>
                </a:solidFill>
                <a:latin typeface="Times New Roman" pitchFamily="18" charset="0"/>
                <a:ea typeface="微软雅黑" panose="020B0503020204020204" pitchFamily="34" charset="-122"/>
                <a:cs typeface="Times New Roman" pitchFamily="18" charset="0"/>
              </a:rPr>
              <a:t>信息资源管理工具</a:t>
            </a:r>
            <a:endParaRPr lang="zh-CN" altLang="en-US" sz="24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25" name="Picture 3"/>
          <p:cNvPicPr>
            <a:picLocks noChangeAspect="1" noChangeArrowheads="1"/>
          </p:cNvPicPr>
          <p:nvPr/>
        </p:nvPicPr>
        <p:blipFill>
          <a:blip r:embed="rId6" cstate="print"/>
          <a:srcRect/>
          <a:stretch>
            <a:fillRect/>
          </a:stretch>
        </p:blipFill>
        <p:spPr bwMode="auto">
          <a:xfrm>
            <a:off x="10025972" y="226249"/>
            <a:ext cx="2115896" cy="520245"/>
          </a:xfrm>
          <a:prstGeom prst="rect">
            <a:avLst/>
          </a:prstGeom>
          <a:noFill/>
          <a:ln w="9525">
            <a:noFill/>
            <a:miter lim="800000"/>
            <a:headEnd/>
            <a:tailEnd/>
          </a:ln>
        </p:spPr>
      </p:pic>
      <p:grpSp>
        <p:nvGrpSpPr>
          <p:cNvPr id="26" name="组 37"/>
          <p:cNvGrpSpPr/>
          <p:nvPr/>
        </p:nvGrpSpPr>
        <p:grpSpPr>
          <a:xfrm>
            <a:off x="0" y="252857"/>
            <a:ext cx="152393" cy="484287"/>
            <a:chOff x="12039604" y="252856"/>
            <a:chExt cx="152393" cy="484287"/>
          </a:xfrm>
        </p:grpSpPr>
        <p:sp>
          <p:nvSpPr>
            <p:cNvPr id="31" name="圆角矩形 30"/>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4845274" y="330118"/>
            <a:ext cx="5106249" cy="335985"/>
          </a:xfrm>
          <a:prstGeom prst="rect">
            <a:avLst/>
          </a:prstGeom>
        </p:spPr>
        <p:txBody>
          <a:bodyPr wrap="square" lIns="91436" tIns="45718" rIns="91436" bIns="45718">
            <a:spAutoFit/>
          </a:bodyPr>
          <a:lstStyle/>
          <a:p>
            <a:pPr algn="ctr">
              <a:lnSpc>
                <a:spcPts val="1900"/>
              </a:lnSpc>
            </a:pPr>
            <a:r>
              <a:rPr lang="en-US" altLang="zh-CN" sz="14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1600" dirty="0" smtClean="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0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50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85899" y="950760"/>
            <a:ext cx="10559041" cy="5755420"/>
          </a:xfrm>
          <a:prstGeom prst="rect">
            <a:avLst/>
          </a:prstGeom>
        </p:spPr>
        <p:txBody>
          <a:bodyPr wrap="square" lIns="91438" tIns="45719" rIns="91438" bIns="45719">
            <a:spAutoFit/>
          </a:bodyPr>
          <a:lstStyle/>
          <a:p>
            <a:pPr algn="just">
              <a:lnSpc>
                <a:spcPct val="150000"/>
              </a:lnSpc>
              <a:buClr>
                <a:srgbClr val="0070C0"/>
              </a:buClr>
              <a:buFont typeface="Wingdings" pitchFamily="2" charset="2"/>
              <a:buChar char=""/>
            </a:pPr>
            <a:r>
              <a:rPr lang="en-US" altLang="zh-CN" sz="2400" dirty="0" smtClean="0">
                <a:latin typeface="Times New Roman" pitchFamily="18" charset="0"/>
                <a:ea typeface="微软雅黑" pitchFamily="34" charset="-122"/>
                <a:cs typeface="Times New Roman" pitchFamily="18" charset="0"/>
              </a:rPr>
              <a:t>   EndNote</a:t>
            </a:r>
          </a:p>
          <a:p>
            <a:pPr algn="just">
              <a:lnSpc>
                <a:spcPct val="150000"/>
              </a:lnSpc>
              <a:buClr>
                <a:srgbClr val="0070C0"/>
              </a:buClr>
            </a:pPr>
            <a:r>
              <a:rPr lang="en-US" altLang="zh-CN" sz="2000"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 </a:t>
            </a:r>
            <a:r>
              <a:rPr lang="en-US" altLang="zh-CN" sz="2000" dirty="0" smtClean="0">
                <a:latin typeface="Times New Roman" pitchFamily="18" charset="0"/>
                <a:ea typeface="微软雅黑" pitchFamily="34" charset="-122"/>
                <a:cs typeface="Times New Roman" pitchFamily="18" charset="0"/>
              </a:rPr>
              <a:t> EndNote </a:t>
            </a:r>
            <a:r>
              <a:rPr lang="zh-CN" altLang="en-US" sz="2000" dirty="0" smtClean="0">
                <a:latin typeface="Times New Roman" pitchFamily="18" charset="0"/>
                <a:ea typeface="微软雅黑" pitchFamily="34" charset="-122"/>
                <a:cs typeface="Times New Roman" pitchFamily="18" charset="0"/>
              </a:rPr>
              <a:t>是一款用于海量文献管理和批量参考文献管理的工具软件，支持国际期刊的参考文献格式有 </a:t>
            </a:r>
            <a:r>
              <a:rPr lang="en-US" altLang="zh-CN" sz="2000" dirty="0" smtClean="0">
                <a:latin typeface="Times New Roman" pitchFamily="18" charset="0"/>
                <a:ea typeface="微软雅黑" pitchFamily="34" charset="-122"/>
                <a:cs typeface="Times New Roman" pitchFamily="18" charset="0"/>
              </a:rPr>
              <a:t>3,776  </a:t>
            </a:r>
            <a:r>
              <a:rPr lang="zh-CN" altLang="en-US" sz="2000" dirty="0" smtClean="0">
                <a:latin typeface="Times New Roman" pitchFamily="18" charset="0"/>
                <a:ea typeface="微软雅黑" pitchFamily="34" charset="-122"/>
                <a:cs typeface="Times New Roman" pitchFamily="18" charset="0"/>
              </a:rPr>
              <a:t>种，写作模板几百种，涵盖各个领域的杂志。</a:t>
            </a:r>
          </a:p>
          <a:p>
            <a:pPr lvl="1" algn="just">
              <a:lnSpc>
                <a:spcPct val="150000"/>
              </a:lnSpc>
              <a:spcBef>
                <a:spcPts val="600"/>
              </a:spcBef>
              <a:buClr>
                <a:srgbClr val="0070C0"/>
              </a:buClr>
              <a:buFont typeface="Wingdings" pitchFamily="2" charset="2"/>
              <a:buChar char="u"/>
            </a:pPr>
            <a:r>
              <a:rPr lang="en-US" altLang="zh-CN" sz="2000" dirty="0" smtClean="0">
                <a:latin typeface="Times New Roman" pitchFamily="18" charset="0"/>
                <a:ea typeface="微软雅黑" pitchFamily="34" charset="-122"/>
                <a:cs typeface="Times New Roman" pitchFamily="18" charset="0"/>
              </a:rPr>
              <a:t>  </a:t>
            </a:r>
            <a:r>
              <a:rPr lang="zh-CN" altLang="en-US" sz="1800" b="1" dirty="0" smtClean="0">
                <a:latin typeface="Times New Roman" pitchFamily="18" charset="0"/>
                <a:ea typeface="微软雅黑" pitchFamily="34" charset="-122"/>
                <a:cs typeface="Times New Roman" pitchFamily="18" charset="0"/>
              </a:rPr>
              <a:t>网站类型的参考文献输入与输出方法</a:t>
            </a:r>
            <a:r>
              <a:rPr lang="zh-CN" altLang="en-US" sz="1800" dirty="0" smtClean="0">
                <a:latin typeface="Times New Roman" pitchFamily="18" charset="0"/>
                <a:ea typeface="微软雅黑" pitchFamily="34" charset="-122"/>
                <a:cs typeface="Times New Roman" pitchFamily="18" charset="0"/>
              </a:rPr>
              <a:t>（以 </a:t>
            </a:r>
            <a:r>
              <a:rPr lang="en-US" altLang="zh-CN" sz="1800" dirty="0" smtClean="0">
                <a:latin typeface="Times New Roman" pitchFamily="18" charset="0"/>
                <a:cs typeface="Times New Roman" pitchFamily="18" charset="0"/>
              </a:rPr>
              <a:t>GB/T7714</a:t>
            </a:r>
            <a:r>
              <a:rPr lang="en-US" altLang="zh-CN" sz="1800" dirty="0" smtClean="0"/>
              <a:t> </a:t>
            </a:r>
            <a:r>
              <a:rPr lang="zh-CN" altLang="en-US" sz="1800" dirty="0" smtClean="0">
                <a:latin typeface="Times New Roman" pitchFamily="18" charset="0"/>
                <a:ea typeface="微软雅黑" pitchFamily="34" charset="-122"/>
                <a:cs typeface="Times New Roman" pitchFamily="18" charset="0"/>
              </a:rPr>
              <a:t>为例）</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buClr>
                <a:srgbClr val="0070C0"/>
              </a:buClr>
            </a:pPr>
            <a:r>
              <a:rPr lang="en-US" altLang="zh-CN" sz="1800" b="1" dirty="0" smtClean="0">
                <a:solidFill>
                  <a:srgbClr val="0070C0"/>
                </a:solidFill>
                <a:latin typeface="Times New Roman" pitchFamily="18" charset="0"/>
                <a:ea typeface="微软雅黑" pitchFamily="34" charset="-122"/>
                <a:cs typeface="Times New Roman" pitchFamily="18" charset="0"/>
              </a:rPr>
              <a:t>         [</a:t>
            </a:r>
            <a:r>
              <a:rPr lang="zh-CN" altLang="en-US" sz="1800" b="1" dirty="0" smtClean="0">
                <a:solidFill>
                  <a:srgbClr val="0070C0"/>
                </a:solidFill>
                <a:latin typeface="Times New Roman" pitchFamily="18" charset="0"/>
                <a:ea typeface="微软雅黑" pitchFamily="34" charset="-122"/>
                <a:cs typeface="Times New Roman" pitchFamily="18" charset="0"/>
              </a:rPr>
              <a:t>序号</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主要责任者</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题名</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电子文献类型标识</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文献载体标识</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更新日期</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引用日期</a:t>
            </a:r>
            <a:r>
              <a:rPr lang="en-US" altLang="zh-CN" sz="1800" b="1" dirty="0" smtClean="0">
                <a:solidFill>
                  <a:srgbClr val="0070C0"/>
                </a:solidFill>
                <a:latin typeface="Times New Roman" pitchFamily="18" charset="0"/>
                <a:ea typeface="微软雅黑" pitchFamily="34" charset="-122"/>
                <a:cs typeface="Times New Roman" pitchFamily="18" charset="0"/>
              </a:rPr>
              <a:t>].</a:t>
            </a:r>
            <a:r>
              <a:rPr lang="zh-CN" altLang="en-US" sz="1800" b="1" dirty="0" smtClean="0">
                <a:solidFill>
                  <a:srgbClr val="0070C0"/>
                </a:solidFill>
                <a:latin typeface="Times New Roman" pitchFamily="18" charset="0"/>
                <a:ea typeface="微软雅黑" pitchFamily="34" charset="-122"/>
                <a:cs typeface="Times New Roman" pitchFamily="18" charset="0"/>
              </a:rPr>
              <a:t>获取和访问路径</a:t>
            </a:r>
            <a:r>
              <a:rPr lang="en-US" altLang="zh-CN" sz="1800" b="1" dirty="0" smtClean="0">
                <a:solidFill>
                  <a:srgbClr val="0070C0"/>
                </a:solidFill>
                <a:latin typeface="Times New Roman" pitchFamily="18" charset="0"/>
                <a:ea typeface="微软雅黑" pitchFamily="34" charset="-122"/>
                <a:cs typeface="Times New Roman" pitchFamily="18" charset="0"/>
              </a:rPr>
              <a:t>.</a:t>
            </a:r>
          </a:p>
          <a:p>
            <a:pPr lvl="1" algn="just">
              <a:lnSpc>
                <a:spcPct val="150000"/>
              </a:lnSpc>
              <a:spcBef>
                <a:spcPts val="600"/>
              </a:spcBef>
              <a:spcAft>
                <a:spcPts val="600"/>
              </a:spcAft>
              <a:buClr>
                <a:srgbClr val="0070C0"/>
              </a:buClr>
              <a:buFont typeface="Wingdings" pitchFamily="2" charset="2"/>
              <a:buChar char="u"/>
            </a:pPr>
            <a:r>
              <a:rPr lang="zh-CN" altLang="en-US" sz="1800" b="1" dirty="0" smtClean="0">
                <a:latin typeface="Times New Roman" pitchFamily="18" charset="0"/>
                <a:ea typeface="微软雅黑" pitchFamily="34" charset="-122"/>
                <a:cs typeface="Times New Roman" pitchFamily="18" charset="0"/>
              </a:rPr>
              <a:t>  常用的电子文献及载体类型标识：</a:t>
            </a:r>
            <a:endParaRPr lang="en-US" altLang="zh-CN" sz="1800" b="1" dirty="0" smtClean="0">
              <a:latin typeface="Times New Roman" pitchFamily="18" charset="0"/>
              <a:ea typeface="微软雅黑" pitchFamily="34" charset="-122"/>
              <a:cs typeface="Times New Roman" pitchFamily="18" charset="0"/>
            </a:endParaRPr>
          </a:p>
          <a:p>
            <a:pPr marL="720000" lvl="1" algn="just">
              <a:lnSpc>
                <a:spcPct val="150000"/>
              </a:lnSpc>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[DB/OL]</a:t>
            </a:r>
            <a:r>
              <a:rPr lang="en-US" altLang="zh-CN" sz="1800" dirty="0" smtClean="0">
                <a:latin typeface="微软雅黑" pitchFamily="34" charset="-122"/>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联机网上数据 </a:t>
            </a:r>
            <a:r>
              <a:rPr lang="en-US" altLang="zh-CN" sz="1800" dirty="0" smtClean="0">
                <a:latin typeface="Times New Roman" pitchFamily="18" charset="0"/>
                <a:ea typeface="微软雅黑" pitchFamily="34" charset="-122"/>
                <a:cs typeface="Times New Roman" pitchFamily="18" charset="0"/>
              </a:rPr>
              <a:t>(database online)</a:t>
            </a:r>
          </a:p>
          <a:p>
            <a:pPr marL="720000" lvl="1" algn="just">
              <a:lnSpc>
                <a:spcPct val="150000"/>
              </a:lnSpc>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[DB/MT]</a:t>
            </a:r>
            <a:r>
              <a:rPr lang="en-US" altLang="zh-CN" sz="1800" dirty="0" smtClean="0">
                <a:latin typeface="微软雅黑" pitchFamily="34" charset="-122"/>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磁带数据库 </a:t>
            </a:r>
            <a:r>
              <a:rPr lang="en-US" altLang="zh-CN" sz="1800" dirty="0" smtClean="0">
                <a:latin typeface="Times New Roman" pitchFamily="18" charset="0"/>
                <a:ea typeface="微软雅黑" pitchFamily="34" charset="-122"/>
                <a:cs typeface="Times New Roman" pitchFamily="18" charset="0"/>
              </a:rPr>
              <a:t>(database on magnetic tape)</a:t>
            </a:r>
          </a:p>
          <a:p>
            <a:pPr marL="720000" lvl="1" algn="just">
              <a:lnSpc>
                <a:spcPct val="150000"/>
              </a:lnSpc>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[M/CD]</a:t>
            </a:r>
            <a:r>
              <a:rPr lang="en-US" altLang="zh-CN" sz="1800" dirty="0" smtClean="0">
                <a:latin typeface="微软雅黑" pitchFamily="34" charset="-122"/>
                <a:ea typeface="微软雅黑" pitchFamily="34" charset="-122"/>
                <a:cs typeface="Times New Roman" pitchFamily="18" charset="0"/>
              </a:rPr>
              <a:t>         </a:t>
            </a:r>
            <a:r>
              <a:rPr lang="zh-CN" altLang="en-US" sz="1800" dirty="0" smtClean="0">
                <a:latin typeface="Times New Roman" pitchFamily="18" charset="0"/>
                <a:ea typeface="微软雅黑" pitchFamily="34" charset="-122"/>
                <a:cs typeface="Times New Roman" pitchFamily="18" charset="0"/>
              </a:rPr>
              <a:t>光盘图书 </a:t>
            </a:r>
            <a:r>
              <a:rPr lang="en-US" altLang="zh-CN" sz="1800" dirty="0" smtClean="0">
                <a:latin typeface="Times New Roman" pitchFamily="18" charset="0"/>
                <a:ea typeface="微软雅黑" pitchFamily="34" charset="-122"/>
                <a:cs typeface="Times New Roman" pitchFamily="18" charset="0"/>
              </a:rPr>
              <a:t>(monograph on CD?ROM)</a:t>
            </a:r>
          </a:p>
          <a:p>
            <a:pPr marL="720000" lvl="1" algn="just">
              <a:lnSpc>
                <a:spcPct val="150000"/>
              </a:lnSpc>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[CP/DK]         </a:t>
            </a:r>
            <a:r>
              <a:rPr lang="zh-CN" altLang="en-US" sz="1800" dirty="0" smtClean="0">
                <a:latin typeface="Times New Roman" pitchFamily="18" charset="0"/>
                <a:ea typeface="微软雅黑" pitchFamily="34" charset="-122"/>
                <a:cs typeface="Times New Roman" pitchFamily="18" charset="0"/>
              </a:rPr>
              <a:t>磁盘软件  </a:t>
            </a:r>
            <a:r>
              <a:rPr lang="en-US" altLang="zh-CN" sz="1800" dirty="0" smtClean="0">
                <a:latin typeface="Times New Roman" pitchFamily="18" charset="0"/>
                <a:ea typeface="微软雅黑" pitchFamily="34" charset="-122"/>
                <a:cs typeface="Times New Roman" pitchFamily="18" charset="0"/>
              </a:rPr>
              <a:t>(computer program on disk)</a:t>
            </a:r>
          </a:p>
          <a:p>
            <a:pPr marL="720000" lvl="1" algn="just">
              <a:lnSpc>
                <a:spcPct val="150000"/>
              </a:lnSpc>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[J/OL]             </a:t>
            </a:r>
            <a:r>
              <a:rPr lang="zh-CN" altLang="en-US" sz="1800" dirty="0" smtClean="0">
                <a:latin typeface="Times New Roman" pitchFamily="18" charset="0"/>
                <a:ea typeface="微软雅黑" pitchFamily="34" charset="-122"/>
                <a:cs typeface="Times New Roman" pitchFamily="18" charset="0"/>
              </a:rPr>
              <a:t>网上期刊 </a:t>
            </a:r>
            <a:r>
              <a:rPr lang="en-US" altLang="zh-CN" sz="1800" dirty="0" smtClean="0">
                <a:latin typeface="Times New Roman" pitchFamily="18" charset="0"/>
                <a:ea typeface="微软雅黑" pitchFamily="34" charset="-122"/>
                <a:cs typeface="Times New Roman" pitchFamily="18" charset="0"/>
              </a:rPr>
              <a:t>(serial online)</a:t>
            </a:r>
          </a:p>
          <a:p>
            <a:pPr marL="720000" lvl="1" algn="just">
              <a:lnSpc>
                <a:spcPct val="150000"/>
              </a:lnSpc>
              <a:buClr>
                <a:srgbClr val="0070C0"/>
              </a:buClr>
              <a:buFont typeface="Wingdings" pitchFamily="2" charset="2"/>
              <a:buChar char="ü"/>
            </a:pPr>
            <a:r>
              <a:rPr lang="en-US" altLang="zh-CN" sz="1800" dirty="0" smtClean="0">
                <a:latin typeface="Times New Roman" pitchFamily="18" charset="0"/>
                <a:ea typeface="微软雅黑" pitchFamily="34" charset="-122"/>
                <a:cs typeface="Times New Roman" pitchFamily="18" charset="0"/>
              </a:rPr>
              <a:t> [EB/OL]         </a:t>
            </a:r>
            <a:r>
              <a:rPr lang="zh-CN" altLang="en-US" sz="1800" dirty="0" smtClean="0">
                <a:latin typeface="Times New Roman" pitchFamily="18" charset="0"/>
                <a:ea typeface="微软雅黑" pitchFamily="34" charset="-122"/>
                <a:cs typeface="Times New Roman" pitchFamily="18" charset="0"/>
              </a:rPr>
              <a:t>网上电子公告 </a:t>
            </a:r>
            <a:r>
              <a:rPr lang="en-US" altLang="zh-CN" sz="1800" dirty="0" smtClean="0">
                <a:latin typeface="Times New Roman" pitchFamily="18" charset="0"/>
                <a:ea typeface="微软雅黑" pitchFamily="34" charset="-122"/>
                <a:cs typeface="Times New Roman" pitchFamily="18" charset="0"/>
              </a:rPr>
              <a:t>(electronic bulletin board online)</a:t>
            </a:r>
          </a:p>
        </p:txBody>
      </p:sp>
      <p:sp>
        <p:nvSpPr>
          <p:cNvPr id="14" name="矩形 13"/>
          <p:cNvSpPr/>
          <p:nvPr/>
        </p:nvSpPr>
        <p:spPr>
          <a:xfrm>
            <a:off x="4868883" y="252859"/>
            <a:ext cx="587828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6" name="圆角矩形 15"/>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5</a:t>
            </a:r>
            <a:endParaRPr lang="zh-CN" altLang="en-US" sz="3600" dirty="0"/>
          </a:p>
        </p:txBody>
      </p:sp>
      <p:sp>
        <p:nvSpPr>
          <p:cNvPr id="17" name="文本框 44"/>
          <p:cNvSpPr txBox="1"/>
          <p:nvPr/>
        </p:nvSpPr>
        <p:spPr>
          <a:xfrm>
            <a:off x="772999" y="232011"/>
            <a:ext cx="4084009"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dirty="0" smtClean="0">
                <a:solidFill>
                  <a:schemeClr val="tx2"/>
                </a:solidFill>
                <a:latin typeface="Times New Roman" pitchFamily="18" charset="0"/>
                <a:ea typeface="微软雅黑" panose="020B0503020204020204" pitchFamily="34" charset="-122"/>
                <a:cs typeface="Times New Roman" pitchFamily="18" charset="0"/>
              </a:rPr>
              <a:t>信息资源管理工具</a:t>
            </a:r>
            <a:endParaRPr lang="zh-CN" altLang="en-US" sz="24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18"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19" name="组 37"/>
          <p:cNvGrpSpPr/>
          <p:nvPr/>
        </p:nvGrpSpPr>
        <p:grpSpPr>
          <a:xfrm>
            <a:off x="0" y="252857"/>
            <a:ext cx="152393" cy="484287"/>
            <a:chOff x="12039604" y="252856"/>
            <a:chExt cx="152393" cy="484287"/>
          </a:xfrm>
        </p:grpSpPr>
        <p:sp>
          <p:nvSpPr>
            <p:cNvPr id="20" name="圆角矩形 1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4845274" y="330118"/>
            <a:ext cx="5106249" cy="335985"/>
          </a:xfrm>
          <a:prstGeom prst="rect">
            <a:avLst/>
          </a:prstGeom>
        </p:spPr>
        <p:txBody>
          <a:bodyPr wrap="square" lIns="91436" tIns="45718" rIns="91436" bIns="45718">
            <a:spAutoFit/>
          </a:bodyPr>
          <a:lstStyle/>
          <a:p>
            <a:pPr algn="ctr">
              <a:lnSpc>
                <a:spcPts val="1900"/>
              </a:lnSpc>
            </a:pPr>
            <a:r>
              <a:rPr lang="en-US" altLang="zh-CN" sz="14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1600" dirty="0" smtClean="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988859" y="232013"/>
            <a:ext cx="7519917" cy="51878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sp>
        <p:nvSpPr>
          <p:cNvPr id="45" name="文本框 44"/>
          <p:cNvSpPr txBox="1"/>
          <p:nvPr/>
        </p:nvSpPr>
        <p:spPr>
          <a:xfrm>
            <a:off x="788421" y="192840"/>
            <a:ext cx="222950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a:t>
            </a:r>
            <a:r>
              <a:rPr lang="en-US" altLang="zh-CN" sz="3200" dirty="0" smtClean="0">
                <a:solidFill>
                  <a:schemeClr val="tx2"/>
                </a:solidFill>
                <a:latin typeface="Times New Roman" pitchFamily="18" charset="0"/>
                <a:ea typeface="微软雅黑" panose="020B0503020204020204" pitchFamily="34" charset="-122"/>
                <a:cs typeface="Times New Roman" pitchFamily="18" charset="0"/>
              </a:rPr>
              <a:t> </a:t>
            </a:r>
            <a:r>
              <a:rPr lang="zh-CN" altLang="en-US" sz="2800" b="1" spc="600" dirty="0" smtClean="0">
                <a:solidFill>
                  <a:schemeClr val="tx2"/>
                </a:solidFill>
                <a:latin typeface="Times New Roman" pitchFamily="18" charset="0"/>
                <a:ea typeface="微软雅黑" panose="020B0503020204020204" pitchFamily="34" charset="-122"/>
                <a:cs typeface="Times New Roman" pitchFamily="18" charset="0"/>
              </a:rPr>
              <a:t>概述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grpSp>
        <p:nvGrpSpPr>
          <p:cNvPr id="3" name="组合 21"/>
          <p:cNvGrpSpPr/>
          <p:nvPr/>
        </p:nvGrpSpPr>
        <p:grpSpPr>
          <a:xfrm>
            <a:off x="-5665" y="2481335"/>
            <a:ext cx="12197665" cy="2895883"/>
            <a:chOff x="-5665" y="2474680"/>
            <a:chExt cx="12197665" cy="2987859"/>
          </a:xfrm>
        </p:grpSpPr>
        <p:sp>
          <p:nvSpPr>
            <p:cNvPr id="48" name="圆角矩形 47"/>
            <p:cNvSpPr/>
            <p:nvPr/>
          </p:nvSpPr>
          <p:spPr>
            <a:xfrm>
              <a:off x="-5665" y="2474680"/>
              <a:ext cx="12197665" cy="2987859"/>
            </a:xfrm>
            <a:prstGeom prst="roundRect">
              <a:avLst>
                <a:gd name="adj"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 name="矩形 1"/>
            <p:cNvSpPr/>
            <p:nvPr/>
          </p:nvSpPr>
          <p:spPr>
            <a:xfrm>
              <a:off x="1391967" y="2613427"/>
              <a:ext cx="9368181" cy="2762699"/>
            </a:xfrm>
            <a:prstGeom prst="rect">
              <a:avLst/>
            </a:prstGeom>
          </p:spPr>
          <p:txBody>
            <a:bodyPr wrap="square" lIns="91438" tIns="45719" rIns="91438" bIns="45719">
              <a:spAutoFit/>
            </a:bodyPr>
            <a:lstStyle/>
            <a:p>
              <a:pPr algn="just">
                <a:lnSpc>
                  <a:spcPct val="150000"/>
                </a:lnSpc>
                <a:spcBef>
                  <a:spcPts val="600"/>
                </a:spcBef>
                <a:spcAft>
                  <a:spcPts val="600"/>
                </a:spcAft>
                <a:buClr>
                  <a:srgbClr val="1E9AD5"/>
                </a:buClr>
                <a:buFont typeface="Wingdings" pitchFamily="2" charset="2"/>
                <a:buNone/>
              </a:pPr>
              <a:r>
                <a:rPr lang="zh-CN" altLang="en-US" sz="2800" dirty="0" smtClean="0">
                  <a:latin typeface="Times New Roman" pitchFamily="18" charset="0"/>
                  <a:ea typeface="微软雅黑" pitchFamily="34" charset="-122"/>
                  <a:cs typeface="Times New Roman" pitchFamily="18" charset="0"/>
                </a:rPr>
                <a:t>    世界卫生组织（</a:t>
              </a:r>
              <a:r>
                <a:rPr lang="en-US" altLang="zh-CN" sz="2800" dirty="0" smtClean="0">
                  <a:latin typeface="Times New Roman" pitchFamily="18" charset="0"/>
                  <a:ea typeface="微软雅黑" pitchFamily="34" charset="-122"/>
                  <a:cs typeface="Times New Roman" pitchFamily="18" charset="0"/>
                </a:rPr>
                <a:t>The World Health Organization, WHO</a:t>
              </a:r>
              <a:r>
                <a:rPr lang="zh-CN" altLang="en-US" sz="2800" dirty="0" smtClean="0">
                  <a:latin typeface="Times New Roman" pitchFamily="18" charset="0"/>
                  <a:ea typeface="微软雅黑" pitchFamily="34" charset="-122"/>
                  <a:cs typeface="Times New Roman" pitchFamily="18" charset="0"/>
                </a:rPr>
                <a:t>），</a:t>
              </a:r>
              <a:r>
                <a:rPr lang="zh-CN" altLang="zh-CN" sz="2800" dirty="0" smtClean="0">
                  <a:latin typeface="Times New Roman" pitchFamily="18" charset="0"/>
                  <a:ea typeface="微软雅黑" pitchFamily="34" charset="-122"/>
                  <a:cs typeface="Times New Roman" pitchFamily="18" charset="0"/>
                </a:rPr>
                <a:t>是联合国系统内卫生问题的指导和协调机构</a:t>
              </a:r>
              <a:r>
                <a:rPr lang="en-US" altLang="zh-CN" sz="2800" baseline="30000" dirty="0" smtClean="0">
                  <a:latin typeface="Times New Roman" pitchFamily="18" charset="0"/>
                  <a:ea typeface="微软雅黑" pitchFamily="34" charset="-122"/>
                  <a:cs typeface="Times New Roman" pitchFamily="18" charset="0"/>
                </a:rPr>
                <a:t>[1]</a:t>
              </a:r>
              <a:r>
                <a:rPr lang="zh-CN" altLang="zh-CN" sz="2800" dirty="0" smtClean="0">
                  <a:latin typeface="Times New Roman" pitchFamily="18" charset="0"/>
                  <a:ea typeface="微软雅黑" pitchFamily="34" charset="-122"/>
                  <a:cs typeface="Times New Roman" pitchFamily="18" charset="0"/>
                </a:rPr>
                <a:t>，也是世界最大的公共卫生组织</a:t>
              </a:r>
              <a:r>
                <a:rPr lang="en-US" altLang="zh-CN" sz="2800" baseline="30000" dirty="0" smtClean="0">
                  <a:latin typeface="Times New Roman" pitchFamily="18" charset="0"/>
                  <a:ea typeface="微软雅黑" pitchFamily="34" charset="-122"/>
                  <a:cs typeface="Times New Roman" pitchFamily="18" charset="0"/>
                </a:rPr>
                <a:t>[2]</a:t>
              </a:r>
              <a:r>
                <a:rPr lang="zh-CN" altLang="zh-CN" sz="2800" dirty="0" smtClean="0">
                  <a:latin typeface="Times New Roman" pitchFamily="18" charset="0"/>
                  <a:ea typeface="微软雅黑" pitchFamily="34" charset="-122"/>
                  <a:cs typeface="Times New Roman" pitchFamily="18" charset="0"/>
                </a:rPr>
                <a:t>，其宗旨是“求各民族企达卫生之最高可能水准”</a:t>
              </a:r>
              <a:r>
                <a:rPr lang="en-US" altLang="zh-CN" sz="2800" baseline="30000" dirty="0" smtClean="0">
                  <a:latin typeface="Times New Roman" pitchFamily="18" charset="0"/>
                  <a:ea typeface="微软雅黑" pitchFamily="34" charset="-122"/>
                  <a:cs typeface="Times New Roman" pitchFamily="18" charset="0"/>
                </a:rPr>
                <a:t>[3]</a:t>
              </a:r>
              <a:r>
                <a:rPr lang="zh-CN" altLang="zh-CN" sz="2800" dirty="0" smtClean="0">
                  <a:latin typeface="Times New Roman" pitchFamily="18" charset="0"/>
                  <a:ea typeface="微软雅黑" pitchFamily="34" charset="-122"/>
                  <a:cs typeface="Times New Roman" pitchFamily="18" charset="0"/>
                </a:rPr>
                <a:t>。 </a:t>
              </a:r>
              <a:endParaRPr lang="en-US" altLang="zh-CN" sz="2800" dirty="0" smtClean="0">
                <a:latin typeface="Times New Roman" pitchFamily="18" charset="0"/>
                <a:ea typeface="微软雅黑" pitchFamily="34" charset="-122"/>
                <a:cs typeface="Times New Roman" pitchFamily="18" charset="0"/>
              </a:endParaRPr>
            </a:p>
          </p:txBody>
        </p:sp>
      </p:grpSp>
      <p:pic>
        <p:nvPicPr>
          <p:cNvPr id="1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4"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2989915" y="282282"/>
            <a:ext cx="2330230"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WHO  OVERVIEW</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21" name="Rectangle 4"/>
          <p:cNvSpPr>
            <a:spLocks noChangeArrowheads="1"/>
          </p:cNvSpPr>
          <p:nvPr/>
        </p:nvSpPr>
        <p:spPr bwMode="auto">
          <a:xfrm>
            <a:off x="105767" y="5865840"/>
            <a:ext cx="7218957" cy="9233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50000"/>
              </a:lnSpc>
            </a:pPr>
            <a:r>
              <a:rPr lang="es-MX" altLang="zh-CN" sz="1200" dirty="0"/>
              <a:t>[1</a:t>
            </a:r>
            <a:r>
              <a:rPr lang="es-MX" altLang="zh-CN" sz="1200" dirty="0" smtClean="0"/>
              <a:t>] </a:t>
            </a:r>
            <a:r>
              <a:rPr lang="zh-CN" altLang="zh-CN" sz="1200" dirty="0" smtClean="0"/>
              <a:t>关</a:t>
            </a:r>
            <a:r>
              <a:rPr lang="zh-CN" altLang="zh-CN" sz="1200" dirty="0"/>
              <a:t>于世卫组</a:t>
            </a:r>
            <a:r>
              <a:rPr lang="zh-CN" altLang="zh-CN" sz="1200" dirty="0" smtClean="0"/>
              <a:t>织</a:t>
            </a:r>
            <a:r>
              <a:rPr lang="en-US" altLang="zh-CN" sz="1200" dirty="0" smtClean="0"/>
              <a:t>[EB/OL].[</a:t>
            </a:r>
            <a:r>
              <a:rPr lang="es-MX" altLang="zh-CN" sz="1200" dirty="0" smtClean="0"/>
              <a:t>2013-01-10</a:t>
            </a:r>
            <a:r>
              <a:rPr lang="en-US" altLang="zh-CN" sz="1200" dirty="0" smtClean="0"/>
              <a:t>].http://www.who.int/about/zh/.</a:t>
            </a:r>
            <a:endParaRPr lang="zh-CN" altLang="zh-CN" sz="1200" dirty="0"/>
          </a:p>
          <a:p>
            <a:pPr>
              <a:lnSpc>
                <a:spcPct val="150000"/>
              </a:lnSpc>
            </a:pPr>
            <a:r>
              <a:rPr lang="es-MX" altLang="zh-CN" sz="1200" dirty="0"/>
              <a:t>[2</a:t>
            </a:r>
            <a:r>
              <a:rPr lang="es-MX" altLang="zh-CN" sz="1200" dirty="0" smtClean="0"/>
              <a:t>] </a:t>
            </a:r>
            <a:r>
              <a:rPr lang="zh-CN" altLang="zh-CN" sz="1200" dirty="0" smtClean="0"/>
              <a:t>世</a:t>
            </a:r>
            <a:r>
              <a:rPr lang="zh-CN" altLang="zh-CN" sz="1200" dirty="0"/>
              <a:t>界卫生组</a:t>
            </a:r>
            <a:r>
              <a:rPr lang="zh-CN" altLang="zh-CN" sz="1200" dirty="0" smtClean="0"/>
              <a:t>织</a:t>
            </a:r>
            <a:r>
              <a:rPr lang="es-MX" altLang="zh-CN" sz="1200" dirty="0" smtClean="0"/>
              <a:t>[</a:t>
            </a:r>
            <a:r>
              <a:rPr lang="es-MX" altLang="zh-CN" sz="1200" dirty="0"/>
              <a:t>EB/OL].[2012-12-28</a:t>
            </a:r>
            <a:r>
              <a:rPr lang="es-MX" altLang="zh-CN" sz="1200" dirty="0" smtClean="0"/>
              <a:t>].http://zh.wikipedia.org/wiki/</a:t>
            </a:r>
            <a:r>
              <a:rPr lang="zh-CN" altLang="zh-CN" sz="1200" dirty="0" smtClean="0"/>
              <a:t>世界卫生组织</a:t>
            </a:r>
            <a:endParaRPr lang="zh-CN" altLang="zh-CN" sz="1200" dirty="0"/>
          </a:p>
          <a:p>
            <a:pPr>
              <a:lnSpc>
                <a:spcPct val="150000"/>
              </a:lnSpc>
            </a:pPr>
            <a:r>
              <a:rPr lang="es-MX" altLang="zh-CN" sz="1200" dirty="0"/>
              <a:t>[</a:t>
            </a:r>
            <a:r>
              <a:rPr lang="es-MX" altLang="zh-CN" sz="1200" dirty="0" smtClean="0"/>
              <a:t>3] </a:t>
            </a:r>
            <a:r>
              <a:rPr lang="zh-CN" altLang="zh-CN" sz="1200" dirty="0" smtClean="0"/>
              <a:t>世</a:t>
            </a:r>
            <a:r>
              <a:rPr lang="zh-CN" altLang="zh-CN" sz="1200" dirty="0"/>
              <a:t>界卫生组织组织</a:t>
            </a:r>
            <a:r>
              <a:rPr lang="zh-CN" altLang="zh-CN" sz="1200" dirty="0" smtClean="0"/>
              <a:t>法</a:t>
            </a:r>
            <a:r>
              <a:rPr lang="en-US" altLang="zh-CN" sz="1200" dirty="0" smtClean="0"/>
              <a:t>[</a:t>
            </a:r>
            <a:r>
              <a:rPr lang="es-MX" altLang="zh-CN" sz="1200" dirty="0" smtClean="0"/>
              <a:t>EB/OL].[</a:t>
            </a:r>
            <a:r>
              <a:rPr lang="es-MX" altLang="zh-CN" sz="1200" dirty="0"/>
              <a:t>2013-01-10</a:t>
            </a:r>
            <a:r>
              <a:rPr lang="es-MX" altLang="zh-CN" sz="1200" dirty="0" smtClean="0"/>
              <a:t>].http://www.who.int/governance/eb/constitution/zh/.</a:t>
            </a:r>
            <a:endParaRPr lang="zh-CN" altLang="zh-CN" sz="1200" dirty="0"/>
          </a:p>
        </p:txBody>
      </p:sp>
      <p:pic>
        <p:nvPicPr>
          <p:cNvPr id="18" name="Picture 2"/>
          <p:cNvPicPr>
            <a:picLocks noChangeAspect="1" noChangeArrowheads="1"/>
          </p:cNvPicPr>
          <p:nvPr/>
        </p:nvPicPr>
        <p:blipFill>
          <a:blip r:embed="rId4" cstate="print"/>
          <a:srcRect/>
          <a:stretch>
            <a:fillRect/>
          </a:stretch>
        </p:blipFill>
        <p:spPr bwMode="auto">
          <a:xfrm>
            <a:off x="4304919" y="1555902"/>
            <a:ext cx="2791921" cy="837576"/>
          </a:xfrm>
          <a:prstGeom prst="rect">
            <a:avLst/>
          </a:prstGeom>
          <a:noFill/>
          <a:ln w="9525">
            <a:noFill/>
            <a:miter lim="800000"/>
            <a:headEnd/>
            <a:tailEnd/>
          </a:ln>
        </p:spPr>
      </p:pic>
      <p:sp>
        <p:nvSpPr>
          <p:cNvPr id="20" name="圆角矩形 19"/>
          <p:cNvSpPr/>
          <p:nvPr/>
        </p:nvSpPr>
        <p:spPr>
          <a:xfrm>
            <a:off x="45067" y="5868536"/>
            <a:ext cx="7317758" cy="921223"/>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774206" y="1868763"/>
            <a:ext cx="8598089" cy="4779545"/>
          </a:xfrm>
          <a:prstGeom prst="rect">
            <a:avLst/>
          </a:prstGeom>
          <a:noFill/>
          <a:ln w="9525">
            <a:noFill/>
            <a:miter lim="800000"/>
            <a:headEnd/>
            <a:tailEnd/>
          </a:ln>
          <a:effectLst>
            <a:outerShdw blurRad="50800" dist="114300" dir="8100000" sx="101000" sy="101000" algn="tr" rotWithShape="0">
              <a:prstClr val="black">
                <a:alpha val="35000"/>
              </a:prstClr>
            </a:outerShdw>
          </a:effectLst>
          <a:scene3d>
            <a:camera prst="orthographicFront"/>
            <a:lightRig rig="threePt" dir="t"/>
          </a:scene3d>
          <a:sp3d>
            <a:bevelT/>
          </a:sp3d>
        </p:spPr>
      </p:pic>
      <p:sp>
        <p:nvSpPr>
          <p:cNvPr id="15" name="矩形 14"/>
          <p:cNvSpPr/>
          <p:nvPr/>
        </p:nvSpPr>
        <p:spPr>
          <a:xfrm>
            <a:off x="766849" y="1004539"/>
            <a:ext cx="10820098" cy="646329"/>
          </a:xfrm>
          <a:prstGeom prst="rect">
            <a:avLst/>
          </a:prstGeom>
        </p:spPr>
        <p:txBody>
          <a:bodyPr wrap="square" lIns="91438" tIns="45719" rIns="91438" bIns="45719">
            <a:spAutoFit/>
          </a:bodyPr>
          <a:lstStyle/>
          <a:p>
            <a:pPr>
              <a:lnSpc>
                <a:spcPct val="150000"/>
              </a:lnSpc>
              <a:spcBef>
                <a:spcPts val="600"/>
              </a:spcBef>
              <a:spcAft>
                <a:spcPts val="600"/>
              </a:spcAft>
              <a:buClr>
                <a:srgbClr val="0070C0"/>
              </a:buClr>
            </a:pPr>
            <a:r>
              <a:rPr lang="es-MX" altLang="zh-CN" sz="2400" b="1" dirty="0" smtClean="0">
                <a:solidFill>
                  <a:srgbClr val="0070C0"/>
                </a:solidFill>
              </a:rPr>
              <a:t>[1]</a:t>
            </a:r>
            <a:r>
              <a:rPr lang="zh-CN" altLang="zh-CN" sz="2400" b="1" dirty="0" smtClean="0">
                <a:solidFill>
                  <a:srgbClr val="0070C0"/>
                </a:solidFill>
              </a:rPr>
              <a:t>关于世卫组织</a:t>
            </a:r>
            <a:r>
              <a:rPr lang="en-US" altLang="zh-CN" sz="2400" b="1" dirty="0" smtClean="0">
                <a:solidFill>
                  <a:srgbClr val="0070C0"/>
                </a:solidFill>
              </a:rPr>
              <a:t>[EB/OL].[2013-01-10] .http://www.who.int/about/zh/.</a:t>
            </a:r>
          </a:p>
        </p:txBody>
      </p:sp>
      <p:pic>
        <p:nvPicPr>
          <p:cNvPr id="1027" name="Picture 3"/>
          <p:cNvPicPr>
            <a:picLocks noChangeAspect="1" noChangeArrowheads="1"/>
          </p:cNvPicPr>
          <p:nvPr/>
        </p:nvPicPr>
        <p:blipFill>
          <a:blip r:embed="rId4" cstate="print"/>
          <a:srcRect/>
          <a:stretch>
            <a:fillRect/>
          </a:stretch>
        </p:blipFill>
        <p:spPr bwMode="auto">
          <a:xfrm>
            <a:off x="1528551" y="1912886"/>
            <a:ext cx="8966578" cy="4781338"/>
          </a:xfrm>
          <a:prstGeom prst="rect">
            <a:avLst/>
          </a:prstGeom>
          <a:noFill/>
          <a:ln w="9525">
            <a:noFill/>
            <a:miter lim="800000"/>
            <a:headEnd/>
            <a:tailEnd/>
          </a:ln>
        </p:spPr>
      </p:pic>
      <p:sp>
        <p:nvSpPr>
          <p:cNvPr id="17" name="圆角矩形 16"/>
          <p:cNvSpPr/>
          <p:nvPr/>
        </p:nvSpPr>
        <p:spPr>
          <a:xfrm>
            <a:off x="1446664" y="1856101"/>
            <a:ext cx="2333766" cy="450371"/>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1872019" y="4001075"/>
            <a:ext cx="1444387" cy="188788"/>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3305034" y="5038314"/>
            <a:ext cx="2044888" cy="297961"/>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5" cstate="print"/>
          <a:srcRect/>
          <a:stretch>
            <a:fillRect/>
          </a:stretch>
        </p:blipFill>
        <p:spPr bwMode="auto">
          <a:xfrm>
            <a:off x="1680944" y="1929129"/>
            <a:ext cx="8830900" cy="4703682"/>
          </a:xfrm>
          <a:prstGeom prst="rect">
            <a:avLst/>
          </a:prstGeom>
          <a:noFill/>
          <a:ln w="9525">
            <a:noFill/>
            <a:miter lim="800000"/>
            <a:headEnd/>
            <a:tailEnd/>
          </a:ln>
        </p:spPr>
      </p:pic>
      <p:sp>
        <p:nvSpPr>
          <p:cNvPr id="22" name="圆角矩形 21"/>
          <p:cNvSpPr/>
          <p:nvPr/>
        </p:nvSpPr>
        <p:spPr>
          <a:xfrm>
            <a:off x="3621207" y="2843299"/>
            <a:ext cx="295700" cy="309334"/>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614656" y="3423685"/>
            <a:ext cx="702703" cy="1828799"/>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3167550" y="3229615"/>
            <a:ext cx="1138636" cy="2267417"/>
            <a:chOff x="3167550" y="3229615"/>
            <a:chExt cx="1138636" cy="2267417"/>
          </a:xfrm>
        </p:grpSpPr>
        <p:pic>
          <p:nvPicPr>
            <p:cNvPr id="1030" name="Picture 6"/>
            <p:cNvPicPr>
              <a:picLocks noChangeAspect="1" noChangeArrowheads="1"/>
            </p:cNvPicPr>
            <p:nvPr/>
          </p:nvPicPr>
          <p:blipFill>
            <a:blip r:embed="rId6" cstate="print"/>
            <a:srcRect/>
            <a:stretch>
              <a:fillRect/>
            </a:stretch>
          </p:blipFill>
          <p:spPr bwMode="auto">
            <a:xfrm>
              <a:off x="3233965" y="3393687"/>
              <a:ext cx="1072221" cy="2036621"/>
            </a:xfrm>
            <a:prstGeom prst="rect">
              <a:avLst/>
            </a:prstGeom>
            <a:noFill/>
            <a:ln w="9525">
              <a:noFill/>
              <a:miter lim="800000"/>
              <a:headEnd/>
              <a:tailEnd/>
            </a:ln>
          </p:spPr>
        </p:pic>
        <p:sp>
          <p:nvSpPr>
            <p:cNvPr id="25" name="圆角矩形 24"/>
            <p:cNvSpPr/>
            <p:nvPr/>
          </p:nvSpPr>
          <p:spPr>
            <a:xfrm>
              <a:off x="3167550" y="3229615"/>
              <a:ext cx="1138635" cy="2267417"/>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590921" y="4859078"/>
            <a:ext cx="2777431" cy="297712"/>
            <a:chOff x="4888642" y="4614529"/>
            <a:chExt cx="2777431" cy="297712"/>
          </a:xfrm>
        </p:grpSpPr>
        <p:sp>
          <p:nvSpPr>
            <p:cNvPr id="31" name="圆角矩形标注 30"/>
            <p:cNvSpPr/>
            <p:nvPr/>
          </p:nvSpPr>
          <p:spPr>
            <a:xfrm>
              <a:off x="4888642" y="4614529"/>
              <a:ext cx="2777431" cy="297712"/>
            </a:xfrm>
            <a:prstGeom prst="wedgeRoundRectCallout">
              <a:avLst>
                <a:gd name="adj1" fmla="val -67445"/>
                <a:gd name="adj2" fmla="val 104623"/>
                <a:gd name="adj3" fmla="val 16667"/>
              </a:avLst>
            </a:prstGeom>
            <a:solidFill>
              <a:schemeClr val="bg1">
                <a:lumMod val="95000"/>
                <a:alpha val="8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1" name="Picture 7"/>
            <p:cNvPicPr>
              <a:picLocks noChangeAspect="1" noChangeArrowheads="1"/>
            </p:cNvPicPr>
            <p:nvPr/>
          </p:nvPicPr>
          <p:blipFill>
            <a:blip r:embed="rId7" cstate="print"/>
            <a:srcRect/>
            <a:stretch>
              <a:fillRect/>
            </a:stretch>
          </p:blipFill>
          <p:spPr bwMode="auto">
            <a:xfrm>
              <a:off x="4941699" y="4659497"/>
              <a:ext cx="2678555" cy="231480"/>
            </a:xfrm>
            <a:prstGeom prst="rect">
              <a:avLst/>
            </a:prstGeom>
            <a:noFill/>
            <a:ln w="9525">
              <a:noFill/>
              <a:miter lim="800000"/>
              <a:headEnd/>
              <a:tailEnd/>
            </a:ln>
          </p:spPr>
        </p:pic>
      </p:grpSp>
      <p:sp>
        <p:nvSpPr>
          <p:cNvPr id="41" name="圆角矩形标注 40"/>
          <p:cNvSpPr/>
          <p:nvPr/>
        </p:nvSpPr>
        <p:spPr>
          <a:xfrm>
            <a:off x="3856871" y="3486500"/>
            <a:ext cx="2191504" cy="1581150"/>
          </a:xfrm>
          <a:prstGeom prst="wedgeRoundRectCallout">
            <a:avLst>
              <a:gd name="adj1" fmla="val -77474"/>
              <a:gd name="adj2" fmla="val 34403"/>
              <a:gd name="adj3" fmla="val 16667"/>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altLang="zh-CN" sz="1800" b="1" dirty="0" smtClean="0">
                <a:solidFill>
                  <a:schemeClr val="tx1"/>
                </a:solidFill>
                <a:latin typeface="Times New Roman" pitchFamily="18" charset="0"/>
                <a:cs typeface="Times New Roman" pitchFamily="18" charset="0"/>
              </a:rPr>
              <a:t> Author</a:t>
            </a:r>
          </a:p>
          <a:p>
            <a:pPr>
              <a:buFont typeface="Arial" pitchFamily="34" charset="0"/>
              <a:buChar char="•"/>
            </a:pPr>
            <a:r>
              <a:rPr lang="en-US" altLang="zh-CN" sz="1800" b="1" dirty="0" smtClean="0">
                <a:solidFill>
                  <a:schemeClr val="tx1"/>
                </a:solidFill>
                <a:latin typeface="Times New Roman" pitchFamily="18" charset="0"/>
                <a:cs typeface="Times New Roman" pitchFamily="18" charset="0"/>
              </a:rPr>
              <a:t> Title</a:t>
            </a:r>
          </a:p>
          <a:p>
            <a:pPr>
              <a:buFont typeface="Arial" pitchFamily="34" charset="0"/>
              <a:buChar char="•"/>
            </a:pPr>
            <a:r>
              <a:rPr lang="en-US" altLang="zh-CN" sz="1800" b="1" dirty="0" smtClean="0">
                <a:solidFill>
                  <a:schemeClr val="tx1"/>
                </a:solidFill>
                <a:latin typeface="Times New Roman" pitchFamily="18" charset="0"/>
                <a:cs typeface="Times New Roman" pitchFamily="18" charset="0"/>
              </a:rPr>
              <a:t> Last Update Date</a:t>
            </a:r>
          </a:p>
          <a:p>
            <a:pPr>
              <a:buFont typeface="Arial" pitchFamily="34" charset="0"/>
              <a:buChar char="•"/>
            </a:pPr>
            <a:r>
              <a:rPr lang="en-US" altLang="zh-CN" sz="1800" b="1" dirty="0" smtClean="0">
                <a:solidFill>
                  <a:schemeClr val="tx1"/>
                </a:solidFill>
                <a:latin typeface="Times New Roman" pitchFamily="18" charset="0"/>
                <a:cs typeface="Times New Roman" pitchFamily="18" charset="0"/>
              </a:rPr>
              <a:t> Access Date</a:t>
            </a:r>
          </a:p>
          <a:p>
            <a:pPr>
              <a:buFont typeface="Arial" pitchFamily="34" charset="0"/>
              <a:buChar char="•"/>
            </a:pPr>
            <a:r>
              <a:rPr lang="en-US" altLang="zh-CN" sz="1800" b="1" dirty="0" smtClean="0">
                <a:solidFill>
                  <a:schemeClr val="tx1"/>
                </a:solidFill>
                <a:latin typeface="Times New Roman" pitchFamily="18" charset="0"/>
                <a:cs typeface="Times New Roman" pitchFamily="18" charset="0"/>
              </a:rPr>
              <a:t> URL</a:t>
            </a:r>
            <a:endParaRPr lang="zh-CN" altLang="en-US" sz="1800" b="1" dirty="0">
              <a:solidFill>
                <a:schemeClr val="tx1"/>
              </a:solidFill>
              <a:latin typeface="Times New Roman" pitchFamily="18" charset="0"/>
              <a:cs typeface="Times New Roman" pitchFamily="18" charset="0"/>
            </a:endParaRPr>
          </a:p>
        </p:txBody>
      </p:sp>
      <p:sp>
        <p:nvSpPr>
          <p:cNvPr id="38" name="矩形 37"/>
          <p:cNvSpPr/>
          <p:nvPr/>
        </p:nvSpPr>
        <p:spPr>
          <a:xfrm>
            <a:off x="4868883" y="252859"/>
            <a:ext cx="5878286"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2" name="圆角矩形 41"/>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5</a:t>
            </a:r>
            <a:endParaRPr lang="zh-CN" altLang="en-US" sz="3600" dirty="0"/>
          </a:p>
        </p:txBody>
      </p:sp>
      <p:sp>
        <p:nvSpPr>
          <p:cNvPr id="43" name="文本框 44"/>
          <p:cNvSpPr txBox="1"/>
          <p:nvPr/>
        </p:nvSpPr>
        <p:spPr>
          <a:xfrm>
            <a:off x="772999" y="232011"/>
            <a:ext cx="4084009" cy="523216"/>
          </a:xfrm>
          <a:prstGeom prst="rect">
            <a:avLst/>
          </a:prstGeom>
          <a:noFill/>
        </p:spPr>
        <p:txBody>
          <a:bodyPr wrap="square" lIns="91436" tIns="45718" rIns="91436" bIns="45718" rtlCol="0">
            <a:spAutoFit/>
          </a:bodyPr>
          <a:lstStyle/>
          <a:p>
            <a:r>
              <a:rPr lang="en-US" altLang="zh-CN" sz="28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2800" b="1" dirty="0" smtClean="0">
                <a:solidFill>
                  <a:schemeClr val="tx2"/>
                </a:solidFill>
                <a:latin typeface="Times New Roman" pitchFamily="18" charset="0"/>
                <a:ea typeface="微软雅黑" panose="020B0503020204020204" pitchFamily="34" charset="-122"/>
                <a:cs typeface="Times New Roman" pitchFamily="18" charset="0"/>
              </a:rPr>
              <a:t>信息资源管理工具</a:t>
            </a:r>
            <a:endParaRPr lang="zh-CN" altLang="en-US" sz="24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44" name="Picture 3"/>
          <p:cNvPicPr>
            <a:picLocks noChangeAspect="1" noChangeArrowheads="1"/>
          </p:cNvPicPr>
          <p:nvPr/>
        </p:nvPicPr>
        <p:blipFill>
          <a:blip r:embed="rId8" cstate="print"/>
          <a:srcRect/>
          <a:stretch>
            <a:fillRect/>
          </a:stretch>
        </p:blipFill>
        <p:spPr bwMode="auto">
          <a:xfrm>
            <a:off x="10025972" y="226249"/>
            <a:ext cx="2115896" cy="520245"/>
          </a:xfrm>
          <a:prstGeom prst="rect">
            <a:avLst/>
          </a:prstGeom>
          <a:noFill/>
          <a:ln w="9525">
            <a:noFill/>
            <a:miter lim="800000"/>
            <a:headEnd/>
            <a:tailEnd/>
          </a:ln>
        </p:spPr>
      </p:pic>
      <p:grpSp>
        <p:nvGrpSpPr>
          <p:cNvPr id="45" name="组 37"/>
          <p:cNvGrpSpPr/>
          <p:nvPr/>
        </p:nvGrpSpPr>
        <p:grpSpPr>
          <a:xfrm>
            <a:off x="0" y="252857"/>
            <a:ext cx="152393" cy="484287"/>
            <a:chOff x="12039604" y="252856"/>
            <a:chExt cx="152393" cy="484287"/>
          </a:xfrm>
        </p:grpSpPr>
        <p:sp>
          <p:nvSpPr>
            <p:cNvPr id="46" name="圆角矩形 45"/>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4845274" y="330118"/>
            <a:ext cx="5106249" cy="335985"/>
          </a:xfrm>
          <a:prstGeom prst="rect">
            <a:avLst/>
          </a:prstGeom>
        </p:spPr>
        <p:txBody>
          <a:bodyPr wrap="square" lIns="91436" tIns="45718" rIns="91436" bIns="45718">
            <a:spAutoFit/>
          </a:bodyPr>
          <a:lstStyle/>
          <a:p>
            <a:pPr algn="ctr">
              <a:lnSpc>
                <a:spcPts val="1900"/>
              </a:lnSpc>
            </a:pPr>
            <a:r>
              <a:rPr lang="en-US" altLang="zh-CN" sz="1400" dirty="0" smtClean="0">
                <a:solidFill>
                  <a:schemeClr val="bg1"/>
                </a:solidFill>
                <a:latin typeface="Times New Roman" pitchFamily="18" charset="0"/>
                <a:ea typeface="微软雅黑" panose="020B0503020204020204" pitchFamily="34" charset="-122"/>
                <a:cs typeface="Times New Roman" pitchFamily="18" charset="0"/>
              </a:rPr>
              <a:t>WHO  INFORMATION  RESOURCES  MANAGEMENT  TOOLS</a:t>
            </a:r>
            <a:endParaRPr lang="en-US" altLang="zh-CN" sz="1600" dirty="0" smtClean="0">
              <a:solidFill>
                <a:schemeClr val="bg1"/>
              </a:solidFill>
              <a:latin typeface="Times New Roman" pitchFamily="18" charset="0"/>
              <a:ea typeface="微软雅黑" panose="020B0503020204020204" pitchFamily="34" charset="-122"/>
              <a:cs typeface="Times New Roman" pitchFamily="18" charset="0"/>
            </a:endParaRPr>
          </a:p>
        </p:txBody>
      </p:sp>
      <p:pic>
        <p:nvPicPr>
          <p:cNvPr id="1026" name="Picture 2"/>
          <p:cNvPicPr>
            <a:picLocks noChangeAspect="1" noChangeArrowheads="1"/>
          </p:cNvPicPr>
          <p:nvPr/>
        </p:nvPicPr>
        <p:blipFill>
          <a:blip r:embed="rId9" cstate="print"/>
          <a:srcRect/>
          <a:stretch>
            <a:fillRect/>
          </a:stretch>
        </p:blipFill>
        <p:spPr bwMode="auto">
          <a:xfrm>
            <a:off x="1778146" y="1704019"/>
            <a:ext cx="8125876" cy="5097205"/>
          </a:xfrm>
          <a:prstGeom prst="rect">
            <a:avLst/>
          </a:prstGeom>
          <a:noFill/>
          <a:ln w="9525">
            <a:noFill/>
            <a:miter lim="800000"/>
            <a:headEnd/>
            <a:tailEnd/>
          </a:ln>
        </p:spPr>
      </p:pic>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2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2" grpId="0" animBg="1"/>
      <p:bldP spid="22" grpId="1" animBg="1"/>
      <p:bldP spid="24" grpId="0" animBg="1"/>
      <p:bldP spid="4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3"/>
          <p:cNvGrpSpPr/>
          <p:nvPr/>
        </p:nvGrpSpPr>
        <p:grpSpPr>
          <a:xfrm>
            <a:off x="-1128713" y="2847432"/>
            <a:ext cx="13320711" cy="1773771"/>
            <a:chOff x="-1128713" y="2847433"/>
            <a:chExt cx="13320710" cy="1296345"/>
          </a:xfrm>
        </p:grpSpPr>
        <p:sp>
          <p:nvSpPr>
            <p:cNvPr id="51" name="矩形 50"/>
            <p:cNvSpPr/>
            <p:nvPr/>
          </p:nvSpPr>
          <p:spPr>
            <a:xfrm flipH="1">
              <a:off x="-1128713" y="2872348"/>
              <a:ext cx="1332071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smtClean="0"/>
                <a:t>6</a:t>
              </a:r>
              <a:endParaRPr lang="zh-CN" altLang="en-US" sz="6000" dirty="0"/>
            </a:p>
          </p:txBody>
        </p:sp>
        <p:sp>
          <p:nvSpPr>
            <p:cNvPr id="42" name="文本框 41"/>
            <p:cNvSpPr txBox="1"/>
            <p:nvPr/>
          </p:nvSpPr>
          <p:spPr>
            <a:xfrm>
              <a:off x="4162566" y="2976457"/>
              <a:ext cx="4339988" cy="1057197"/>
            </a:xfrm>
            <a:prstGeom prst="rect">
              <a:avLst/>
            </a:prstGeom>
            <a:noFill/>
          </p:spPr>
          <p:txBody>
            <a:bodyPr wrap="square" lIns="91438" tIns="45719" rIns="91438" bIns="45719" rtlCol="0">
              <a:spAutoFit/>
            </a:bodyPr>
            <a:lstStyle/>
            <a:p>
              <a:pPr algn="ctr">
                <a:spcBef>
                  <a:spcPts val="2400"/>
                </a:spcBef>
              </a:pPr>
              <a:r>
                <a:rPr lang="zh-CN" altLang="en-US" sz="5400" spc="600" dirty="0" smtClean="0">
                  <a:solidFill>
                    <a:schemeClr val="bg1"/>
                  </a:solidFill>
                  <a:latin typeface="Times New Roman" pitchFamily="18" charset="0"/>
                  <a:ea typeface="微软雅黑" panose="020B0503020204020204" pitchFamily="34" charset="-122"/>
                  <a:cs typeface="Times New Roman" pitchFamily="18" charset="0"/>
                </a:rPr>
                <a:t>总  结</a:t>
              </a:r>
              <a:endParaRPr lang="en-US" altLang="zh-CN" sz="5400" spc="600" dirty="0" smtClean="0">
                <a:solidFill>
                  <a:schemeClr val="bg1"/>
                </a:solidFill>
                <a:latin typeface="Times New Roman" pitchFamily="18" charset="0"/>
                <a:ea typeface="微软雅黑" panose="020B0503020204020204" pitchFamily="34" charset="-122"/>
                <a:cs typeface="Times New Roman" pitchFamily="18" charset="0"/>
              </a:endParaRPr>
            </a:p>
            <a:p>
              <a:pPr algn="ctr">
                <a:spcBef>
                  <a:spcPts val="1200"/>
                </a:spcBef>
              </a:pP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CONCLUSION</a:t>
              </a: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1" name="Picture 3"/>
          <p:cNvPicPr>
            <a:picLocks noChangeAspect="1" noChangeArrowheads="1"/>
          </p:cNvPicPr>
          <p:nvPr/>
        </p:nvPicPr>
        <p:blipFill>
          <a:blip r:embed="rId2" cstate="print"/>
          <a:srcRect/>
          <a:stretch>
            <a:fillRect/>
          </a:stretch>
        </p:blipFill>
        <p:spPr bwMode="auto">
          <a:xfrm>
            <a:off x="10025972"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4373154" y="1542196"/>
            <a:ext cx="3338024" cy="1001407"/>
          </a:xfrm>
          <a:prstGeom prst="rect">
            <a:avLst/>
          </a:prstGeom>
          <a:noFill/>
          <a:ln w="9525">
            <a:noFill/>
            <a:miter lim="800000"/>
            <a:headEnd/>
            <a:tailEnd/>
          </a:ln>
        </p:spPr>
      </p:pic>
      <p:sp>
        <p:nvSpPr>
          <p:cNvPr id="15" name="矩形 14"/>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3683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92353" y="1285693"/>
            <a:ext cx="9501022" cy="5216811"/>
          </a:xfrm>
          <a:prstGeom prst="rect">
            <a:avLst/>
          </a:prstGeom>
        </p:spPr>
        <p:txBody>
          <a:bodyPr wrap="square" lIns="91438" tIns="45719" rIns="91438" bIns="45719">
            <a:spAutoFit/>
          </a:bodyPr>
          <a:lstStyle/>
          <a:p>
            <a:pPr algn="just">
              <a:lnSpc>
                <a:spcPct val="150000"/>
              </a:lnSpc>
              <a:spcBef>
                <a:spcPts val="600"/>
              </a:spcBef>
              <a:spcAft>
                <a:spcPts val="600"/>
              </a:spcAft>
              <a:buClr>
                <a:srgbClr val="0070C0"/>
              </a:buClr>
            </a:pPr>
            <a:r>
              <a:rPr lang="en-US" altLang="zh-CN" sz="2000" dirty="0" smtClean="0">
                <a:latin typeface="Times New Roman" pitchFamily="18" charset="0"/>
                <a:ea typeface="微软雅黑" pitchFamily="34" charset="-122"/>
                <a:cs typeface="Times New Roman" pitchFamily="18" charset="0"/>
              </a:rPr>
              <a:t>     </a:t>
            </a:r>
            <a:r>
              <a:rPr lang="en-US" altLang="zh-CN" sz="2000" dirty="0">
                <a:latin typeface="Times New Roman" pitchFamily="18" charset="0"/>
                <a:ea typeface="微软雅黑" pitchFamily="34" charset="-122"/>
                <a:cs typeface="Times New Roman" pitchFamily="18" charset="0"/>
              </a:rPr>
              <a:t> </a:t>
            </a:r>
            <a:r>
              <a:rPr lang="en-US" altLang="zh-CN" sz="2000" dirty="0" smtClean="0">
                <a:latin typeface="Times New Roman" pitchFamily="18" charset="0"/>
                <a:ea typeface="微软雅黑" pitchFamily="34" charset="-122"/>
                <a:cs typeface="Times New Roman" pitchFamily="18" charset="0"/>
              </a:rPr>
              <a:t> </a:t>
            </a:r>
            <a:r>
              <a:rPr lang="zh-CN" altLang="zh-CN" sz="2000" dirty="0" smtClean="0">
                <a:latin typeface="Times New Roman" pitchFamily="18" charset="0"/>
                <a:ea typeface="微软雅黑" pitchFamily="34" charset="-122"/>
                <a:cs typeface="Times New Roman" pitchFamily="18" charset="0"/>
              </a:rPr>
              <a:t>作为国际卫生与生物医学信息的收集和传播机构，</a:t>
            </a:r>
            <a:r>
              <a:rPr lang="en-US" altLang="zh-CN" sz="2000" dirty="0" smtClean="0">
                <a:latin typeface="Times New Roman" pitchFamily="18" charset="0"/>
                <a:ea typeface="微软雅黑" pitchFamily="34" charset="-122"/>
                <a:cs typeface="Times New Roman" pitchFamily="18" charset="0"/>
              </a:rPr>
              <a:t>WHO </a:t>
            </a:r>
            <a:r>
              <a:rPr lang="zh-CN" altLang="zh-CN" sz="2000" dirty="0" smtClean="0">
                <a:latin typeface="Times New Roman" pitchFamily="18" charset="0"/>
                <a:ea typeface="微软雅黑" pitchFamily="34" charset="-122"/>
                <a:cs typeface="Times New Roman" pitchFamily="18" charset="0"/>
              </a:rPr>
              <a:t>通过编写、收集和传播不同形式的信息资源，向各国提供人类健康领域的重要信息和意见，指导和协调国际间卫生工作，以提高全人类的健康水平。</a:t>
            </a:r>
            <a:endParaRPr lang="en-US" altLang="zh-CN" sz="2000" dirty="0" smtClean="0">
              <a:latin typeface="Times New Roman" pitchFamily="18" charset="0"/>
              <a:ea typeface="微软雅黑" pitchFamily="34" charset="-122"/>
              <a:cs typeface="Times New Roman" pitchFamily="18" charset="0"/>
            </a:endParaRPr>
          </a:p>
          <a:p>
            <a:pPr algn="just">
              <a:lnSpc>
                <a:spcPct val="150000"/>
              </a:lnSpc>
              <a:spcBef>
                <a:spcPts val="600"/>
              </a:spcBef>
              <a:spcAft>
                <a:spcPts val="600"/>
              </a:spcAft>
              <a:buClr>
                <a:srgbClr val="0070C0"/>
              </a:buClr>
            </a:pPr>
            <a:r>
              <a:rPr lang="en-US" altLang="zh-CN" sz="2000" b="1" dirty="0" smtClean="0">
                <a:latin typeface="Times New Roman" pitchFamily="18" charset="0"/>
                <a:ea typeface="微软雅黑" pitchFamily="34" charset="-122"/>
                <a:cs typeface="Times New Roman" pitchFamily="18" charset="0"/>
              </a:rPr>
              <a:t>        WHO </a:t>
            </a:r>
            <a:r>
              <a:rPr lang="zh-CN" altLang="zh-CN" sz="2000" b="1" dirty="0" smtClean="0">
                <a:latin typeface="Times New Roman" pitchFamily="18" charset="0"/>
                <a:ea typeface="微软雅黑" pitchFamily="34" charset="-122"/>
                <a:cs typeface="Times New Roman" pitchFamily="18" charset="0"/>
              </a:rPr>
              <a:t>官方网站</a:t>
            </a:r>
            <a:r>
              <a:rPr lang="zh-CN" altLang="zh-CN" sz="2000" dirty="0" smtClean="0">
                <a:latin typeface="Times New Roman" pitchFamily="18" charset="0"/>
                <a:ea typeface="微软雅黑" pitchFamily="34" charset="-122"/>
                <a:cs typeface="Times New Roman" pitchFamily="18" charset="0"/>
              </a:rPr>
              <a:t>、</a:t>
            </a:r>
            <a:r>
              <a:rPr lang="en-US" altLang="zh-CN" sz="2000" b="1" dirty="0" smtClean="0">
                <a:latin typeface="Times New Roman" pitchFamily="18" charset="0"/>
                <a:ea typeface="微软雅黑" pitchFamily="34" charset="-122"/>
                <a:cs typeface="Times New Roman" pitchFamily="18" charset="0"/>
              </a:rPr>
              <a:t>WHOLIS </a:t>
            </a:r>
            <a:r>
              <a:rPr lang="zh-CN" altLang="zh-CN" sz="2000" b="1" dirty="0" smtClean="0">
                <a:latin typeface="Times New Roman" pitchFamily="18" charset="0"/>
                <a:ea typeface="微软雅黑" pitchFamily="34" charset="-122"/>
                <a:cs typeface="Times New Roman" pitchFamily="18" charset="0"/>
              </a:rPr>
              <a:t>数据库</a:t>
            </a:r>
            <a:r>
              <a:rPr lang="zh-CN" altLang="zh-CN" sz="2000" dirty="0" smtClean="0">
                <a:latin typeface="Times New Roman" pitchFamily="18" charset="0"/>
                <a:ea typeface="微软雅黑" pitchFamily="34" charset="-122"/>
                <a:cs typeface="Times New Roman" pitchFamily="18" charset="0"/>
              </a:rPr>
              <a:t>和</a:t>
            </a:r>
            <a:r>
              <a:rPr lang="en-US" altLang="zh-CN" sz="2000" dirty="0" smtClean="0">
                <a:latin typeface="Times New Roman" pitchFamily="18" charset="0"/>
                <a:ea typeface="微软雅黑" pitchFamily="34" charset="-122"/>
                <a:cs typeface="Times New Roman" pitchFamily="18" charset="0"/>
              </a:rPr>
              <a:t> </a:t>
            </a:r>
            <a:r>
              <a:rPr lang="en-US" altLang="zh-CN" sz="2000" b="1" dirty="0" smtClean="0">
                <a:latin typeface="Times New Roman" pitchFamily="18" charset="0"/>
                <a:ea typeface="微软雅黑" pitchFamily="34" charset="-122"/>
                <a:cs typeface="Times New Roman" pitchFamily="18" charset="0"/>
              </a:rPr>
              <a:t>IRIS </a:t>
            </a:r>
            <a:r>
              <a:rPr lang="zh-CN" altLang="zh-CN" sz="2000" b="1" dirty="0" smtClean="0">
                <a:latin typeface="Times New Roman" pitchFamily="18" charset="0"/>
                <a:ea typeface="微软雅黑" pitchFamily="34" charset="-122"/>
                <a:cs typeface="Times New Roman" pitchFamily="18" charset="0"/>
              </a:rPr>
              <a:t>数据库</a:t>
            </a:r>
            <a:r>
              <a:rPr lang="zh-CN" altLang="zh-CN" sz="2000" dirty="0" smtClean="0">
                <a:latin typeface="Times New Roman" pitchFamily="18" charset="0"/>
                <a:ea typeface="微软雅黑" pitchFamily="34" charset="-122"/>
                <a:cs typeface="Times New Roman" pitchFamily="18" charset="0"/>
              </a:rPr>
              <a:t>免费提供了</a:t>
            </a:r>
            <a:r>
              <a:rPr lang="en-US" altLang="zh-CN" sz="2000" dirty="0" smtClean="0">
                <a:latin typeface="Times New Roman" pitchFamily="18" charset="0"/>
                <a:ea typeface="微软雅黑" pitchFamily="34" charset="-122"/>
                <a:cs typeface="Times New Roman" pitchFamily="18" charset="0"/>
              </a:rPr>
              <a:t> WHO </a:t>
            </a:r>
            <a:r>
              <a:rPr lang="zh-CN" altLang="zh-CN" sz="2000" dirty="0" smtClean="0">
                <a:latin typeface="Times New Roman" pitchFamily="18" charset="0"/>
                <a:ea typeface="微软雅黑" pitchFamily="34" charset="-122"/>
                <a:cs typeface="Times New Roman" pitchFamily="18" charset="0"/>
              </a:rPr>
              <a:t>发布的各种</a:t>
            </a:r>
            <a:r>
              <a:rPr lang="zh-CN" altLang="zh-CN" sz="2000" b="1" dirty="0" smtClean="0">
                <a:latin typeface="Times New Roman" pitchFamily="18" charset="0"/>
                <a:ea typeface="微软雅黑" pitchFamily="34" charset="-122"/>
                <a:cs typeface="Times New Roman" pitchFamily="18" charset="0"/>
              </a:rPr>
              <a:t>文字</a:t>
            </a:r>
            <a:r>
              <a:rPr lang="zh-CN" altLang="zh-CN" sz="2000" dirty="0" smtClean="0">
                <a:latin typeface="Times New Roman" pitchFamily="18" charset="0"/>
                <a:ea typeface="微软雅黑" pitchFamily="34" charset="-122"/>
                <a:cs typeface="Times New Roman" pitchFamily="18" charset="0"/>
              </a:rPr>
              <a:t>、</a:t>
            </a:r>
            <a:r>
              <a:rPr lang="zh-CN" altLang="zh-CN" sz="2000" b="1" dirty="0" smtClean="0">
                <a:latin typeface="Times New Roman" pitchFamily="18" charset="0"/>
                <a:ea typeface="微软雅黑" pitchFamily="34" charset="-122"/>
                <a:cs typeface="Times New Roman" pitchFamily="18" charset="0"/>
              </a:rPr>
              <a:t>图像</a:t>
            </a:r>
            <a:r>
              <a:rPr lang="zh-CN" altLang="zh-CN" sz="2000" dirty="0" smtClean="0">
                <a:latin typeface="Times New Roman" pitchFamily="18" charset="0"/>
                <a:ea typeface="微软雅黑" pitchFamily="34" charset="-122"/>
                <a:cs typeface="Times New Roman" pitchFamily="18" charset="0"/>
              </a:rPr>
              <a:t>、</a:t>
            </a:r>
            <a:r>
              <a:rPr lang="zh-CN" altLang="zh-CN" sz="2000" b="1" dirty="0" smtClean="0">
                <a:latin typeface="Times New Roman" pitchFamily="18" charset="0"/>
                <a:ea typeface="微软雅黑" pitchFamily="34" charset="-122"/>
                <a:cs typeface="Times New Roman" pitchFamily="18" charset="0"/>
              </a:rPr>
              <a:t>声音</a:t>
            </a:r>
            <a:r>
              <a:rPr lang="zh-CN" altLang="zh-CN" sz="2000" dirty="0" smtClean="0">
                <a:latin typeface="Times New Roman" pitchFamily="18" charset="0"/>
                <a:ea typeface="微软雅黑" pitchFamily="34" charset="-122"/>
                <a:cs typeface="Times New Roman" pitchFamily="18" charset="0"/>
              </a:rPr>
              <a:t>和</a:t>
            </a:r>
            <a:r>
              <a:rPr lang="zh-CN" altLang="zh-CN" sz="2000" b="1" dirty="0" smtClean="0">
                <a:latin typeface="Times New Roman" pitchFamily="18" charset="0"/>
                <a:ea typeface="微软雅黑" pitchFamily="34" charset="-122"/>
                <a:cs typeface="Times New Roman" pitchFamily="18" charset="0"/>
              </a:rPr>
              <a:t>视频</a:t>
            </a:r>
            <a:r>
              <a:rPr lang="zh-CN" altLang="zh-CN" sz="2000" dirty="0" smtClean="0">
                <a:latin typeface="Times New Roman" pitchFamily="18" charset="0"/>
                <a:ea typeface="微软雅黑" pitchFamily="34" charset="-122"/>
                <a:cs typeface="Times New Roman" pitchFamily="18" charset="0"/>
              </a:rPr>
              <a:t>等电子数据信息资源。</a:t>
            </a:r>
            <a:endParaRPr lang="en-US" altLang="zh-CN" sz="2000" dirty="0" smtClean="0">
              <a:latin typeface="Times New Roman" pitchFamily="18" charset="0"/>
              <a:ea typeface="微软雅黑" pitchFamily="34" charset="-122"/>
              <a:cs typeface="Times New Roman" pitchFamily="18" charset="0"/>
            </a:endParaRPr>
          </a:p>
          <a:p>
            <a:pPr lvl="1" algn="just">
              <a:lnSpc>
                <a:spcPct val="150000"/>
              </a:lnSpc>
              <a:spcBef>
                <a:spcPts val="600"/>
              </a:spcBef>
              <a:spcAft>
                <a:spcPts val="600"/>
              </a:spcAft>
              <a:buClr>
                <a:srgbClr val="0070C0"/>
              </a:buClr>
            </a:pPr>
            <a:r>
              <a:rPr lang="en-US" altLang="zh-CN" sz="2000" dirty="0" smtClean="0">
                <a:latin typeface="Times New Roman" pitchFamily="18" charset="0"/>
                <a:ea typeface="微软雅黑" pitchFamily="34" charset="-122"/>
                <a:cs typeface="Times New Roman" pitchFamily="18" charset="0"/>
              </a:rPr>
              <a:t> </a:t>
            </a:r>
            <a:r>
              <a:rPr lang="zh-CN" altLang="en-US" sz="2000" dirty="0" smtClean="0">
                <a:latin typeface="Times New Roman" pitchFamily="18" charset="0"/>
                <a:ea typeface="微软雅黑" pitchFamily="34" charset="-122"/>
                <a:cs typeface="Times New Roman" pitchFamily="18" charset="0"/>
              </a:rPr>
              <a:t>可为以下几方面提供数据支持：</a:t>
            </a:r>
            <a:endParaRPr lang="en-US" altLang="zh-CN" sz="2400" dirty="0" smtClean="0">
              <a:latin typeface="Times New Roman" pitchFamily="18" charset="0"/>
              <a:ea typeface="微软雅黑" pitchFamily="34" charset="-122"/>
              <a:cs typeface="Times New Roman" pitchFamily="18" charset="0"/>
            </a:endParaRPr>
          </a:p>
          <a:p>
            <a:pPr marL="684000" lvl="1" algn="just">
              <a:lnSpc>
                <a:spcPct val="150000"/>
              </a:lnSpc>
              <a:spcBef>
                <a:spcPts val="600"/>
              </a:spcBef>
              <a:buClr>
                <a:srgbClr val="0070C0"/>
              </a:buClr>
              <a:buFont typeface="Wingdings" pitchFamily="2" charset="2"/>
              <a:buChar char="Ø"/>
            </a:pPr>
            <a:r>
              <a:rPr lang="zh-CN" altLang="zh-CN" sz="1800" dirty="0" smtClean="0">
                <a:latin typeface="Times New Roman" pitchFamily="18" charset="0"/>
                <a:ea typeface="微软雅黑" pitchFamily="34" charset="-122"/>
                <a:cs typeface="Times New Roman" pitchFamily="18" charset="0"/>
              </a:rPr>
              <a:t>生物医学研究与发现</a:t>
            </a:r>
            <a:endParaRPr lang="en-US" altLang="zh-CN" sz="1800" dirty="0" smtClean="0">
              <a:latin typeface="Times New Roman" pitchFamily="18" charset="0"/>
              <a:ea typeface="微软雅黑" pitchFamily="34" charset="-122"/>
              <a:cs typeface="Times New Roman" pitchFamily="18" charset="0"/>
            </a:endParaRPr>
          </a:p>
          <a:p>
            <a:pPr marL="684000" lvl="1" algn="just">
              <a:lnSpc>
                <a:spcPct val="150000"/>
              </a:lnSpc>
              <a:spcBef>
                <a:spcPts val="600"/>
              </a:spcBef>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zh-CN" sz="1800" dirty="0" smtClean="0">
                <a:latin typeface="Times New Roman" pitchFamily="18" charset="0"/>
                <a:ea typeface="微软雅黑" pitchFamily="34" charset="-122"/>
                <a:cs typeface="Times New Roman" pitchFamily="18" charset="0"/>
              </a:rPr>
              <a:t>疾病的诊断与治疗方案的选取</a:t>
            </a:r>
            <a:endParaRPr lang="en-US" altLang="zh-CN" sz="1800" dirty="0" smtClean="0">
              <a:latin typeface="Times New Roman" pitchFamily="18" charset="0"/>
              <a:ea typeface="微软雅黑" pitchFamily="34" charset="-122"/>
              <a:cs typeface="Times New Roman" pitchFamily="18" charset="0"/>
            </a:endParaRPr>
          </a:p>
          <a:p>
            <a:pPr marL="684000" lvl="1" algn="just">
              <a:lnSpc>
                <a:spcPct val="150000"/>
              </a:lnSpc>
              <a:spcBef>
                <a:spcPts val="600"/>
              </a:spcBef>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zh-CN" sz="1800" dirty="0" smtClean="0">
                <a:latin typeface="Times New Roman" pitchFamily="18" charset="0"/>
                <a:ea typeface="微软雅黑" pitchFamily="34" charset="-122"/>
                <a:cs typeface="Times New Roman" pitchFamily="18" charset="0"/>
              </a:rPr>
              <a:t>公众健康信息的普及与信息素养的提高</a:t>
            </a:r>
            <a:endParaRPr lang="en-US" altLang="zh-CN" sz="1800" dirty="0" smtClean="0">
              <a:latin typeface="Times New Roman" pitchFamily="18" charset="0"/>
              <a:ea typeface="微软雅黑" pitchFamily="34" charset="-122"/>
              <a:cs typeface="Times New Roman" pitchFamily="18" charset="0"/>
            </a:endParaRPr>
          </a:p>
          <a:p>
            <a:pPr marL="684000" lvl="1" algn="just">
              <a:lnSpc>
                <a:spcPct val="150000"/>
              </a:lnSpc>
              <a:spcBef>
                <a:spcPts val="600"/>
              </a:spcBef>
              <a:buClr>
                <a:srgbClr val="0070C0"/>
              </a:buClr>
              <a:buFont typeface="Wingdings" pitchFamily="2" charset="2"/>
              <a:buChar char="Ø"/>
            </a:pPr>
            <a:r>
              <a:rPr lang="en-US" altLang="zh-CN" sz="1800" dirty="0" smtClean="0">
                <a:latin typeface="Times New Roman" pitchFamily="18" charset="0"/>
                <a:ea typeface="微软雅黑" pitchFamily="34" charset="-122"/>
                <a:cs typeface="Times New Roman" pitchFamily="18" charset="0"/>
              </a:rPr>
              <a:t> </a:t>
            </a:r>
            <a:r>
              <a:rPr lang="zh-CN" altLang="zh-CN" sz="1800" dirty="0" smtClean="0">
                <a:latin typeface="Times New Roman" pitchFamily="18" charset="0"/>
                <a:ea typeface="微软雅黑" pitchFamily="34" charset="-122"/>
                <a:cs typeface="Times New Roman" pitchFamily="18" charset="0"/>
              </a:rPr>
              <a:t>卫生政策的制定与调整</a:t>
            </a:r>
          </a:p>
        </p:txBody>
      </p:sp>
      <p:sp>
        <p:nvSpPr>
          <p:cNvPr id="27" name="矩形 26"/>
          <p:cNvSpPr/>
          <p:nvPr/>
        </p:nvSpPr>
        <p:spPr>
          <a:xfrm>
            <a:off x="2085975" y="252859"/>
            <a:ext cx="8559281"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8" name="圆角矩形 27"/>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smtClean="0"/>
              <a:t>6</a:t>
            </a:r>
            <a:endParaRPr lang="zh-CN" altLang="en-US" sz="3600" dirty="0"/>
          </a:p>
        </p:txBody>
      </p:sp>
      <p:sp>
        <p:nvSpPr>
          <p:cNvPr id="29" name="文本框 44"/>
          <p:cNvSpPr txBox="1"/>
          <p:nvPr/>
        </p:nvSpPr>
        <p:spPr>
          <a:xfrm>
            <a:off x="792049" y="194613"/>
            <a:ext cx="1287575" cy="584771"/>
          </a:xfrm>
          <a:prstGeom prst="rect">
            <a:avLst/>
          </a:prstGeom>
          <a:noFill/>
        </p:spPr>
        <p:txBody>
          <a:bodyPr wrap="square" lIns="91436" tIns="45718" rIns="91436" bIns="45718" rtlCol="0">
            <a:spAutoFit/>
          </a:bodyPr>
          <a:lstStyle/>
          <a:p>
            <a:r>
              <a:rPr lang="zh-CN" altLang="en-US" sz="3200" b="1" dirty="0" smtClean="0">
                <a:solidFill>
                  <a:schemeClr val="tx2"/>
                </a:solidFill>
                <a:latin typeface="Times New Roman" pitchFamily="18" charset="0"/>
                <a:ea typeface="微软雅黑" panose="020B0503020204020204" pitchFamily="34" charset="-122"/>
                <a:cs typeface="Times New Roman" pitchFamily="18" charset="0"/>
              </a:rPr>
              <a:t>总  结</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pic>
        <p:nvPicPr>
          <p:cNvPr id="30"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2" name="组 37"/>
          <p:cNvGrpSpPr/>
          <p:nvPr/>
        </p:nvGrpSpPr>
        <p:grpSpPr>
          <a:xfrm>
            <a:off x="0" y="252857"/>
            <a:ext cx="152393" cy="484287"/>
            <a:chOff x="12039604" y="252856"/>
            <a:chExt cx="152393" cy="484287"/>
          </a:xfrm>
        </p:grpSpPr>
        <p:sp>
          <p:nvSpPr>
            <p:cNvPr id="32" name="圆角矩形 31"/>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2095500" y="287402"/>
            <a:ext cx="1943100" cy="400105"/>
          </a:xfrm>
          <a:prstGeom prst="rect">
            <a:avLst/>
          </a:prstGeom>
        </p:spPr>
        <p:txBody>
          <a:bodyPr wrap="square" lIns="91436" tIns="45718" rIns="91436" bIns="45718">
            <a:spAutoFit/>
          </a:bodyPr>
          <a:lstStyle/>
          <a:p>
            <a:pPr algn="ctr"/>
            <a:r>
              <a:rPr lang="en-US" altLang="zh-CN" sz="2000" dirty="0" smtClean="0">
                <a:solidFill>
                  <a:schemeClr val="bg1"/>
                </a:solidFill>
                <a:latin typeface="Times New Roman" pitchFamily="18" charset="0"/>
                <a:ea typeface="微软雅黑" panose="020B0503020204020204" pitchFamily="34" charset="-122"/>
                <a:cs typeface="Times New Roman" pitchFamily="18" charset="0"/>
              </a:rPr>
              <a:t>CONCLUSION</a:t>
            </a:r>
            <a:endParaRPr lang="en-US" altLang="zh-CN" sz="20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1079679" y="6555178"/>
            <a:ext cx="1112322" cy="30282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0" y="1479877"/>
            <a:ext cx="12192000" cy="2215989"/>
          </a:xfrm>
          <a:prstGeom prst="rect">
            <a:avLst/>
          </a:prstGeom>
          <a:noFill/>
        </p:spPr>
        <p:txBody>
          <a:bodyPr wrap="square" lIns="91438" tIns="45719" rIns="91438" bIns="45719" rtlCol="0">
            <a:spAutoFit/>
          </a:bodyPr>
          <a:lstStyle/>
          <a:p>
            <a:pPr algn="ctr"/>
            <a:r>
              <a:rPr lang="zh-CN" altLang="en-US" sz="13800" dirty="0" smtClean="0">
                <a:ln w="0"/>
                <a:solidFill>
                  <a:schemeClr val="tx2"/>
                </a:solidFill>
                <a:latin typeface="+mj-ea"/>
                <a:ea typeface="+mj-ea"/>
                <a:cs typeface="华文琥珀"/>
              </a:rPr>
              <a:t> </a:t>
            </a:r>
            <a:r>
              <a:rPr lang="en-US" altLang="zh-CN" sz="13800" dirty="0" smtClean="0">
                <a:ln w="0"/>
                <a:solidFill>
                  <a:schemeClr val="tx2"/>
                </a:solidFill>
                <a:latin typeface="+mj-ea"/>
                <a:ea typeface="+mj-ea"/>
                <a:cs typeface="华文琥珀"/>
              </a:rPr>
              <a:t> </a:t>
            </a:r>
            <a:r>
              <a:rPr lang="zh-CN" altLang="en-US" sz="13800" dirty="0" smtClean="0">
                <a:ln w="0"/>
                <a:solidFill>
                  <a:schemeClr val="tx2"/>
                </a:solidFill>
                <a:latin typeface="+mj-ea"/>
                <a:ea typeface="+mj-ea"/>
                <a:cs typeface="华文琥珀"/>
              </a:rPr>
              <a:t>谢谢大家</a:t>
            </a:r>
            <a:endParaRPr lang="zh-CN" altLang="en-US" sz="13800" dirty="0">
              <a:ln w="0"/>
              <a:solidFill>
                <a:schemeClr val="tx2"/>
              </a:solidFill>
              <a:latin typeface="+mj-ea"/>
              <a:ea typeface="+mj-ea"/>
              <a:cs typeface="华文琥珀"/>
            </a:endParaRPr>
          </a:p>
        </p:txBody>
      </p:sp>
      <p:cxnSp>
        <p:nvCxnSpPr>
          <p:cNvPr id="54" name="直接连接符 53"/>
          <p:cNvCxnSpPr/>
          <p:nvPr/>
        </p:nvCxnSpPr>
        <p:spPr>
          <a:xfrm>
            <a:off x="3262504" y="3906464"/>
            <a:ext cx="6181746" cy="5295"/>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8551" y="5623749"/>
            <a:ext cx="12192000" cy="1234251"/>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grpSp>
        <p:nvGrpSpPr>
          <p:cNvPr id="2" name="组合 60"/>
          <p:cNvGrpSpPr/>
          <p:nvPr/>
        </p:nvGrpSpPr>
        <p:grpSpPr>
          <a:xfrm rot="16200000">
            <a:off x="11405538" y="6088786"/>
            <a:ext cx="1271471" cy="301455"/>
            <a:chOff x="6507038" y="462977"/>
            <a:chExt cx="2430800" cy="471379"/>
          </a:xfrm>
        </p:grpSpPr>
        <p:grpSp>
          <p:nvGrpSpPr>
            <p:cNvPr id="3" name="组合 61"/>
            <p:cNvGrpSpPr/>
            <p:nvPr/>
          </p:nvGrpSpPr>
          <p:grpSpPr>
            <a:xfrm flipV="1">
              <a:off x="6507038" y="462977"/>
              <a:ext cx="1917435" cy="471379"/>
              <a:chOff x="810775" y="1533962"/>
              <a:chExt cx="7782374" cy="1913206"/>
            </a:xfrm>
          </p:grpSpPr>
          <p:sp>
            <p:nvSpPr>
              <p:cNvPr id="76" name="圆角矩形 75"/>
              <p:cNvSpPr/>
              <p:nvPr/>
            </p:nvSpPr>
            <p:spPr>
              <a:xfrm>
                <a:off x="2848247" y="1533962"/>
                <a:ext cx="1744394" cy="1913206"/>
              </a:xfrm>
              <a:prstGeom prst="roundRect">
                <a:avLst>
                  <a:gd name="adj" fmla="val 5039"/>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810775" y="1533962"/>
                <a:ext cx="1744394" cy="1913206"/>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角矩形 77"/>
              <p:cNvSpPr/>
              <p:nvPr/>
            </p:nvSpPr>
            <p:spPr>
              <a:xfrm>
                <a:off x="6848755" y="1533962"/>
                <a:ext cx="1744394" cy="1913206"/>
              </a:xfrm>
              <a:prstGeom prst="roundRect">
                <a:avLst>
                  <a:gd name="adj" fmla="val 5039"/>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圆角矩形 78"/>
              <p:cNvSpPr/>
              <p:nvPr/>
            </p:nvSpPr>
            <p:spPr>
              <a:xfrm>
                <a:off x="4811283" y="1533962"/>
                <a:ext cx="1744394" cy="1913206"/>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圆角矩形 74"/>
            <p:cNvSpPr/>
            <p:nvPr/>
          </p:nvSpPr>
          <p:spPr>
            <a:xfrm flipV="1">
              <a:off x="8508051" y="462977"/>
              <a:ext cx="429787" cy="471379"/>
            </a:xfrm>
            <a:prstGeom prst="roundRect">
              <a:avLst>
                <a:gd name="adj" fmla="val 503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0" name="文本框 79"/>
          <p:cNvSpPr txBox="1"/>
          <p:nvPr/>
        </p:nvSpPr>
        <p:spPr>
          <a:xfrm>
            <a:off x="285749" y="5715000"/>
            <a:ext cx="9985376" cy="923326"/>
          </a:xfrm>
          <a:prstGeom prst="rect">
            <a:avLst/>
          </a:prstGeom>
          <a:noFill/>
        </p:spPr>
        <p:txBody>
          <a:bodyPr wrap="square" lIns="91436" tIns="45718" rIns="91436" bIns="45718" rtlCol="0">
            <a:spAutoFit/>
          </a:bodyPr>
          <a:lstStyle/>
          <a:p>
            <a:r>
              <a:rPr lang="en-US" altLang="zh-CN" sz="5400" dirty="0" smtClean="0">
                <a:solidFill>
                  <a:schemeClr val="bg1"/>
                </a:solidFill>
                <a:latin typeface="HanziPen SC Regular"/>
                <a:ea typeface="hakuyoxingshu7000" pitchFamily="2" charset="-122"/>
                <a:cs typeface="HanziPen SC Regular"/>
              </a:rPr>
              <a:t>THANKS</a:t>
            </a:r>
            <a:r>
              <a:rPr lang="zh-CN" altLang="en-US" sz="5400" dirty="0" smtClean="0">
                <a:solidFill>
                  <a:schemeClr val="bg1"/>
                </a:solidFill>
                <a:latin typeface="HanziPen SC Regular"/>
                <a:ea typeface="hakuyoxingshu7000" pitchFamily="2" charset="-122"/>
                <a:cs typeface="HanziPen SC Regular"/>
              </a:rPr>
              <a:t> </a:t>
            </a:r>
            <a:r>
              <a:rPr lang="en-US" altLang="zh-CN" sz="5400" dirty="0" smtClean="0">
                <a:solidFill>
                  <a:schemeClr val="bg1"/>
                </a:solidFill>
                <a:latin typeface="HanziPen SC Regular"/>
                <a:ea typeface="hakuyoxingshu7000" pitchFamily="2" charset="-122"/>
                <a:cs typeface="HanziPen SC Regular"/>
              </a:rPr>
              <a:t>FOR YOUR ATTENTION</a:t>
            </a:r>
            <a:endParaRPr lang="zh-CN" altLang="en-US" sz="5400" dirty="0">
              <a:solidFill>
                <a:schemeClr val="bg1"/>
              </a:solidFill>
              <a:latin typeface="HanziPen SC Regular"/>
              <a:ea typeface="hakuyoxingshu7000" pitchFamily="2" charset="-122"/>
              <a:cs typeface="HanziPen SC Regular"/>
            </a:endParaRPr>
          </a:p>
        </p:txBody>
      </p:sp>
      <p:sp>
        <p:nvSpPr>
          <p:cNvPr id="81" name="圆角矩形 80"/>
          <p:cNvSpPr/>
          <p:nvPr/>
        </p:nvSpPr>
        <p:spPr>
          <a:xfrm rot="16200000" flipV="1">
            <a:off x="10447003" y="5586366"/>
            <a:ext cx="1282079" cy="130015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82" name="Freeform 96"/>
          <p:cNvSpPr>
            <a:spLocks/>
          </p:cNvSpPr>
          <p:nvPr/>
        </p:nvSpPr>
        <p:spPr bwMode="auto">
          <a:xfrm>
            <a:off x="10716633" y="5878142"/>
            <a:ext cx="742823" cy="716604"/>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36" tIns="45718" rIns="91436" bIns="45718" numCol="1" anchor="t" anchorCtr="0" compatLnSpc="1">
            <a:prstTxWarp prst="textNoShape">
              <a:avLst/>
            </a:prstTxWarp>
          </a:bodyPr>
          <a:lstStyle/>
          <a:p>
            <a:endParaRPr lang="zh-CN" altLang="en-US">
              <a:solidFill>
                <a:srgbClr val="AD1C21"/>
              </a:solidFill>
            </a:endParaRPr>
          </a:p>
        </p:txBody>
      </p:sp>
      <p:sp>
        <p:nvSpPr>
          <p:cNvPr id="35" name="文本框 45"/>
          <p:cNvSpPr txBox="1"/>
          <p:nvPr/>
        </p:nvSpPr>
        <p:spPr>
          <a:xfrm>
            <a:off x="4635621" y="4168893"/>
            <a:ext cx="3107092" cy="969492"/>
          </a:xfrm>
          <a:prstGeom prst="rect">
            <a:avLst/>
          </a:prstGeom>
          <a:noFill/>
        </p:spPr>
        <p:txBody>
          <a:bodyPr wrap="square" lIns="91436" tIns="45718" rIns="91436" bIns="45718" rtlCol="0">
            <a:spAutoFit/>
          </a:bodyPr>
          <a:lstStyle/>
          <a:p>
            <a:pPr algn="ctr">
              <a:lnSpc>
                <a:spcPct val="150000"/>
              </a:lnSpc>
            </a:pPr>
            <a:r>
              <a:rPr lang="zh-CN" altLang="en-US" sz="2000" b="1" dirty="0" smtClean="0">
                <a:solidFill>
                  <a:schemeClr val="bg1">
                    <a:lumMod val="50000"/>
                  </a:schemeClr>
                </a:solidFill>
                <a:latin typeface="+mn-ea"/>
              </a:rPr>
              <a:t>王逯姚</a:t>
            </a:r>
            <a:endParaRPr lang="en-US" altLang="zh-CN" sz="2000" b="1" dirty="0" smtClean="0">
              <a:solidFill>
                <a:schemeClr val="bg1">
                  <a:lumMod val="50000"/>
                </a:schemeClr>
              </a:solidFill>
              <a:latin typeface="+mn-ea"/>
            </a:endParaRPr>
          </a:p>
          <a:p>
            <a:pPr algn="ctr">
              <a:lnSpc>
                <a:spcPct val="150000"/>
              </a:lnSpc>
            </a:pPr>
            <a:r>
              <a:rPr lang="en-US" altLang="zh-CN" sz="1800" b="1" dirty="0" smtClean="0">
                <a:solidFill>
                  <a:schemeClr val="tx1">
                    <a:lumMod val="50000"/>
                    <a:lumOff val="50000"/>
                  </a:schemeClr>
                </a:solidFill>
                <a:latin typeface="+mj-ea"/>
                <a:ea typeface="+mj-ea"/>
                <a:cs typeface="Segoe UI Semilight" panose="020B0402040204020203" pitchFamily="34" charset="0"/>
                <a:hlinkClick r:id="rId3"/>
              </a:rPr>
              <a:t>wangluyao610@163.com</a:t>
            </a:r>
            <a:endParaRPr lang="en-US" altLang="zh-CN" sz="1800" b="1" dirty="0" smtClean="0">
              <a:solidFill>
                <a:schemeClr val="tx1">
                  <a:lumMod val="50000"/>
                  <a:lumOff val="50000"/>
                </a:schemeClr>
              </a:solidFill>
              <a:latin typeface="+mj-ea"/>
              <a:ea typeface="+mj-ea"/>
              <a:cs typeface="Segoe UI Semilight" panose="020B0402040204020203" pitchFamily="34" charset="0"/>
            </a:endParaRPr>
          </a:p>
        </p:txBody>
      </p:sp>
      <p:pic>
        <p:nvPicPr>
          <p:cNvPr id="58" name="Picture 3"/>
          <p:cNvPicPr>
            <a:picLocks noChangeAspect="1" noChangeArrowheads="1"/>
          </p:cNvPicPr>
          <p:nvPr/>
        </p:nvPicPr>
        <p:blipFill>
          <a:blip r:embed="rId4" cstate="print"/>
          <a:srcRect/>
          <a:stretch>
            <a:fillRect/>
          </a:stretch>
        </p:blipFill>
        <p:spPr bwMode="auto">
          <a:xfrm>
            <a:off x="9978034" y="214819"/>
            <a:ext cx="2115896" cy="520245"/>
          </a:xfrm>
          <a:prstGeom prst="rect">
            <a:avLst/>
          </a:prstGeom>
          <a:noFill/>
          <a:ln w="9525">
            <a:noFill/>
            <a:miter lim="800000"/>
            <a:headEnd/>
            <a:tailEnd/>
          </a:ln>
        </p:spPr>
      </p:pic>
    </p:spTree>
    <p:extLst>
      <p:ext uri="{BB962C8B-B14F-4D97-AF65-F5344CB8AC3E}">
        <p14:creationId xmlns:p14="http://schemas.microsoft.com/office/powerpoint/2010/main" val="36650945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p:cNvGrpSpPr/>
          <p:nvPr/>
        </p:nvGrpSpPr>
        <p:grpSpPr>
          <a:xfrm>
            <a:off x="1263751" y="2101863"/>
            <a:ext cx="1755700" cy="1890765"/>
            <a:chOff x="4925753" y="1651222"/>
            <a:chExt cx="1755700" cy="1890765"/>
          </a:xfrm>
        </p:grpSpPr>
        <p:sp>
          <p:nvSpPr>
            <p:cNvPr id="20" name="圆角矩形 19"/>
            <p:cNvSpPr/>
            <p:nvPr/>
          </p:nvSpPr>
          <p:spPr>
            <a:xfrm>
              <a:off x="4925753" y="1803623"/>
              <a:ext cx="1755699" cy="1738364"/>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4000" dirty="0">
                <a:latin typeface="微软雅黑" panose="020B0503020204020204" pitchFamily="34" charset="-122"/>
                <a:ea typeface="微软雅黑" panose="020B0503020204020204" pitchFamily="34" charset="-122"/>
              </a:endParaRPr>
            </a:p>
          </p:txBody>
        </p:sp>
        <p:sp>
          <p:nvSpPr>
            <p:cNvPr id="19" name="圆角矩形 18"/>
            <p:cNvSpPr/>
            <p:nvPr/>
          </p:nvSpPr>
          <p:spPr>
            <a:xfrm>
              <a:off x="4925754" y="1651222"/>
              <a:ext cx="1755699" cy="1738364"/>
            </a:xfrm>
            <a:prstGeom prst="roundRect">
              <a:avLst>
                <a:gd name="adj" fmla="val 4378"/>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4000" dirty="0">
                  <a:latin typeface="微软雅黑" panose="020B0503020204020204" pitchFamily="34" charset="-122"/>
                  <a:ea typeface="微软雅黑" panose="020B0503020204020204" pitchFamily="34" charset="-122"/>
                </a:rPr>
                <a:t>研究</a:t>
              </a:r>
              <a:endParaRPr lang="en-US" altLang="zh-CN" sz="4000" dirty="0">
                <a:latin typeface="微软雅黑" panose="020B0503020204020204" pitchFamily="34" charset="-122"/>
                <a:ea typeface="微软雅黑" panose="020B0503020204020204" pitchFamily="34" charset="-122"/>
              </a:endParaRPr>
            </a:p>
            <a:p>
              <a:pPr algn="ctr">
                <a:lnSpc>
                  <a:spcPct val="130000"/>
                </a:lnSpc>
              </a:pPr>
              <a:r>
                <a:rPr lang="zh-CN" altLang="en-US" sz="4000" dirty="0">
                  <a:latin typeface="微软雅黑" panose="020B0503020204020204" pitchFamily="34" charset="-122"/>
                  <a:ea typeface="微软雅黑" panose="020B0503020204020204" pitchFamily="34" charset="-122"/>
                </a:rPr>
                <a:t>目的</a:t>
              </a:r>
            </a:p>
          </p:txBody>
        </p:sp>
      </p:grpSp>
      <p:sp>
        <p:nvSpPr>
          <p:cNvPr id="21" name="文本框 20"/>
          <p:cNvSpPr txBox="1"/>
          <p:nvPr/>
        </p:nvSpPr>
        <p:spPr>
          <a:xfrm>
            <a:off x="3686389" y="2256567"/>
            <a:ext cx="2234907" cy="572464"/>
          </a:xfrm>
          <a:prstGeom prst="rect">
            <a:avLst/>
          </a:prstGeom>
          <a:noFill/>
        </p:spPr>
        <p:txBody>
          <a:bodyPr wrap="none" lIns="91436" tIns="45718" rIns="91436" bIns="45718" rtlCol="0">
            <a:spAutoFit/>
          </a:bodyPr>
          <a:lstStyle/>
          <a:p>
            <a:pPr>
              <a:lnSpc>
                <a:spcPct val="130000"/>
              </a:lnSpc>
            </a:pPr>
            <a:r>
              <a:rPr lang="zh-CN" altLang="en-US" sz="2400" dirty="0">
                <a:solidFill>
                  <a:schemeClr val="tx2"/>
                </a:solidFill>
                <a:latin typeface="微软雅黑" panose="020B0503020204020204" pitchFamily="34" charset="-122"/>
                <a:ea typeface="微软雅黑" panose="020B0503020204020204" pitchFamily="34" charset="-122"/>
              </a:rPr>
              <a:t>关键词 </a:t>
            </a:r>
            <a:r>
              <a:rPr lang="en-US" altLang="zh-CN" sz="2400" dirty="0">
                <a:solidFill>
                  <a:schemeClr val="tx2"/>
                </a:solidFill>
                <a:latin typeface="微软雅黑" panose="020B0503020204020204" pitchFamily="34" charset="-122"/>
                <a:ea typeface="微软雅黑" panose="020B0503020204020204" pitchFamily="34" charset="-122"/>
              </a:rPr>
              <a:t>A ,B , C</a:t>
            </a:r>
            <a:endParaRPr lang="zh-CN" altLang="en-US" sz="2400" dirty="0">
              <a:solidFill>
                <a:schemeClr val="tx2"/>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3784930" y="2722077"/>
            <a:ext cx="2905225" cy="1611"/>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3784930" y="2857070"/>
            <a:ext cx="7340412" cy="1241583"/>
          </a:xfrm>
          <a:prstGeom prst="roundRect">
            <a:avLst>
              <a:gd name="adj" fmla="val 3819"/>
            </a:avLst>
          </a:prstGeom>
          <a:solidFill>
            <a:srgbClr val="4472C4">
              <a:alpha val="63000"/>
            </a:srgbClr>
          </a:solidFill>
        </p:spPr>
        <p:txBody>
          <a:bodyPr wrap="square" lIns="91436" tIns="45718" rIns="91436" bIns="45718">
            <a:spAutoFit/>
          </a:bodyPr>
          <a:lstStyle/>
          <a:p>
            <a:pP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论文</a:t>
            </a:r>
            <a:r>
              <a:rPr lang="zh-CN" altLang="en-US" dirty="0">
                <a:solidFill>
                  <a:schemeClr val="bg1"/>
                </a:solidFill>
                <a:latin typeface="微软雅黑" panose="020B0503020204020204" pitchFamily="34" charset="-122"/>
                <a:ea typeface="微软雅黑" panose="020B0503020204020204" pitchFamily="34" charset="-122"/>
              </a:rPr>
              <a:t>就是用来进行科学研究和描述科研成果的文章，简称之为论文。它既是探讨问题进行科学研究的一种手段，又是描述科研成果进行学术交流的一种工具</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4" name="圆角矩形 23"/>
          <p:cNvSpPr/>
          <p:nvPr/>
        </p:nvSpPr>
        <p:spPr>
          <a:xfrm rot="10800000" flipV="1">
            <a:off x="1188792" y="4832979"/>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25" name="文本框 24"/>
          <p:cNvSpPr txBox="1"/>
          <p:nvPr/>
        </p:nvSpPr>
        <p:spPr>
          <a:xfrm>
            <a:off x="1613156" y="4801278"/>
            <a:ext cx="954107" cy="380873"/>
          </a:xfrm>
          <a:prstGeom prst="rect">
            <a:avLst/>
          </a:prstGeom>
          <a:noFill/>
        </p:spPr>
        <p:txBody>
          <a:bodyPr wrap="none" lIns="91438" tIns="45719" rIns="91438" bIns="45719" rtlCol="0">
            <a:spAutoFit/>
          </a:bodyPr>
          <a:lstStyle/>
          <a:p>
            <a:pPr>
              <a:lnSpc>
                <a:spcPct val="130000"/>
              </a:lnSpc>
            </a:pPr>
            <a:r>
              <a:rPr lang="zh-CN" altLang="en-US" sz="1500" dirty="0">
                <a:solidFill>
                  <a:schemeClr val="tx2"/>
                </a:solidFill>
                <a:latin typeface="微软雅黑" panose="020B0503020204020204" pitchFamily="34" charset="-122"/>
                <a:ea typeface="微软雅黑" panose="020B0503020204020204" pitchFamily="34" charset="-122"/>
              </a:rPr>
              <a:t>关键词 </a:t>
            </a:r>
            <a:r>
              <a:rPr lang="en-US" altLang="zh-CN" sz="1500" dirty="0">
                <a:solidFill>
                  <a:schemeClr val="tx2"/>
                </a:solidFill>
                <a:latin typeface="微软雅黑" panose="020B0503020204020204" pitchFamily="34" charset="-122"/>
                <a:ea typeface="微软雅黑" panose="020B0503020204020204" pitchFamily="34" charset="-122"/>
              </a:rPr>
              <a:t>A </a:t>
            </a:r>
            <a:endParaRPr lang="zh-CN" altLang="en-US" sz="1500" dirty="0">
              <a:solidFill>
                <a:schemeClr val="tx2"/>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701528" y="5170003"/>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617651" y="5247890"/>
            <a:ext cx="2397220"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9" name="圆角矩形 28"/>
          <p:cNvSpPr/>
          <p:nvPr/>
        </p:nvSpPr>
        <p:spPr>
          <a:xfrm rot="10800000" flipV="1">
            <a:off x="4803844" y="4832979"/>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30" name="文本框 29"/>
          <p:cNvSpPr txBox="1"/>
          <p:nvPr/>
        </p:nvSpPr>
        <p:spPr>
          <a:xfrm>
            <a:off x="5228209" y="4801278"/>
            <a:ext cx="939361" cy="380873"/>
          </a:xfrm>
          <a:prstGeom prst="rect">
            <a:avLst/>
          </a:prstGeom>
          <a:noFill/>
        </p:spPr>
        <p:txBody>
          <a:bodyPr wrap="none" lIns="91438" tIns="45719" rIns="91438" bIns="45719" rtlCol="0">
            <a:spAutoFit/>
          </a:bodyPr>
          <a:lstStyle/>
          <a:p>
            <a:pPr>
              <a:lnSpc>
                <a:spcPct val="130000"/>
              </a:lnSpc>
            </a:pPr>
            <a:r>
              <a:rPr lang="zh-CN" altLang="en-US" sz="1500" dirty="0">
                <a:solidFill>
                  <a:schemeClr val="tx2"/>
                </a:solidFill>
                <a:latin typeface="微软雅黑" panose="020B0503020204020204" pitchFamily="34" charset="-122"/>
                <a:ea typeface="微软雅黑" panose="020B0503020204020204" pitchFamily="34" charset="-122"/>
              </a:rPr>
              <a:t>关键词 </a:t>
            </a:r>
            <a:r>
              <a:rPr lang="en-US" altLang="zh-CN" sz="1500" dirty="0">
                <a:solidFill>
                  <a:schemeClr val="tx2"/>
                </a:solidFill>
                <a:latin typeface="微软雅黑" panose="020B0503020204020204" pitchFamily="34" charset="-122"/>
                <a:ea typeface="微软雅黑" panose="020B0503020204020204" pitchFamily="34" charset="-122"/>
              </a:rPr>
              <a:t>B</a:t>
            </a:r>
            <a:endParaRPr lang="zh-CN" altLang="en-US" sz="1500" dirty="0">
              <a:solidFill>
                <a:schemeClr val="tx2"/>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5316580" y="5170003"/>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232703" y="5247890"/>
            <a:ext cx="2397220"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3" name="圆角矩形 32"/>
          <p:cNvSpPr/>
          <p:nvPr/>
        </p:nvSpPr>
        <p:spPr>
          <a:xfrm rot="10800000" flipV="1">
            <a:off x="8418896" y="4832979"/>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34" name="文本框 33"/>
          <p:cNvSpPr txBox="1"/>
          <p:nvPr/>
        </p:nvSpPr>
        <p:spPr>
          <a:xfrm>
            <a:off x="8843261" y="4801278"/>
            <a:ext cx="947345" cy="380873"/>
          </a:xfrm>
          <a:prstGeom prst="rect">
            <a:avLst/>
          </a:prstGeom>
          <a:noFill/>
        </p:spPr>
        <p:txBody>
          <a:bodyPr wrap="none" lIns="91438" tIns="45719" rIns="91438" bIns="45719" rtlCol="0">
            <a:spAutoFit/>
          </a:bodyPr>
          <a:lstStyle/>
          <a:p>
            <a:pPr>
              <a:lnSpc>
                <a:spcPct val="130000"/>
              </a:lnSpc>
            </a:pPr>
            <a:r>
              <a:rPr lang="zh-CN" altLang="en-US" sz="1500" dirty="0">
                <a:solidFill>
                  <a:schemeClr val="tx2"/>
                </a:solidFill>
                <a:latin typeface="微软雅黑" panose="020B0503020204020204" pitchFamily="34" charset="-122"/>
                <a:ea typeface="微软雅黑" panose="020B0503020204020204" pitchFamily="34" charset="-122"/>
              </a:rPr>
              <a:t>关键词 </a:t>
            </a:r>
            <a:r>
              <a:rPr lang="en-US" altLang="zh-CN" sz="1500" dirty="0">
                <a:solidFill>
                  <a:schemeClr val="tx2"/>
                </a:solidFill>
                <a:latin typeface="微软雅黑" panose="020B0503020204020204" pitchFamily="34" charset="-122"/>
                <a:ea typeface="微软雅黑" panose="020B0503020204020204" pitchFamily="34" charset="-122"/>
              </a:rPr>
              <a:t>C</a:t>
            </a:r>
            <a:endParaRPr lang="zh-CN" altLang="en-US" sz="1500" dirty="0">
              <a:solidFill>
                <a:schemeClr val="tx2"/>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8931632" y="5170003"/>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8847755" y="5247890"/>
            <a:ext cx="2397220"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54" name="圆角矩形 53"/>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sp>
        <p:nvSpPr>
          <p:cNvPr id="55" name="文本框 54"/>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研究背景</a:t>
            </a:r>
          </a:p>
        </p:txBody>
      </p:sp>
      <p:sp>
        <p:nvSpPr>
          <p:cNvPr id="56" name="矩形 55"/>
          <p:cNvSpPr/>
          <p:nvPr/>
        </p:nvSpPr>
        <p:spPr>
          <a:xfrm>
            <a:off x="2516032" y="324999"/>
            <a:ext cx="3373373"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BACKGROUNDS</a:t>
            </a:r>
          </a:p>
        </p:txBody>
      </p:sp>
      <p:grpSp>
        <p:nvGrpSpPr>
          <p:cNvPr id="57" name="组 56"/>
          <p:cNvGrpSpPr/>
          <p:nvPr/>
        </p:nvGrpSpPr>
        <p:grpSpPr>
          <a:xfrm>
            <a:off x="9284090" y="252856"/>
            <a:ext cx="2907908" cy="574513"/>
            <a:chOff x="9284089" y="252855"/>
            <a:chExt cx="2907908" cy="574513"/>
          </a:xfrm>
        </p:grpSpPr>
        <p:grpSp>
          <p:nvGrpSpPr>
            <p:cNvPr id="58" name="组 57"/>
            <p:cNvGrpSpPr/>
            <p:nvPr/>
          </p:nvGrpSpPr>
          <p:grpSpPr>
            <a:xfrm>
              <a:off x="11454105" y="252856"/>
              <a:ext cx="737892" cy="484288"/>
              <a:chOff x="11454105" y="252856"/>
              <a:chExt cx="737892" cy="484288"/>
            </a:xfrm>
          </p:grpSpPr>
          <p:grpSp>
            <p:nvGrpSpPr>
              <p:cNvPr id="60" name="组 59"/>
              <p:cNvGrpSpPr/>
              <p:nvPr/>
            </p:nvGrpSpPr>
            <p:grpSpPr>
              <a:xfrm>
                <a:off x="12039604" y="252856"/>
                <a:ext cx="152393" cy="484287"/>
                <a:chOff x="12039604" y="252856"/>
                <a:chExt cx="152393" cy="484287"/>
              </a:xfrm>
            </p:grpSpPr>
            <p:sp>
              <p:nvSpPr>
                <p:cNvPr id="64" name="圆角矩形 6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99"/>
              <p:cNvGrpSpPr/>
              <p:nvPr/>
            </p:nvGrpSpPr>
            <p:grpSpPr>
              <a:xfrm>
                <a:off x="11454105" y="252857"/>
                <a:ext cx="491115" cy="484287"/>
                <a:chOff x="1528923" y="220268"/>
                <a:chExt cx="1284096" cy="1266241"/>
              </a:xfrm>
            </p:grpSpPr>
            <p:sp>
              <p:nvSpPr>
                <p:cNvPr id="62" name="圆角矩形 6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59" name="文本框 5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30943086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圆角矩形 19"/>
          <p:cNvSpPr/>
          <p:nvPr/>
        </p:nvSpPr>
        <p:spPr>
          <a:xfrm>
            <a:off x="4862681" y="2884521"/>
            <a:ext cx="2259019" cy="2236715"/>
          </a:xfrm>
          <a:prstGeom prst="ellipse">
            <a:avLst/>
          </a:prstGeom>
          <a:solidFill>
            <a:srgbClr val="4472C4">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4000"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5042785" y="2594954"/>
            <a:ext cx="2418483" cy="2515367"/>
            <a:chOff x="4721608" y="1835707"/>
            <a:chExt cx="1879634" cy="1954931"/>
          </a:xfrm>
          <a:solidFill>
            <a:srgbClr val="4472C4">
              <a:alpha val="39000"/>
            </a:srgbClr>
          </a:solidFill>
        </p:grpSpPr>
        <p:sp>
          <p:nvSpPr>
            <p:cNvPr id="20" name="圆角矩形 19"/>
            <p:cNvSpPr/>
            <p:nvPr/>
          </p:nvSpPr>
          <p:spPr>
            <a:xfrm>
              <a:off x="4721608" y="1835707"/>
              <a:ext cx="1755699" cy="1738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4000" dirty="0">
                <a:latin typeface="微软雅黑" panose="020B0503020204020204" pitchFamily="34" charset="-122"/>
                <a:ea typeface="微软雅黑" panose="020B0503020204020204" pitchFamily="34" charset="-122"/>
              </a:endParaRPr>
            </a:p>
          </p:txBody>
        </p:sp>
        <p:sp>
          <p:nvSpPr>
            <p:cNvPr id="21" name="圆角矩形 20"/>
            <p:cNvSpPr/>
            <p:nvPr/>
          </p:nvSpPr>
          <p:spPr>
            <a:xfrm>
              <a:off x="4845543" y="2052274"/>
              <a:ext cx="1755699" cy="1738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4000" dirty="0">
                <a:latin typeface="微软雅黑" panose="020B0503020204020204" pitchFamily="34" charset="-122"/>
                <a:ea typeface="微软雅黑" panose="020B0503020204020204" pitchFamily="34" charset="-122"/>
              </a:endParaRPr>
            </a:p>
          </p:txBody>
        </p:sp>
      </p:grpSp>
      <p:sp>
        <p:nvSpPr>
          <p:cNvPr id="2" name="矩形 1"/>
          <p:cNvSpPr/>
          <p:nvPr/>
        </p:nvSpPr>
        <p:spPr>
          <a:xfrm>
            <a:off x="5398016" y="3023611"/>
            <a:ext cx="1527435" cy="1692772"/>
          </a:xfrm>
          <a:prstGeom prst="rect">
            <a:avLst/>
          </a:prstGeom>
        </p:spPr>
        <p:txBody>
          <a:bodyPr wrap="square" lIns="91438" tIns="45719" rIns="91438" bIns="45719">
            <a:spAutoFit/>
          </a:bodyPr>
          <a:lstStyle/>
          <a:p>
            <a:pPr algn="ctr">
              <a:lnSpc>
                <a:spcPct val="130000"/>
              </a:lnSpc>
            </a:pPr>
            <a:r>
              <a:rPr lang="zh-CN" altLang="en-US" sz="4000" dirty="0">
                <a:solidFill>
                  <a:schemeClr val="bg1"/>
                </a:solidFill>
                <a:latin typeface="微软雅黑" panose="020B0503020204020204" pitchFamily="34" charset="-122"/>
                <a:ea typeface="微软雅黑" panose="020B0503020204020204" pitchFamily="34" charset="-122"/>
              </a:rPr>
              <a:t>研究</a:t>
            </a:r>
            <a:endParaRPr lang="en-US" altLang="zh-CN" sz="40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4000" dirty="0">
                <a:solidFill>
                  <a:schemeClr val="bg1"/>
                </a:solidFill>
                <a:latin typeface="微软雅黑" panose="020B0503020204020204" pitchFamily="34" charset="-122"/>
                <a:ea typeface="微软雅黑" panose="020B0503020204020204" pitchFamily="34" charset="-122"/>
              </a:rPr>
              <a:t>意义</a:t>
            </a:r>
          </a:p>
        </p:txBody>
      </p:sp>
      <p:sp>
        <p:nvSpPr>
          <p:cNvPr id="24" name="圆角矩形 23"/>
          <p:cNvSpPr/>
          <p:nvPr/>
        </p:nvSpPr>
        <p:spPr>
          <a:xfrm rot="10800000" flipV="1">
            <a:off x="784904" y="1905739"/>
            <a:ext cx="272237" cy="276076"/>
          </a:xfrm>
          <a:prstGeom prst="roundRect">
            <a:avLst>
              <a:gd name="adj" fmla="val 5039"/>
            </a:avLst>
          </a:prstGeom>
          <a:solidFill>
            <a:srgbClr val="4472C4"/>
          </a:solidFill>
          <a:ln>
            <a:solidFill>
              <a:srgbClr val="7F7F7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1209269" y="1874037"/>
            <a:ext cx="1159292"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smtClean="0">
                <a:solidFill>
                  <a:schemeClr val="tx2"/>
                </a:solidFill>
                <a:latin typeface="微软雅黑" panose="020B0503020204020204" pitchFamily="34" charset="-122"/>
                <a:ea typeface="微软雅黑" panose="020B0503020204020204" pitchFamily="34" charset="-122"/>
              </a:rPr>
              <a:t>A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297640" y="2242764"/>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213763" y="2320651"/>
            <a:ext cx="3532695"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9" name="圆角矩形 28"/>
          <p:cNvSpPr/>
          <p:nvPr/>
        </p:nvSpPr>
        <p:spPr>
          <a:xfrm rot="10800000" flipV="1">
            <a:off x="784902" y="4044607"/>
            <a:ext cx="272237" cy="276076"/>
          </a:xfrm>
          <a:prstGeom prst="roundRect">
            <a:avLst>
              <a:gd name="adj" fmla="val 5039"/>
            </a:avLst>
          </a:prstGeom>
          <a:solidFill>
            <a:srgbClr val="4472C4"/>
          </a:solidFill>
          <a:ln>
            <a:solidFill>
              <a:srgbClr val="7F7F7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209266" y="4012905"/>
            <a:ext cx="1140613"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smtClean="0">
                <a:solidFill>
                  <a:schemeClr val="tx2"/>
                </a:solidFill>
                <a:latin typeface="微软雅黑" panose="020B0503020204020204" pitchFamily="34" charset="-122"/>
                <a:ea typeface="微软雅黑" panose="020B0503020204020204" pitchFamily="34" charset="-122"/>
              </a:rPr>
              <a:t>B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1297637" y="4381631"/>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213760" y="4459517"/>
            <a:ext cx="3532696"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4" name="圆角矩形 33"/>
          <p:cNvSpPr/>
          <p:nvPr/>
        </p:nvSpPr>
        <p:spPr>
          <a:xfrm rot="10800000" flipV="1">
            <a:off x="11083920" y="1920667"/>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9679933" y="1874037"/>
            <a:ext cx="1150727"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smtClean="0">
                <a:solidFill>
                  <a:schemeClr val="tx2"/>
                </a:solidFill>
                <a:latin typeface="微软雅黑" panose="020B0503020204020204" pitchFamily="34" charset="-122"/>
                <a:ea typeface="微软雅黑" panose="020B0503020204020204" pitchFamily="34" charset="-122"/>
              </a:rPr>
              <a:t>C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8627391" y="2242764"/>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577498" y="2320651"/>
            <a:ext cx="3532695"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9" name="圆角矩形 38"/>
          <p:cNvSpPr/>
          <p:nvPr/>
        </p:nvSpPr>
        <p:spPr>
          <a:xfrm rot="10800000" flipV="1">
            <a:off x="11083919" y="4059534"/>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9676303" y="4012905"/>
            <a:ext cx="1159292"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smtClean="0">
                <a:solidFill>
                  <a:srgbClr val="AD1C21"/>
                </a:solidFill>
                <a:latin typeface="微软雅黑" panose="020B0503020204020204" pitchFamily="34" charset="-122"/>
                <a:ea typeface="微软雅黑" panose="020B0503020204020204" pitchFamily="34" charset="-122"/>
              </a:rPr>
              <a:t>R</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a:xfrm>
            <a:off x="8627391" y="4381631"/>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7577498" y="4459517"/>
            <a:ext cx="3532695"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57" name="圆角矩形 56"/>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sp>
        <p:nvSpPr>
          <p:cNvPr id="58" name="文本框 57"/>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研究背景</a:t>
            </a:r>
          </a:p>
        </p:txBody>
      </p:sp>
      <p:sp>
        <p:nvSpPr>
          <p:cNvPr id="59" name="矩形 58"/>
          <p:cNvSpPr/>
          <p:nvPr/>
        </p:nvSpPr>
        <p:spPr>
          <a:xfrm>
            <a:off x="2516032" y="324999"/>
            <a:ext cx="3373373"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BACKGROUNDS</a:t>
            </a:r>
          </a:p>
        </p:txBody>
      </p:sp>
      <p:grpSp>
        <p:nvGrpSpPr>
          <p:cNvPr id="60" name="组 59"/>
          <p:cNvGrpSpPr/>
          <p:nvPr/>
        </p:nvGrpSpPr>
        <p:grpSpPr>
          <a:xfrm>
            <a:off x="9284090" y="252856"/>
            <a:ext cx="2907908" cy="574513"/>
            <a:chOff x="9284089" y="252855"/>
            <a:chExt cx="2907908" cy="574513"/>
          </a:xfrm>
        </p:grpSpPr>
        <p:grpSp>
          <p:nvGrpSpPr>
            <p:cNvPr id="61" name="组 60"/>
            <p:cNvGrpSpPr/>
            <p:nvPr/>
          </p:nvGrpSpPr>
          <p:grpSpPr>
            <a:xfrm>
              <a:off x="11454105" y="252856"/>
              <a:ext cx="737892" cy="484288"/>
              <a:chOff x="11454105" y="252856"/>
              <a:chExt cx="737892" cy="484288"/>
            </a:xfrm>
          </p:grpSpPr>
          <p:grpSp>
            <p:nvGrpSpPr>
              <p:cNvPr id="63" name="组 62"/>
              <p:cNvGrpSpPr/>
              <p:nvPr/>
            </p:nvGrpSpPr>
            <p:grpSpPr>
              <a:xfrm>
                <a:off x="12039604" y="252856"/>
                <a:ext cx="152393" cy="484287"/>
                <a:chOff x="12039604" y="252856"/>
                <a:chExt cx="152393" cy="484287"/>
              </a:xfrm>
            </p:grpSpPr>
            <p:sp>
              <p:nvSpPr>
                <p:cNvPr id="67" name="圆角矩形 66"/>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68"/>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69"/>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99"/>
              <p:cNvGrpSpPr/>
              <p:nvPr/>
            </p:nvGrpSpPr>
            <p:grpSpPr>
              <a:xfrm>
                <a:off x="11454105" y="252857"/>
                <a:ext cx="491115" cy="484287"/>
                <a:chOff x="1528923" y="220268"/>
                <a:chExt cx="1284096" cy="1266241"/>
              </a:xfrm>
            </p:grpSpPr>
            <p:sp>
              <p:nvSpPr>
                <p:cNvPr id="65" name="圆角矩形 64"/>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62" name="文本框 61"/>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2078676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组 3"/>
          <p:cNvGrpSpPr/>
          <p:nvPr/>
        </p:nvGrpSpPr>
        <p:grpSpPr>
          <a:xfrm>
            <a:off x="-21102" y="2847434"/>
            <a:ext cx="12213103" cy="1296345"/>
            <a:chOff x="-21102" y="2847433"/>
            <a:chExt cx="12213102" cy="1296345"/>
          </a:xfrm>
        </p:grpSpPr>
        <p:sp>
          <p:nvSpPr>
            <p:cNvPr id="51" name="矩形 50"/>
            <p:cNvSpPr/>
            <p:nvPr/>
          </p:nvSpPr>
          <p:spPr>
            <a:xfrm flipH="1">
              <a:off x="0" y="2872348"/>
              <a:ext cx="1219200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a:t>2</a:t>
              </a:r>
              <a:endParaRPr lang="zh-CN" altLang="en-US" sz="6000" dirty="0"/>
            </a:p>
          </p:txBody>
        </p:sp>
        <p:sp>
          <p:nvSpPr>
            <p:cNvPr id="42" name="文本框 41"/>
            <p:cNvSpPr txBox="1"/>
            <p:nvPr/>
          </p:nvSpPr>
          <p:spPr>
            <a:xfrm>
              <a:off x="9015674" y="3077396"/>
              <a:ext cx="2947811" cy="861772"/>
            </a:xfrm>
            <a:prstGeom prst="rect">
              <a:avLst/>
            </a:prstGeom>
            <a:noFill/>
          </p:spPr>
          <p:txBody>
            <a:bodyPr wrap="none" lIns="91438" tIns="45719" rIns="91438" bIns="45719" rtlCol="0">
              <a:spAutoFit/>
            </a:bodyPr>
            <a:lstStyle/>
            <a:p>
              <a:r>
                <a:rPr lang="zh-CN" altLang="en-US" sz="4800" spc="600" dirty="0">
                  <a:solidFill>
                    <a:schemeClr val="bg1"/>
                  </a:solidFill>
                  <a:latin typeface="微软雅黑" panose="020B0503020204020204" pitchFamily="34" charset="-122"/>
                  <a:ea typeface="微软雅黑" panose="020B0503020204020204" pitchFamily="34" charset="-122"/>
                </a:rPr>
                <a:t>研究框架</a:t>
              </a: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p:cNvSpPr/>
            <p:nvPr/>
          </p:nvSpPr>
          <p:spPr>
            <a:xfrm>
              <a:off x="4975192" y="3264361"/>
              <a:ext cx="3870767" cy="461663"/>
            </a:xfrm>
            <a:prstGeom prst="rect">
              <a:avLst/>
            </a:prstGeom>
          </p:spPr>
          <p:txBody>
            <a:bodyPr wrap="none" lIns="91438" tIns="45719" rIns="91438" bIns="45719">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RESEARCH FRAMWORKS</a:t>
              </a:r>
            </a:p>
          </p:txBody>
        </p:sp>
      </p:grpSp>
      <p:grpSp>
        <p:nvGrpSpPr>
          <p:cNvPr id="27" name="组 26"/>
          <p:cNvGrpSpPr/>
          <p:nvPr/>
        </p:nvGrpSpPr>
        <p:grpSpPr>
          <a:xfrm>
            <a:off x="9284090" y="252856"/>
            <a:ext cx="2907908" cy="574513"/>
            <a:chOff x="9284089" y="252855"/>
            <a:chExt cx="2907908" cy="574513"/>
          </a:xfrm>
        </p:grpSpPr>
        <p:grpSp>
          <p:nvGrpSpPr>
            <p:cNvPr id="28" name="组 27"/>
            <p:cNvGrpSpPr/>
            <p:nvPr/>
          </p:nvGrpSpPr>
          <p:grpSpPr>
            <a:xfrm>
              <a:off x="11454105" y="252856"/>
              <a:ext cx="737892" cy="484288"/>
              <a:chOff x="11454105" y="252856"/>
              <a:chExt cx="737892" cy="484288"/>
            </a:xfrm>
          </p:grpSpPr>
          <p:grpSp>
            <p:nvGrpSpPr>
              <p:cNvPr id="30" name="组 29"/>
              <p:cNvGrpSpPr/>
              <p:nvPr/>
            </p:nvGrpSpPr>
            <p:grpSpPr>
              <a:xfrm>
                <a:off x="12039604" y="252856"/>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99"/>
              <p:cNvGrpSpPr/>
              <p:nvPr/>
            </p:nvGrpSpPr>
            <p:grpSpPr>
              <a:xfrm>
                <a:off x="11454105" y="252857"/>
                <a:ext cx="491115" cy="484287"/>
                <a:chOff x="1528923" y="220268"/>
                <a:chExt cx="1284096" cy="1266241"/>
              </a:xfrm>
            </p:grpSpPr>
            <p:sp>
              <p:nvSpPr>
                <p:cNvPr id="32" name="圆角矩形 3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29" name="文本框 2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942114762"/>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1128713" y="2847434"/>
            <a:ext cx="13320711" cy="1779157"/>
            <a:chOff x="-1128713" y="2847433"/>
            <a:chExt cx="13320710" cy="1296345"/>
          </a:xfrm>
        </p:grpSpPr>
        <p:sp>
          <p:nvSpPr>
            <p:cNvPr id="51" name="矩形 50"/>
            <p:cNvSpPr/>
            <p:nvPr/>
          </p:nvSpPr>
          <p:spPr>
            <a:xfrm flipH="1">
              <a:off x="-1128713" y="2872348"/>
              <a:ext cx="1332071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a:t>1</a:t>
              </a:r>
              <a:endParaRPr lang="zh-CN" altLang="en-US" sz="6000" dirty="0"/>
            </a:p>
          </p:txBody>
        </p:sp>
        <p:sp>
          <p:nvSpPr>
            <p:cNvPr id="42" name="文本框 41"/>
            <p:cNvSpPr txBox="1"/>
            <p:nvPr/>
          </p:nvSpPr>
          <p:spPr>
            <a:xfrm>
              <a:off x="2039828" y="2939065"/>
              <a:ext cx="8569003" cy="1121273"/>
            </a:xfrm>
            <a:prstGeom prst="rect">
              <a:avLst/>
            </a:prstGeom>
            <a:noFill/>
          </p:spPr>
          <p:txBody>
            <a:bodyPr wrap="square" lIns="91438" tIns="45719" rIns="91438" bIns="45719" rtlCol="0">
              <a:spAutoFit/>
            </a:bodyPr>
            <a:lstStyle/>
            <a:p>
              <a:pPr algn="ctr"/>
              <a:r>
                <a:rPr lang="en-US" altLang="zh-CN" sz="6000" spc="600" dirty="0" smtClean="0">
                  <a:solidFill>
                    <a:schemeClr val="bg1"/>
                  </a:solidFill>
                  <a:latin typeface="Times New Roman" pitchFamily="18" charset="0"/>
                  <a:ea typeface="微软雅黑" panose="020B0503020204020204" pitchFamily="34" charset="-122"/>
                  <a:cs typeface="Times New Roman" pitchFamily="18" charset="0"/>
                </a:rPr>
                <a:t>WHO </a:t>
              </a:r>
              <a:r>
                <a:rPr lang="zh-CN" altLang="en-US" sz="6000" spc="600" dirty="0" smtClean="0">
                  <a:solidFill>
                    <a:schemeClr val="bg1"/>
                  </a:solidFill>
                  <a:latin typeface="Times New Roman" pitchFamily="18" charset="0"/>
                  <a:ea typeface="微软雅黑" panose="020B0503020204020204" pitchFamily="34" charset="-122"/>
                  <a:cs typeface="Times New Roman" pitchFamily="18" charset="0"/>
                </a:rPr>
                <a:t>概述</a:t>
              </a:r>
              <a:r>
                <a:rPr lang="en-US" altLang="zh-CN" sz="5400" spc="600" dirty="0" smtClean="0">
                  <a:solidFill>
                    <a:schemeClr val="bg1"/>
                  </a:solidFill>
                  <a:latin typeface="微软雅黑" panose="020B0503020204020204" pitchFamily="34" charset="-122"/>
                  <a:ea typeface="微软雅黑" panose="020B0503020204020204" pitchFamily="34" charset="-122"/>
                </a:rPr>
                <a:t> </a:t>
              </a:r>
            </a:p>
            <a:p>
              <a:pPr algn="ctr">
                <a:spcBef>
                  <a:spcPts val="1200"/>
                </a:spcBef>
              </a:pPr>
              <a:r>
                <a:rPr lang="en-US" altLang="zh-CN" sz="2400" dirty="0" smtClean="0">
                  <a:solidFill>
                    <a:schemeClr val="bg1"/>
                  </a:solidFill>
                  <a:latin typeface="Times New Roman" pitchFamily="18" charset="0"/>
                  <a:cs typeface="Times New Roman" pitchFamily="18" charset="0"/>
                </a:rPr>
                <a:t>WHO  OVERVIEW</a:t>
              </a:r>
              <a:endParaRPr lang="zh-CN" altLang="en-US" sz="2000" spc="600" dirty="0">
                <a:solidFill>
                  <a:schemeClr val="bg1"/>
                </a:solidFill>
                <a:latin typeface="Times New Roman" pitchFamily="18" charset="0"/>
                <a:ea typeface="微软雅黑" panose="020B0503020204020204" pitchFamily="34" charset="-122"/>
                <a:cs typeface="Times New Roman" pitchFamily="18" charset="0"/>
              </a:endParaRP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1"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4386802" y="1542196"/>
            <a:ext cx="3338024" cy="1001407"/>
          </a:xfrm>
          <a:prstGeom prst="rect">
            <a:avLst/>
          </a:prstGeom>
          <a:noFill/>
          <a:ln w="9525">
            <a:noFill/>
            <a:miter lim="800000"/>
            <a:headEnd/>
            <a:tailEnd/>
          </a:ln>
        </p:spPr>
      </p:pic>
      <p:sp>
        <p:nvSpPr>
          <p:cNvPr id="15" name="矩形 14"/>
          <p:cNvSpPr/>
          <p:nvPr/>
        </p:nvSpPr>
        <p:spPr>
          <a:xfrm>
            <a:off x="10782796" y="6614557"/>
            <a:ext cx="1397330" cy="2315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3683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组合 18"/>
          <p:cNvGrpSpPr/>
          <p:nvPr/>
        </p:nvGrpSpPr>
        <p:grpSpPr>
          <a:xfrm>
            <a:off x="779555" y="2823479"/>
            <a:ext cx="1822836" cy="1738364"/>
            <a:chOff x="4925753" y="1803623"/>
            <a:chExt cx="1822836" cy="1738364"/>
          </a:xfrm>
        </p:grpSpPr>
        <p:sp>
          <p:nvSpPr>
            <p:cNvPr id="20" name="圆角矩形 19"/>
            <p:cNvSpPr/>
            <p:nvPr/>
          </p:nvSpPr>
          <p:spPr>
            <a:xfrm>
              <a:off x="4925753" y="1803623"/>
              <a:ext cx="1755699" cy="1738364"/>
            </a:xfrm>
            <a:prstGeom prst="roundRect">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21" name="圆角矩形 20"/>
            <p:cNvSpPr/>
            <p:nvPr/>
          </p:nvSpPr>
          <p:spPr>
            <a:xfrm>
              <a:off x="4992890" y="1803623"/>
              <a:ext cx="1755699" cy="1738364"/>
            </a:xfrm>
            <a:prstGeom prst="roundRect">
              <a:avLst/>
            </a:prstGeom>
            <a:solidFill>
              <a:srgbClr val="4472C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latin typeface="微软雅黑" panose="020B0503020204020204" pitchFamily="34" charset="-122"/>
                  <a:ea typeface="微软雅黑" panose="020B0503020204020204" pitchFamily="34" charset="-122"/>
                </a:rPr>
                <a:t>研究</a:t>
              </a:r>
              <a:endParaRPr lang="en-US" altLang="zh-CN" sz="4000" dirty="0">
                <a:latin typeface="微软雅黑" panose="020B0503020204020204" pitchFamily="34" charset="-122"/>
                <a:ea typeface="微软雅黑" panose="020B0503020204020204" pitchFamily="34" charset="-122"/>
              </a:endParaRPr>
            </a:p>
            <a:p>
              <a:pPr algn="ctr"/>
              <a:r>
                <a:rPr lang="zh-CN" altLang="en-US" sz="4000" dirty="0">
                  <a:latin typeface="微软雅黑" panose="020B0503020204020204" pitchFamily="34" charset="-122"/>
                  <a:ea typeface="微软雅黑" panose="020B0503020204020204" pitchFamily="34" charset="-122"/>
                </a:rPr>
                <a:t>阶段</a:t>
              </a:r>
            </a:p>
          </p:txBody>
        </p:sp>
      </p:grpSp>
      <p:cxnSp>
        <p:nvCxnSpPr>
          <p:cNvPr id="22" name="直接连接符 21"/>
          <p:cNvCxnSpPr/>
          <p:nvPr/>
        </p:nvCxnSpPr>
        <p:spPr>
          <a:xfrm>
            <a:off x="3058547" y="3676035"/>
            <a:ext cx="9133448" cy="10596"/>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rot="10800000" flipV="1">
            <a:off x="3232007" y="3431405"/>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2400" b="1" dirty="0"/>
              <a:t>1</a:t>
            </a:r>
            <a:endParaRPr lang="zh-CN" altLang="en-US" sz="2400" b="1" dirty="0"/>
          </a:p>
        </p:txBody>
      </p:sp>
      <p:sp>
        <p:nvSpPr>
          <p:cNvPr id="25" name="圆角矩形 24"/>
          <p:cNvSpPr/>
          <p:nvPr/>
        </p:nvSpPr>
        <p:spPr>
          <a:xfrm rot="10800000" flipV="1">
            <a:off x="8180957" y="3431405"/>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2400" b="1" dirty="0"/>
              <a:t>4</a:t>
            </a:r>
            <a:endParaRPr lang="zh-CN" altLang="en-US" sz="2400" b="1" dirty="0"/>
          </a:p>
        </p:txBody>
      </p:sp>
      <p:sp>
        <p:nvSpPr>
          <p:cNvPr id="26" name="圆角矩形 25"/>
          <p:cNvSpPr/>
          <p:nvPr/>
        </p:nvSpPr>
        <p:spPr>
          <a:xfrm rot="10800000" flipV="1">
            <a:off x="4881657" y="3431405"/>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2400" b="1" dirty="0"/>
              <a:t>2</a:t>
            </a:r>
            <a:endParaRPr lang="zh-CN" altLang="en-US" sz="2400" b="1" dirty="0"/>
          </a:p>
        </p:txBody>
      </p:sp>
      <p:sp>
        <p:nvSpPr>
          <p:cNvPr id="27" name="圆角矩形 26"/>
          <p:cNvSpPr/>
          <p:nvPr/>
        </p:nvSpPr>
        <p:spPr>
          <a:xfrm rot="10800000" flipV="1">
            <a:off x="9830606" y="3431405"/>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2400" b="1" dirty="0"/>
              <a:t>5</a:t>
            </a:r>
            <a:endParaRPr lang="zh-CN" altLang="en-US" sz="2400" b="1" dirty="0"/>
          </a:p>
        </p:txBody>
      </p:sp>
      <p:sp>
        <p:nvSpPr>
          <p:cNvPr id="28" name="圆角矩形 27"/>
          <p:cNvSpPr/>
          <p:nvPr/>
        </p:nvSpPr>
        <p:spPr>
          <a:xfrm rot="10800000" flipV="1">
            <a:off x="6531307" y="3431405"/>
            <a:ext cx="484287"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2400" b="1" dirty="0"/>
              <a:t>3</a:t>
            </a:r>
            <a:endParaRPr lang="zh-CN" altLang="en-US" sz="2400" b="1" dirty="0"/>
          </a:p>
        </p:txBody>
      </p:sp>
      <p:sp>
        <p:nvSpPr>
          <p:cNvPr id="31" name="矩形 30"/>
          <p:cNvSpPr/>
          <p:nvPr/>
        </p:nvSpPr>
        <p:spPr>
          <a:xfrm>
            <a:off x="3154241" y="4765025"/>
            <a:ext cx="2211703" cy="1581200"/>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154240" y="4404229"/>
            <a:ext cx="1159288" cy="457816"/>
          </a:xfrm>
          <a:prstGeom prst="rect">
            <a:avLst/>
          </a:prstGeom>
          <a:noFill/>
        </p:spPr>
        <p:txBody>
          <a:bodyPr wrap="none" lIns="91436" tIns="45718" rIns="91436" bIns="45718" rtlCol="0">
            <a:spAutoFit/>
          </a:bodyPr>
          <a:lstStyle/>
          <a:p>
            <a:pPr>
              <a:lnSpc>
                <a:spcPct val="130000"/>
              </a:lnSpc>
            </a:pPr>
            <a:r>
              <a:rPr lang="zh-CN" altLang="en-US" dirty="0">
                <a:solidFill>
                  <a:schemeClr val="tx2"/>
                </a:solidFill>
                <a:latin typeface="微软雅黑" panose="020B0503020204020204" pitchFamily="34" charset="-122"/>
                <a:ea typeface="微软雅黑" panose="020B0503020204020204" pitchFamily="34" charset="-122"/>
              </a:rPr>
              <a:t>第一阶段</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38" name="矩形 37"/>
          <p:cNvSpPr/>
          <p:nvPr/>
        </p:nvSpPr>
        <p:spPr>
          <a:xfrm>
            <a:off x="6449459" y="4765025"/>
            <a:ext cx="2211703" cy="1581200"/>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6449459" y="4404229"/>
            <a:ext cx="1159288" cy="457816"/>
          </a:xfrm>
          <a:prstGeom prst="rect">
            <a:avLst/>
          </a:prstGeom>
          <a:noFill/>
        </p:spPr>
        <p:txBody>
          <a:bodyPr wrap="none" lIns="91436" tIns="45718" rIns="91436" bIns="45718"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第三阶段</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0" name="矩形 39"/>
          <p:cNvSpPr/>
          <p:nvPr/>
        </p:nvSpPr>
        <p:spPr>
          <a:xfrm>
            <a:off x="9744679" y="4765025"/>
            <a:ext cx="2211703" cy="1581200"/>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9744679" y="4404229"/>
            <a:ext cx="1159288" cy="457816"/>
          </a:xfrm>
          <a:prstGeom prst="rect">
            <a:avLst/>
          </a:prstGeom>
          <a:noFill/>
        </p:spPr>
        <p:txBody>
          <a:bodyPr wrap="none" lIns="91436" tIns="45718" rIns="91436" bIns="45718" rtlCol="0">
            <a:spAutoFit/>
          </a:bodyPr>
          <a:lstStyle/>
          <a:p>
            <a:pPr>
              <a:lnSpc>
                <a:spcPct val="130000"/>
              </a:lnSpc>
            </a:pPr>
            <a:r>
              <a:rPr lang="zh-CN" altLang="en-US" dirty="0">
                <a:solidFill>
                  <a:schemeClr val="tx2"/>
                </a:solidFill>
                <a:latin typeface="微软雅黑" panose="020B0503020204020204" pitchFamily="34" charset="-122"/>
                <a:ea typeface="微软雅黑" panose="020B0503020204020204" pitchFamily="34" charset="-122"/>
              </a:rPr>
              <a:t>最终</a:t>
            </a:r>
            <a:r>
              <a:rPr lang="zh-CN" altLang="en-US" dirty="0" smtClean="0">
                <a:solidFill>
                  <a:schemeClr val="tx2"/>
                </a:solidFill>
                <a:latin typeface="微软雅黑" panose="020B0503020204020204" pitchFamily="34" charset="-122"/>
                <a:ea typeface="微软雅黑" panose="020B0503020204020204" pitchFamily="34" charset="-122"/>
              </a:rPr>
              <a:t>阶段</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2" name="矩形 41"/>
          <p:cNvSpPr/>
          <p:nvPr/>
        </p:nvSpPr>
        <p:spPr>
          <a:xfrm>
            <a:off x="4803891" y="1733939"/>
            <a:ext cx="2211703" cy="1581200"/>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4803891" y="1373143"/>
            <a:ext cx="1159288" cy="457816"/>
          </a:xfrm>
          <a:prstGeom prst="rect">
            <a:avLst/>
          </a:prstGeom>
          <a:noFill/>
        </p:spPr>
        <p:txBody>
          <a:bodyPr wrap="none" lIns="91436" tIns="45718" rIns="91436" bIns="45718"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第二阶段</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4" name="矩形 43"/>
          <p:cNvSpPr/>
          <p:nvPr/>
        </p:nvSpPr>
        <p:spPr>
          <a:xfrm>
            <a:off x="8099110" y="1733939"/>
            <a:ext cx="2211703" cy="1581200"/>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8099108" y="1373143"/>
            <a:ext cx="1159288" cy="457816"/>
          </a:xfrm>
          <a:prstGeom prst="rect">
            <a:avLst/>
          </a:prstGeom>
          <a:noFill/>
        </p:spPr>
        <p:txBody>
          <a:bodyPr wrap="none" lIns="91436" tIns="45718" rIns="91436" bIns="45718"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第四阶段</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58" name="矩形 57"/>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59" name="圆角矩形 58"/>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2</a:t>
            </a:r>
            <a:endParaRPr lang="zh-CN" altLang="en-US" sz="3600" dirty="0"/>
          </a:p>
        </p:txBody>
      </p:sp>
      <p:sp>
        <p:nvSpPr>
          <p:cNvPr id="60" name="文本框 59"/>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研究框架</a:t>
            </a:r>
          </a:p>
        </p:txBody>
      </p:sp>
      <p:sp>
        <p:nvSpPr>
          <p:cNvPr id="61" name="矩形 60"/>
          <p:cNvSpPr/>
          <p:nvPr/>
        </p:nvSpPr>
        <p:spPr>
          <a:xfrm>
            <a:off x="2651304" y="324999"/>
            <a:ext cx="3102829"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FRAMWORKS</a:t>
            </a:r>
          </a:p>
        </p:txBody>
      </p:sp>
      <p:grpSp>
        <p:nvGrpSpPr>
          <p:cNvPr id="62" name="组 61"/>
          <p:cNvGrpSpPr/>
          <p:nvPr/>
        </p:nvGrpSpPr>
        <p:grpSpPr>
          <a:xfrm>
            <a:off x="9284090" y="252856"/>
            <a:ext cx="2907908" cy="574513"/>
            <a:chOff x="9284089" y="252855"/>
            <a:chExt cx="2907908" cy="574513"/>
          </a:xfrm>
        </p:grpSpPr>
        <p:grpSp>
          <p:nvGrpSpPr>
            <p:cNvPr id="63" name="组 62"/>
            <p:cNvGrpSpPr/>
            <p:nvPr/>
          </p:nvGrpSpPr>
          <p:grpSpPr>
            <a:xfrm>
              <a:off x="11454105" y="252856"/>
              <a:ext cx="737892" cy="484288"/>
              <a:chOff x="11454105" y="252856"/>
              <a:chExt cx="737892" cy="484288"/>
            </a:xfrm>
          </p:grpSpPr>
          <p:grpSp>
            <p:nvGrpSpPr>
              <p:cNvPr id="65" name="组 64"/>
              <p:cNvGrpSpPr/>
              <p:nvPr/>
            </p:nvGrpSpPr>
            <p:grpSpPr>
              <a:xfrm>
                <a:off x="12039604" y="252856"/>
                <a:ext cx="152393" cy="484287"/>
                <a:chOff x="12039604" y="252856"/>
                <a:chExt cx="152393" cy="484287"/>
              </a:xfrm>
            </p:grpSpPr>
            <p:sp>
              <p:nvSpPr>
                <p:cNvPr id="69" name="圆角矩形 68"/>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69"/>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角矩形 71"/>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角矩形 72"/>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99"/>
              <p:cNvGrpSpPr/>
              <p:nvPr/>
            </p:nvGrpSpPr>
            <p:grpSpPr>
              <a:xfrm>
                <a:off x="11454105" y="252857"/>
                <a:ext cx="491115" cy="484287"/>
                <a:chOff x="1528923" y="220268"/>
                <a:chExt cx="1284096" cy="1266241"/>
              </a:xfrm>
            </p:grpSpPr>
            <p:sp>
              <p:nvSpPr>
                <p:cNvPr id="67" name="圆角矩形 66"/>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64" name="文本框 63"/>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11631296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圆角矩形 41"/>
          <p:cNvSpPr/>
          <p:nvPr/>
        </p:nvSpPr>
        <p:spPr>
          <a:xfrm>
            <a:off x="753586" y="1807954"/>
            <a:ext cx="2275637" cy="2882671"/>
          </a:xfrm>
          <a:prstGeom prst="roundRect">
            <a:avLst>
              <a:gd name="adj" fmla="val 8631"/>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3" name="圆角矩形 42"/>
          <p:cNvSpPr/>
          <p:nvPr/>
        </p:nvSpPr>
        <p:spPr>
          <a:xfrm>
            <a:off x="840604" y="1807954"/>
            <a:ext cx="2275637" cy="2882671"/>
          </a:xfrm>
          <a:prstGeom prst="roundRect">
            <a:avLst>
              <a:gd name="adj" fmla="val 7169"/>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5" name="圆角矩形 44"/>
          <p:cNvSpPr/>
          <p:nvPr/>
        </p:nvSpPr>
        <p:spPr>
          <a:xfrm>
            <a:off x="3565128" y="1813958"/>
            <a:ext cx="2275637" cy="2882671"/>
          </a:xfrm>
          <a:prstGeom prst="roundRect">
            <a:avLst>
              <a:gd name="adj" fmla="val 8631"/>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6" name="圆角矩形 45"/>
          <p:cNvSpPr/>
          <p:nvPr/>
        </p:nvSpPr>
        <p:spPr>
          <a:xfrm>
            <a:off x="3652148" y="1813958"/>
            <a:ext cx="2275637" cy="2882671"/>
          </a:xfrm>
          <a:prstGeom prst="roundRect">
            <a:avLst>
              <a:gd name="adj" fmla="val 7169"/>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8" name="圆角矩形 47"/>
          <p:cNvSpPr/>
          <p:nvPr/>
        </p:nvSpPr>
        <p:spPr>
          <a:xfrm>
            <a:off x="6371828" y="1813958"/>
            <a:ext cx="2275637" cy="2882671"/>
          </a:xfrm>
          <a:prstGeom prst="roundRect">
            <a:avLst>
              <a:gd name="adj" fmla="val 8631"/>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9" name="圆角矩形 48"/>
          <p:cNvSpPr/>
          <p:nvPr/>
        </p:nvSpPr>
        <p:spPr>
          <a:xfrm>
            <a:off x="6458848" y="1813958"/>
            <a:ext cx="2275637" cy="2882671"/>
          </a:xfrm>
          <a:prstGeom prst="roundRect">
            <a:avLst>
              <a:gd name="adj" fmla="val 7169"/>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51" name="圆角矩形 50"/>
          <p:cNvSpPr/>
          <p:nvPr/>
        </p:nvSpPr>
        <p:spPr>
          <a:xfrm>
            <a:off x="9178528" y="1813958"/>
            <a:ext cx="2275637" cy="2882671"/>
          </a:xfrm>
          <a:prstGeom prst="roundRect">
            <a:avLst>
              <a:gd name="adj" fmla="val 8631"/>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52" name="圆角矩形 51"/>
          <p:cNvSpPr/>
          <p:nvPr/>
        </p:nvSpPr>
        <p:spPr>
          <a:xfrm>
            <a:off x="9265548" y="1813958"/>
            <a:ext cx="2275637" cy="2882671"/>
          </a:xfrm>
          <a:prstGeom prst="roundRect">
            <a:avLst>
              <a:gd name="adj" fmla="val 7169"/>
            </a:avLst>
          </a:prstGeom>
          <a:solidFill>
            <a:srgbClr val="4472C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53" name="矩形 52"/>
          <p:cNvSpPr/>
          <p:nvPr/>
        </p:nvSpPr>
        <p:spPr>
          <a:xfrm>
            <a:off x="940198" y="5230723"/>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54" name="直接连接符 53"/>
          <p:cNvCxnSpPr/>
          <p:nvPr/>
        </p:nvCxnSpPr>
        <p:spPr>
          <a:xfrm flipH="1">
            <a:off x="866404" y="4928395"/>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3750710" y="5230723"/>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57" name="直接连接符 56"/>
          <p:cNvCxnSpPr/>
          <p:nvPr/>
        </p:nvCxnSpPr>
        <p:spPr>
          <a:xfrm flipH="1">
            <a:off x="3676916" y="4928395"/>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6561222" y="5230723"/>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flipH="1">
            <a:off x="6487428" y="4928395"/>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9398574" y="5230723"/>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61" name="直接连接符 60"/>
          <p:cNvCxnSpPr/>
          <p:nvPr/>
        </p:nvCxnSpPr>
        <p:spPr>
          <a:xfrm flipH="1">
            <a:off x="9324780" y="4928395"/>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2" name="圆角矩形 61"/>
          <p:cNvSpPr/>
          <p:nvPr/>
        </p:nvSpPr>
        <p:spPr>
          <a:xfrm rot="10800000" flipV="1">
            <a:off x="1052043" y="1807952"/>
            <a:ext cx="484287" cy="694048"/>
          </a:xfrm>
          <a:prstGeom prst="roundRect">
            <a:avLst>
              <a:gd name="adj" fmla="val 5039"/>
            </a:avLst>
          </a:prstGeom>
          <a:solidFill>
            <a:srgbClr val="4472C4">
              <a:alpha val="42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A</a:t>
            </a:r>
            <a:endParaRPr lang="zh-CN" altLang="en-US" sz="3600" dirty="0"/>
          </a:p>
        </p:txBody>
      </p:sp>
      <p:sp>
        <p:nvSpPr>
          <p:cNvPr id="63" name="圆角矩形 62"/>
          <p:cNvSpPr/>
          <p:nvPr/>
        </p:nvSpPr>
        <p:spPr>
          <a:xfrm rot="10800000" flipV="1">
            <a:off x="3859101" y="1820831"/>
            <a:ext cx="484287" cy="694048"/>
          </a:xfrm>
          <a:prstGeom prst="roundRect">
            <a:avLst>
              <a:gd name="adj" fmla="val 5039"/>
            </a:avLst>
          </a:prstGeom>
          <a:solidFill>
            <a:srgbClr val="4472C4">
              <a:alpha val="42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B</a:t>
            </a:r>
            <a:endParaRPr lang="zh-CN" altLang="en-US" sz="3600" dirty="0"/>
          </a:p>
        </p:txBody>
      </p:sp>
      <p:sp>
        <p:nvSpPr>
          <p:cNvPr id="64" name="圆角矩形 63"/>
          <p:cNvSpPr/>
          <p:nvPr/>
        </p:nvSpPr>
        <p:spPr>
          <a:xfrm rot="10800000" flipV="1">
            <a:off x="6675395" y="1814815"/>
            <a:ext cx="484287" cy="694048"/>
          </a:xfrm>
          <a:prstGeom prst="roundRect">
            <a:avLst>
              <a:gd name="adj" fmla="val 5039"/>
            </a:avLst>
          </a:prstGeom>
          <a:solidFill>
            <a:srgbClr val="4472C4">
              <a:alpha val="42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C</a:t>
            </a:r>
            <a:endParaRPr lang="zh-CN" altLang="en-US" sz="3600" dirty="0"/>
          </a:p>
        </p:txBody>
      </p:sp>
      <p:sp>
        <p:nvSpPr>
          <p:cNvPr id="65" name="圆角矩形 64"/>
          <p:cNvSpPr/>
          <p:nvPr/>
        </p:nvSpPr>
        <p:spPr>
          <a:xfrm rot="10800000" flipV="1">
            <a:off x="9482453" y="1814815"/>
            <a:ext cx="484287" cy="694048"/>
          </a:xfrm>
          <a:prstGeom prst="roundRect">
            <a:avLst>
              <a:gd name="adj" fmla="val 5039"/>
            </a:avLst>
          </a:prstGeom>
          <a:solidFill>
            <a:srgbClr val="4472C4">
              <a:alpha val="42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D</a:t>
            </a:r>
            <a:endParaRPr lang="zh-CN" altLang="en-US" sz="3600" dirty="0"/>
          </a:p>
        </p:txBody>
      </p:sp>
      <p:sp>
        <p:nvSpPr>
          <p:cNvPr id="66" name="Freeform 36"/>
          <p:cNvSpPr>
            <a:spLocks/>
          </p:cNvSpPr>
          <p:nvPr/>
        </p:nvSpPr>
        <p:spPr bwMode="auto">
          <a:xfrm>
            <a:off x="4514809" y="2923954"/>
            <a:ext cx="655699" cy="724068"/>
          </a:xfrm>
          <a:custGeom>
            <a:avLst/>
            <a:gdLst>
              <a:gd name="T0" fmla="*/ 47 w 152"/>
              <a:gd name="T1" fmla="*/ 115 h 168"/>
              <a:gd name="T2" fmla="*/ 52 w 152"/>
              <a:gd name="T3" fmla="*/ 109 h 168"/>
              <a:gd name="T4" fmla="*/ 52 w 152"/>
              <a:gd name="T5" fmla="*/ 103 h 168"/>
              <a:gd name="T6" fmla="*/ 48 w 152"/>
              <a:gd name="T7" fmla="*/ 95 h 168"/>
              <a:gd name="T8" fmla="*/ 47 w 152"/>
              <a:gd name="T9" fmla="*/ 90 h 168"/>
              <a:gd name="T10" fmla="*/ 45 w 152"/>
              <a:gd name="T11" fmla="*/ 83 h 168"/>
              <a:gd name="T12" fmla="*/ 43 w 152"/>
              <a:gd name="T13" fmla="*/ 80 h 168"/>
              <a:gd name="T14" fmla="*/ 41 w 152"/>
              <a:gd name="T15" fmla="*/ 76 h 168"/>
              <a:gd name="T16" fmla="*/ 40 w 152"/>
              <a:gd name="T17" fmla="*/ 74 h 168"/>
              <a:gd name="T18" fmla="*/ 39 w 152"/>
              <a:gd name="T19" fmla="*/ 68 h 168"/>
              <a:gd name="T20" fmla="*/ 38 w 152"/>
              <a:gd name="T21" fmla="*/ 64 h 168"/>
              <a:gd name="T22" fmla="*/ 38 w 152"/>
              <a:gd name="T23" fmla="*/ 61 h 168"/>
              <a:gd name="T24" fmla="*/ 38 w 152"/>
              <a:gd name="T25" fmla="*/ 59 h 168"/>
              <a:gd name="T26" fmla="*/ 39 w 152"/>
              <a:gd name="T27" fmla="*/ 57 h 168"/>
              <a:gd name="T28" fmla="*/ 39 w 152"/>
              <a:gd name="T29" fmla="*/ 56 h 168"/>
              <a:gd name="T30" fmla="*/ 39 w 152"/>
              <a:gd name="T31" fmla="*/ 55 h 168"/>
              <a:gd name="T32" fmla="*/ 39 w 152"/>
              <a:gd name="T33" fmla="*/ 54 h 168"/>
              <a:gd name="T34" fmla="*/ 38 w 152"/>
              <a:gd name="T35" fmla="*/ 40 h 168"/>
              <a:gd name="T36" fmla="*/ 38 w 152"/>
              <a:gd name="T37" fmla="*/ 37 h 168"/>
              <a:gd name="T38" fmla="*/ 45 w 152"/>
              <a:gd name="T39" fmla="*/ 13 h 168"/>
              <a:gd name="T40" fmla="*/ 48 w 152"/>
              <a:gd name="T41" fmla="*/ 10 h 168"/>
              <a:gd name="T42" fmla="*/ 52 w 152"/>
              <a:gd name="T43" fmla="*/ 7 h 168"/>
              <a:gd name="T44" fmla="*/ 58 w 152"/>
              <a:gd name="T45" fmla="*/ 3 h 168"/>
              <a:gd name="T46" fmla="*/ 62 w 152"/>
              <a:gd name="T47" fmla="*/ 2 h 168"/>
              <a:gd name="T48" fmla="*/ 72 w 152"/>
              <a:gd name="T49" fmla="*/ 0 h 168"/>
              <a:gd name="T50" fmla="*/ 80 w 152"/>
              <a:gd name="T51" fmla="*/ 0 h 168"/>
              <a:gd name="T52" fmla="*/ 88 w 152"/>
              <a:gd name="T53" fmla="*/ 1 h 168"/>
              <a:gd name="T54" fmla="*/ 94 w 152"/>
              <a:gd name="T55" fmla="*/ 3 h 168"/>
              <a:gd name="T56" fmla="*/ 99 w 152"/>
              <a:gd name="T57" fmla="*/ 6 h 168"/>
              <a:gd name="T58" fmla="*/ 103 w 152"/>
              <a:gd name="T59" fmla="*/ 9 h 168"/>
              <a:gd name="T60" fmla="*/ 107 w 152"/>
              <a:gd name="T61" fmla="*/ 13 h 168"/>
              <a:gd name="T62" fmla="*/ 113 w 152"/>
              <a:gd name="T63" fmla="*/ 39 h 168"/>
              <a:gd name="T64" fmla="*/ 112 w 152"/>
              <a:gd name="T65" fmla="*/ 49 h 168"/>
              <a:gd name="T66" fmla="*/ 112 w 152"/>
              <a:gd name="T67" fmla="*/ 52 h 168"/>
              <a:gd name="T68" fmla="*/ 112 w 152"/>
              <a:gd name="T69" fmla="*/ 55 h 168"/>
              <a:gd name="T70" fmla="*/ 113 w 152"/>
              <a:gd name="T71" fmla="*/ 56 h 168"/>
              <a:gd name="T72" fmla="*/ 114 w 152"/>
              <a:gd name="T73" fmla="*/ 62 h 168"/>
              <a:gd name="T74" fmla="*/ 113 w 152"/>
              <a:gd name="T75" fmla="*/ 65 h 168"/>
              <a:gd name="T76" fmla="*/ 107 w 152"/>
              <a:gd name="T77" fmla="*/ 83 h 168"/>
              <a:gd name="T78" fmla="*/ 105 w 152"/>
              <a:gd name="T79" fmla="*/ 91 h 168"/>
              <a:gd name="T80" fmla="*/ 102 w 152"/>
              <a:gd name="T81" fmla="*/ 98 h 168"/>
              <a:gd name="T82" fmla="*/ 101 w 152"/>
              <a:gd name="T83" fmla="*/ 103 h 168"/>
              <a:gd name="T84" fmla="*/ 100 w 152"/>
              <a:gd name="T85" fmla="*/ 109 h 168"/>
              <a:gd name="T86" fmla="*/ 101 w 152"/>
              <a:gd name="T87" fmla="*/ 114 h 168"/>
              <a:gd name="T88" fmla="*/ 121 w 152"/>
              <a:gd name="T89" fmla="*/ 120 h 168"/>
              <a:gd name="T90" fmla="*/ 125 w 152"/>
              <a:gd name="T91" fmla="*/ 122 h 168"/>
              <a:gd name="T92" fmla="*/ 128 w 152"/>
              <a:gd name="T93" fmla="*/ 123 h 168"/>
              <a:gd name="T94" fmla="*/ 140 w 152"/>
              <a:gd name="T95" fmla="*/ 127 h 168"/>
              <a:gd name="T96" fmla="*/ 146 w 152"/>
              <a:gd name="T97" fmla="*/ 130 h 168"/>
              <a:gd name="T98" fmla="*/ 149 w 152"/>
              <a:gd name="T99" fmla="*/ 132 h 168"/>
              <a:gd name="T100" fmla="*/ 150 w 152"/>
              <a:gd name="T101" fmla="*/ 135 h 168"/>
              <a:gd name="T102" fmla="*/ 151 w 152"/>
              <a:gd name="T103" fmla="*/ 137 h 168"/>
              <a:gd name="T104" fmla="*/ 152 w 152"/>
              <a:gd name="T105" fmla="*/ 141 h 168"/>
              <a:gd name="T106" fmla="*/ 144 w 152"/>
              <a:gd name="T107" fmla="*/ 168 h 168"/>
              <a:gd name="T108" fmla="*/ 76 w 152"/>
              <a:gd name="T109" fmla="*/ 168 h 168"/>
              <a:gd name="T110" fmla="*/ 8 w 152"/>
              <a:gd name="T111" fmla="*/ 168 h 168"/>
              <a:gd name="T112" fmla="*/ 0 w 152"/>
              <a:gd name="T113" fmla="*/ 16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2" h="168">
                <a:moveTo>
                  <a:pt x="9" y="128"/>
                </a:moveTo>
                <a:cubicBezTo>
                  <a:pt x="16" y="126"/>
                  <a:pt x="30" y="120"/>
                  <a:pt x="42" y="117"/>
                </a:cubicBezTo>
                <a:cubicBezTo>
                  <a:pt x="44" y="116"/>
                  <a:pt x="45" y="116"/>
                  <a:pt x="47" y="115"/>
                </a:cubicBezTo>
                <a:cubicBezTo>
                  <a:pt x="47" y="115"/>
                  <a:pt x="47" y="115"/>
                  <a:pt x="47" y="115"/>
                </a:cubicBezTo>
                <a:cubicBezTo>
                  <a:pt x="49" y="115"/>
                  <a:pt x="50" y="114"/>
                  <a:pt x="51" y="114"/>
                </a:cubicBezTo>
                <a:cubicBezTo>
                  <a:pt x="52" y="113"/>
                  <a:pt x="52" y="113"/>
                  <a:pt x="52" y="109"/>
                </a:cubicBezTo>
                <a:cubicBezTo>
                  <a:pt x="52" y="108"/>
                  <a:pt x="52" y="107"/>
                  <a:pt x="52" y="106"/>
                </a:cubicBezTo>
                <a:cubicBezTo>
                  <a:pt x="52" y="105"/>
                  <a:pt x="52" y="105"/>
                  <a:pt x="52" y="104"/>
                </a:cubicBezTo>
                <a:cubicBezTo>
                  <a:pt x="52" y="104"/>
                  <a:pt x="52" y="104"/>
                  <a:pt x="52" y="103"/>
                </a:cubicBezTo>
                <a:cubicBezTo>
                  <a:pt x="51" y="103"/>
                  <a:pt x="51" y="102"/>
                  <a:pt x="51" y="102"/>
                </a:cubicBezTo>
                <a:cubicBezTo>
                  <a:pt x="51" y="101"/>
                  <a:pt x="50" y="99"/>
                  <a:pt x="49" y="98"/>
                </a:cubicBezTo>
                <a:cubicBezTo>
                  <a:pt x="49" y="97"/>
                  <a:pt x="49" y="96"/>
                  <a:pt x="48" y="95"/>
                </a:cubicBezTo>
                <a:cubicBezTo>
                  <a:pt x="48" y="95"/>
                  <a:pt x="48" y="94"/>
                  <a:pt x="48" y="94"/>
                </a:cubicBezTo>
                <a:cubicBezTo>
                  <a:pt x="48" y="93"/>
                  <a:pt x="47" y="92"/>
                  <a:pt x="47" y="91"/>
                </a:cubicBezTo>
                <a:cubicBezTo>
                  <a:pt x="47" y="91"/>
                  <a:pt x="47" y="91"/>
                  <a:pt x="47" y="90"/>
                </a:cubicBezTo>
                <a:cubicBezTo>
                  <a:pt x="46" y="89"/>
                  <a:pt x="46" y="88"/>
                  <a:pt x="46" y="87"/>
                </a:cubicBezTo>
                <a:cubicBezTo>
                  <a:pt x="46" y="87"/>
                  <a:pt x="46" y="86"/>
                  <a:pt x="45" y="85"/>
                </a:cubicBezTo>
                <a:cubicBezTo>
                  <a:pt x="45" y="84"/>
                  <a:pt x="45" y="84"/>
                  <a:pt x="45" y="83"/>
                </a:cubicBezTo>
                <a:cubicBezTo>
                  <a:pt x="45" y="83"/>
                  <a:pt x="45" y="83"/>
                  <a:pt x="45" y="83"/>
                </a:cubicBezTo>
                <a:cubicBezTo>
                  <a:pt x="45" y="83"/>
                  <a:pt x="45" y="83"/>
                  <a:pt x="45" y="83"/>
                </a:cubicBezTo>
                <a:cubicBezTo>
                  <a:pt x="44" y="83"/>
                  <a:pt x="44" y="81"/>
                  <a:pt x="43" y="80"/>
                </a:cubicBezTo>
                <a:cubicBezTo>
                  <a:pt x="43" y="80"/>
                  <a:pt x="43" y="79"/>
                  <a:pt x="42" y="79"/>
                </a:cubicBezTo>
                <a:cubicBezTo>
                  <a:pt x="42" y="79"/>
                  <a:pt x="42" y="79"/>
                  <a:pt x="42" y="78"/>
                </a:cubicBezTo>
                <a:cubicBezTo>
                  <a:pt x="42" y="78"/>
                  <a:pt x="41" y="77"/>
                  <a:pt x="41" y="76"/>
                </a:cubicBezTo>
                <a:cubicBezTo>
                  <a:pt x="41" y="76"/>
                  <a:pt x="41" y="76"/>
                  <a:pt x="41" y="76"/>
                </a:cubicBezTo>
                <a:cubicBezTo>
                  <a:pt x="41" y="76"/>
                  <a:pt x="41" y="75"/>
                  <a:pt x="40" y="74"/>
                </a:cubicBezTo>
                <a:cubicBezTo>
                  <a:pt x="40" y="74"/>
                  <a:pt x="40" y="74"/>
                  <a:pt x="40" y="74"/>
                </a:cubicBezTo>
                <a:cubicBezTo>
                  <a:pt x="40" y="73"/>
                  <a:pt x="40" y="72"/>
                  <a:pt x="40" y="71"/>
                </a:cubicBezTo>
                <a:cubicBezTo>
                  <a:pt x="40" y="71"/>
                  <a:pt x="40" y="71"/>
                  <a:pt x="40" y="71"/>
                </a:cubicBezTo>
                <a:cubicBezTo>
                  <a:pt x="39" y="70"/>
                  <a:pt x="39" y="69"/>
                  <a:pt x="39" y="68"/>
                </a:cubicBezTo>
                <a:cubicBezTo>
                  <a:pt x="39" y="67"/>
                  <a:pt x="39" y="67"/>
                  <a:pt x="38" y="66"/>
                </a:cubicBezTo>
                <a:cubicBezTo>
                  <a:pt x="38" y="66"/>
                  <a:pt x="38" y="65"/>
                  <a:pt x="38" y="65"/>
                </a:cubicBezTo>
                <a:cubicBezTo>
                  <a:pt x="38" y="65"/>
                  <a:pt x="38" y="64"/>
                  <a:pt x="38" y="64"/>
                </a:cubicBezTo>
                <a:cubicBezTo>
                  <a:pt x="38" y="63"/>
                  <a:pt x="38" y="63"/>
                  <a:pt x="38" y="63"/>
                </a:cubicBezTo>
                <a:cubicBezTo>
                  <a:pt x="38" y="63"/>
                  <a:pt x="38" y="62"/>
                  <a:pt x="38" y="62"/>
                </a:cubicBezTo>
                <a:cubicBezTo>
                  <a:pt x="38" y="62"/>
                  <a:pt x="38" y="61"/>
                  <a:pt x="38" y="61"/>
                </a:cubicBezTo>
                <a:cubicBezTo>
                  <a:pt x="38" y="61"/>
                  <a:pt x="38" y="61"/>
                  <a:pt x="38" y="60"/>
                </a:cubicBezTo>
                <a:cubicBezTo>
                  <a:pt x="38" y="60"/>
                  <a:pt x="38" y="60"/>
                  <a:pt x="38" y="60"/>
                </a:cubicBezTo>
                <a:cubicBezTo>
                  <a:pt x="38" y="59"/>
                  <a:pt x="38" y="59"/>
                  <a:pt x="38" y="59"/>
                </a:cubicBezTo>
                <a:cubicBezTo>
                  <a:pt x="38" y="59"/>
                  <a:pt x="38" y="58"/>
                  <a:pt x="38" y="58"/>
                </a:cubicBezTo>
                <a:cubicBezTo>
                  <a:pt x="38" y="58"/>
                  <a:pt x="38" y="58"/>
                  <a:pt x="38" y="58"/>
                </a:cubicBezTo>
                <a:cubicBezTo>
                  <a:pt x="38" y="58"/>
                  <a:pt x="38" y="57"/>
                  <a:pt x="39" y="57"/>
                </a:cubicBezTo>
                <a:cubicBezTo>
                  <a:pt x="39" y="57"/>
                  <a:pt x="39" y="57"/>
                  <a:pt x="39" y="57"/>
                </a:cubicBezTo>
                <a:cubicBezTo>
                  <a:pt x="39" y="57"/>
                  <a:pt x="39" y="56"/>
                  <a:pt x="39" y="56"/>
                </a:cubicBezTo>
                <a:cubicBezTo>
                  <a:pt x="39" y="56"/>
                  <a:pt x="39" y="56"/>
                  <a:pt x="39" y="56"/>
                </a:cubicBezTo>
                <a:cubicBezTo>
                  <a:pt x="39" y="56"/>
                  <a:pt x="39" y="55"/>
                  <a:pt x="39" y="55"/>
                </a:cubicBezTo>
                <a:cubicBezTo>
                  <a:pt x="39" y="55"/>
                  <a:pt x="39" y="55"/>
                  <a:pt x="39" y="55"/>
                </a:cubicBezTo>
                <a:cubicBezTo>
                  <a:pt x="39" y="55"/>
                  <a:pt x="39" y="55"/>
                  <a:pt x="39" y="55"/>
                </a:cubicBezTo>
                <a:cubicBezTo>
                  <a:pt x="39" y="55"/>
                  <a:pt x="39" y="55"/>
                  <a:pt x="39" y="55"/>
                </a:cubicBezTo>
                <a:cubicBezTo>
                  <a:pt x="39" y="55"/>
                  <a:pt x="39" y="54"/>
                  <a:pt x="39" y="54"/>
                </a:cubicBezTo>
                <a:cubicBezTo>
                  <a:pt x="39" y="54"/>
                  <a:pt x="39" y="54"/>
                  <a:pt x="39" y="54"/>
                </a:cubicBezTo>
                <a:cubicBezTo>
                  <a:pt x="40" y="51"/>
                  <a:pt x="39" y="47"/>
                  <a:pt x="39" y="42"/>
                </a:cubicBezTo>
                <a:cubicBezTo>
                  <a:pt x="39" y="42"/>
                  <a:pt x="39" y="42"/>
                  <a:pt x="39" y="42"/>
                </a:cubicBezTo>
                <a:cubicBezTo>
                  <a:pt x="39" y="42"/>
                  <a:pt x="39" y="41"/>
                  <a:pt x="38" y="40"/>
                </a:cubicBezTo>
                <a:cubicBezTo>
                  <a:pt x="38" y="40"/>
                  <a:pt x="38" y="40"/>
                  <a:pt x="38" y="39"/>
                </a:cubicBezTo>
                <a:cubicBezTo>
                  <a:pt x="38" y="39"/>
                  <a:pt x="38" y="38"/>
                  <a:pt x="38" y="37"/>
                </a:cubicBezTo>
                <a:cubicBezTo>
                  <a:pt x="38" y="37"/>
                  <a:pt x="38" y="37"/>
                  <a:pt x="38" y="37"/>
                </a:cubicBezTo>
                <a:cubicBezTo>
                  <a:pt x="38" y="36"/>
                  <a:pt x="38" y="35"/>
                  <a:pt x="38" y="35"/>
                </a:cubicBezTo>
                <a:cubicBezTo>
                  <a:pt x="38" y="31"/>
                  <a:pt x="38" y="27"/>
                  <a:pt x="40" y="22"/>
                </a:cubicBezTo>
                <a:cubicBezTo>
                  <a:pt x="41" y="19"/>
                  <a:pt x="43" y="16"/>
                  <a:pt x="45" y="13"/>
                </a:cubicBezTo>
                <a:cubicBezTo>
                  <a:pt x="45" y="13"/>
                  <a:pt x="45" y="13"/>
                  <a:pt x="45" y="13"/>
                </a:cubicBezTo>
                <a:cubicBezTo>
                  <a:pt x="46" y="12"/>
                  <a:pt x="46" y="11"/>
                  <a:pt x="47" y="11"/>
                </a:cubicBezTo>
                <a:cubicBezTo>
                  <a:pt x="47" y="10"/>
                  <a:pt x="48" y="10"/>
                  <a:pt x="48" y="10"/>
                </a:cubicBezTo>
                <a:cubicBezTo>
                  <a:pt x="48" y="9"/>
                  <a:pt x="49" y="9"/>
                  <a:pt x="49" y="9"/>
                </a:cubicBezTo>
                <a:cubicBezTo>
                  <a:pt x="50" y="8"/>
                  <a:pt x="50" y="8"/>
                  <a:pt x="51" y="7"/>
                </a:cubicBezTo>
                <a:cubicBezTo>
                  <a:pt x="51" y="7"/>
                  <a:pt x="51" y="7"/>
                  <a:pt x="52" y="7"/>
                </a:cubicBezTo>
                <a:cubicBezTo>
                  <a:pt x="52" y="6"/>
                  <a:pt x="53" y="6"/>
                  <a:pt x="54" y="5"/>
                </a:cubicBezTo>
                <a:cubicBezTo>
                  <a:pt x="54" y="5"/>
                  <a:pt x="54" y="5"/>
                  <a:pt x="55" y="5"/>
                </a:cubicBezTo>
                <a:cubicBezTo>
                  <a:pt x="56" y="4"/>
                  <a:pt x="57" y="4"/>
                  <a:pt x="58" y="3"/>
                </a:cubicBezTo>
                <a:cubicBezTo>
                  <a:pt x="58" y="3"/>
                  <a:pt x="58" y="3"/>
                  <a:pt x="58" y="3"/>
                </a:cubicBezTo>
                <a:cubicBezTo>
                  <a:pt x="59" y="3"/>
                  <a:pt x="60" y="2"/>
                  <a:pt x="62" y="2"/>
                </a:cubicBezTo>
                <a:cubicBezTo>
                  <a:pt x="62" y="2"/>
                  <a:pt x="62" y="2"/>
                  <a:pt x="62" y="2"/>
                </a:cubicBezTo>
                <a:cubicBezTo>
                  <a:pt x="63" y="1"/>
                  <a:pt x="65" y="1"/>
                  <a:pt x="66" y="1"/>
                </a:cubicBezTo>
                <a:cubicBezTo>
                  <a:pt x="66" y="1"/>
                  <a:pt x="67" y="1"/>
                  <a:pt x="67" y="1"/>
                </a:cubicBezTo>
                <a:cubicBezTo>
                  <a:pt x="68" y="0"/>
                  <a:pt x="70" y="0"/>
                  <a:pt x="72" y="0"/>
                </a:cubicBezTo>
                <a:cubicBezTo>
                  <a:pt x="76" y="0"/>
                  <a:pt x="76" y="0"/>
                  <a:pt x="76" y="0"/>
                </a:cubicBezTo>
                <a:cubicBezTo>
                  <a:pt x="80" y="0"/>
                  <a:pt x="80" y="0"/>
                  <a:pt x="80" y="0"/>
                </a:cubicBezTo>
                <a:cubicBezTo>
                  <a:pt x="80" y="0"/>
                  <a:pt x="80" y="0"/>
                  <a:pt x="80" y="0"/>
                </a:cubicBezTo>
                <a:cubicBezTo>
                  <a:pt x="81" y="0"/>
                  <a:pt x="82" y="0"/>
                  <a:pt x="83" y="0"/>
                </a:cubicBezTo>
                <a:cubicBezTo>
                  <a:pt x="84" y="1"/>
                  <a:pt x="84" y="1"/>
                  <a:pt x="85" y="1"/>
                </a:cubicBezTo>
                <a:cubicBezTo>
                  <a:pt x="86" y="1"/>
                  <a:pt x="87" y="1"/>
                  <a:pt x="88" y="1"/>
                </a:cubicBezTo>
                <a:cubicBezTo>
                  <a:pt x="88" y="1"/>
                  <a:pt x="89" y="2"/>
                  <a:pt x="90" y="2"/>
                </a:cubicBezTo>
                <a:cubicBezTo>
                  <a:pt x="91" y="2"/>
                  <a:pt x="91" y="2"/>
                  <a:pt x="92" y="3"/>
                </a:cubicBezTo>
                <a:cubicBezTo>
                  <a:pt x="93" y="3"/>
                  <a:pt x="93" y="3"/>
                  <a:pt x="94" y="3"/>
                </a:cubicBezTo>
                <a:cubicBezTo>
                  <a:pt x="94" y="4"/>
                  <a:pt x="95" y="4"/>
                  <a:pt x="96" y="4"/>
                </a:cubicBezTo>
                <a:cubicBezTo>
                  <a:pt x="96" y="4"/>
                  <a:pt x="97" y="5"/>
                  <a:pt x="97" y="5"/>
                </a:cubicBezTo>
                <a:cubicBezTo>
                  <a:pt x="98" y="5"/>
                  <a:pt x="98" y="6"/>
                  <a:pt x="99" y="6"/>
                </a:cubicBezTo>
                <a:cubicBezTo>
                  <a:pt x="99" y="6"/>
                  <a:pt x="100" y="7"/>
                  <a:pt x="100" y="7"/>
                </a:cubicBezTo>
                <a:cubicBezTo>
                  <a:pt x="101" y="7"/>
                  <a:pt x="101" y="8"/>
                  <a:pt x="102" y="8"/>
                </a:cubicBezTo>
                <a:cubicBezTo>
                  <a:pt x="102" y="8"/>
                  <a:pt x="103" y="9"/>
                  <a:pt x="103" y="9"/>
                </a:cubicBezTo>
                <a:cubicBezTo>
                  <a:pt x="103" y="9"/>
                  <a:pt x="104" y="10"/>
                  <a:pt x="105" y="11"/>
                </a:cubicBezTo>
                <a:cubicBezTo>
                  <a:pt x="105" y="11"/>
                  <a:pt x="105" y="11"/>
                  <a:pt x="105" y="11"/>
                </a:cubicBezTo>
                <a:cubicBezTo>
                  <a:pt x="106" y="12"/>
                  <a:pt x="106" y="12"/>
                  <a:pt x="107" y="13"/>
                </a:cubicBezTo>
                <a:cubicBezTo>
                  <a:pt x="113" y="22"/>
                  <a:pt x="115" y="32"/>
                  <a:pt x="114" y="37"/>
                </a:cubicBezTo>
                <a:cubicBezTo>
                  <a:pt x="114" y="37"/>
                  <a:pt x="114" y="37"/>
                  <a:pt x="114" y="37"/>
                </a:cubicBezTo>
                <a:cubicBezTo>
                  <a:pt x="113" y="38"/>
                  <a:pt x="113" y="39"/>
                  <a:pt x="113" y="39"/>
                </a:cubicBezTo>
                <a:cubicBezTo>
                  <a:pt x="113" y="42"/>
                  <a:pt x="113" y="45"/>
                  <a:pt x="112" y="47"/>
                </a:cubicBezTo>
                <a:cubicBezTo>
                  <a:pt x="112" y="47"/>
                  <a:pt x="112" y="47"/>
                  <a:pt x="112" y="47"/>
                </a:cubicBezTo>
                <a:cubicBezTo>
                  <a:pt x="112" y="48"/>
                  <a:pt x="112" y="49"/>
                  <a:pt x="112" y="49"/>
                </a:cubicBezTo>
                <a:cubicBezTo>
                  <a:pt x="112" y="49"/>
                  <a:pt x="112" y="50"/>
                  <a:pt x="112" y="50"/>
                </a:cubicBezTo>
                <a:cubicBezTo>
                  <a:pt x="112" y="50"/>
                  <a:pt x="112" y="51"/>
                  <a:pt x="112" y="51"/>
                </a:cubicBezTo>
                <a:cubicBezTo>
                  <a:pt x="112" y="52"/>
                  <a:pt x="112" y="52"/>
                  <a:pt x="112" y="52"/>
                </a:cubicBezTo>
                <a:cubicBezTo>
                  <a:pt x="112" y="53"/>
                  <a:pt x="112" y="53"/>
                  <a:pt x="112" y="54"/>
                </a:cubicBezTo>
                <a:cubicBezTo>
                  <a:pt x="112" y="54"/>
                  <a:pt x="112" y="54"/>
                  <a:pt x="112" y="54"/>
                </a:cubicBezTo>
                <a:cubicBezTo>
                  <a:pt x="112" y="54"/>
                  <a:pt x="112" y="54"/>
                  <a:pt x="112" y="55"/>
                </a:cubicBezTo>
                <a:cubicBezTo>
                  <a:pt x="112" y="55"/>
                  <a:pt x="112" y="55"/>
                  <a:pt x="112" y="55"/>
                </a:cubicBezTo>
                <a:cubicBezTo>
                  <a:pt x="112" y="55"/>
                  <a:pt x="112" y="55"/>
                  <a:pt x="112" y="55"/>
                </a:cubicBezTo>
                <a:cubicBezTo>
                  <a:pt x="112" y="55"/>
                  <a:pt x="112" y="55"/>
                  <a:pt x="113" y="56"/>
                </a:cubicBezTo>
                <a:cubicBezTo>
                  <a:pt x="113" y="57"/>
                  <a:pt x="113" y="59"/>
                  <a:pt x="114" y="60"/>
                </a:cubicBezTo>
                <a:cubicBezTo>
                  <a:pt x="114" y="61"/>
                  <a:pt x="114" y="61"/>
                  <a:pt x="114" y="61"/>
                </a:cubicBezTo>
                <a:cubicBezTo>
                  <a:pt x="114" y="61"/>
                  <a:pt x="114" y="61"/>
                  <a:pt x="114" y="62"/>
                </a:cubicBezTo>
                <a:cubicBezTo>
                  <a:pt x="114" y="62"/>
                  <a:pt x="114" y="62"/>
                  <a:pt x="114" y="63"/>
                </a:cubicBezTo>
                <a:cubicBezTo>
                  <a:pt x="113" y="63"/>
                  <a:pt x="113" y="63"/>
                  <a:pt x="113" y="64"/>
                </a:cubicBezTo>
                <a:cubicBezTo>
                  <a:pt x="113" y="64"/>
                  <a:pt x="113" y="65"/>
                  <a:pt x="113" y="65"/>
                </a:cubicBezTo>
                <a:cubicBezTo>
                  <a:pt x="113" y="65"/>
                  <a:pt x="113" y="66"/>
                  <a:pt x="113" y="66"/>
                </a:cubicBezTo>
                <a:cubicBezTo>
                  <a:pt x="113" y="67"/>
                  <a:pt x="113" y="67"/>
                  <a:pt x="113" y="68"/>
                </a:cubicBezTo>
                <a:cubicBezTo>
                  <a:pt x="111" y="76"/>
                  <a:pt x="109" y="80"/>
                  <a:pt x="107" y="83"/>
                </a:cubicBezTo>
                <a:cubicBezTo>
                  <a:pt x="107" y="83"/>
                  <a:pt x="107" y="83"/>
                  <a:pt x="106" y="83"/>
                </a:cubicBezTo>
                <a:cubicBezTo>
                  <a:pt x="106" y="86"/>
                  <a:pt x="106" y="88"/>
                  <a:pt x="105" y="90"/>
                </a:cubicBezTo>
                <a:cubicBezTo>
                  <a:pt x="105" y="91"/>
                  <a:pt x="105" y="91"/>
                  <a:pt x="105" y="91"/>
                </a:cubicBezTo>
                <a:cubicBezTo>
                  <a:pt x="104" y="92"/>
                  <a:pt x="104" y="93"/>
                  <a:pt x="104" y="93"/>
                </a:cubicBezTo>
                <a:cubicBezTo>
                  <a:pt x="104" y="94"/>
                  <a:pt x="104" y="95"/>
                  <a:pt x="103" y="95"/>
                </a:cubicBezTo>
                <a:cubicBezTo>
                  <a:pt x="103" y="96"/>
                  <a:pt x="103" y="97"/>
                  <a:pt x="102" y="98"/>
                </a:cubicBezTo>
                <a:cubicBezTo>
                  <a:pt x="102" y="99"/>
                  <a:pt x="102" y="99"/>
                  <a:pt x="101" y="100"/>
                </a:cubicBezTo>
                <a:cubicBezTo>
                  <a:pt x="101" y="100"/>
                  <a:pt x="101" y="100"/>
                  <a:pt x="101" y="101"/>
                </a:cubicBezTo>
                <a:cubicBezTo>
                  <a:pt x="101" y="101"/>
                  <a:pt x="101" y="102"/>
                  <a:pt x="101" y="103"/>
                </a:cubicBezTo>
                <a:cubicBezTo>
                  <a:pt x="101" y="103"/>
                  <a:pt x="101" y="103"/>
                  <a:pt x="101" y="104"/>
                </a:cubicBezTo>
                <a:cubicBezTo>
                  <a:pt x="101" y="104"/>
                  <a:pt x="101" y="105"/>
                  <a:pt x="100" y="106"/>
                </a:cubicBezTo>
                <a:cubicBezTo>
                  <a:pt x="100" y="107"/>
                  <a:pt x="100" y="108"/>
                  <a:pt x="100" y="109"/>
                </a:cubicBezTo>
                <a:cubicBezTo>
                  <a:pt x="100" y="112"/>
                  <a:pt x="100" y="113"/>
                  <a:pt x="101" y="113"/>
                </a:cubicBezTo>
                <a:cubicBezTo>
                  <a:pt x="101" y="114"/>
                  <a:pt x="101" y="114"/>
                  <a:pt x="101" y="114"/>
                </a:cubicBezTo>
                <a:cubicBezTo>
                  <a:pt x="101" y="114"/>
                  <a:pt x="101" y="114"/>
                  <a:pt x="101" y="114"/>
                </a:cubicBezTo>
                <a:cubicBezTo>
                  <a:pt x="101" y="114"/>
                  <a:pt x="101" y="114"/>
                  <a:pt x="102" y="114"/>
                </a:cubicBezTo>
                <a:cubicBezTo>
                  <a:pt x="102" y="114"/>
                  <a:pt x="103" y="114"/>
                  <a:pt x="104" y="115"/>
                </a:cubicBezTo>
                <a:cubicBezTo>
                  <a:pt x="109" y="116"/>
                  <a:pt x="115" y="118"/>
                  <a:pt x="121" y="120"/>
                </a:cubicBezTo>
                <a:cubicBezTo>
                  <a:pt x="121" y="120"/>
                  <a:pt x="121" y="120"/>
                  <a:pt x="122" y="120"/>
                </a:cubicBezTo>
                <a:cubicBezTo>
                  <a:pt x="122" y="121"/>
                  <a:pt x="123" y="121"/>
                  <a:pt x="124" y="121"/>
                </a:cubicBezTo>
                <a:cubicBezTo>
                  <a:pt x="124" y="121"/>
                  <a:pt x="124" y="121"/>
                  <a:pt x="125" y="122"/>
                </a:cubicBezTo>
                <a:cubicBezTo>
                  <a:pt x="125" y="122"/>
                  <a:pt x="126" y="122"/>
                  <a:pt x="126" y="122"/>
                </a:cubicBezTo>
                <a:cubicBezTo>
                  <a:pt x="127" y="122"/>
                  <a:pt x="127" y="122"/>
                  <a:pt x="128" y="123"/>
                </a:cubicBezTo>
                <a:cubicBezTo>
                  <a:pt x="128" y="123"/>
                  <a:pt x="128" y="123"/>
                  <a:pt x="128" y="123"/>
                </a:cubicBezTo>
                <a:cubicBezTo>
                  <a:pt x="129" y="123"/>
                  <a:pt x="130" y="123"/>
                  <a:pt x="130" y="124"/>
                </a:cubicBezTo>
                <a:cubicBezTo>
                  <a:pt x="131" y="124"/>
                  <a:pt x="131" y="124"/>
                  <a:pt x="131" y="124"/>
                </a:cubicBezTo>
                <a:cubicBezTo>
                  <a:pt x="134" y="125"/>
                  <a:pt x="138" y="126"/>
                  <a:pt x="140" y="127"/>
                </a:cubicBezTo>
                <a:cubicBezTo>
                  <a:pt x="142" y="128"/>
                  <a:pt x="143" y="128"/>
                  <a:pt x="144" y="129"/>
                </a:cubicBezTo>
                <a:cubicBezTo>
                  <a:pt x="145" y="129"/>
                  <a:pt x="145" y="130"/>
                  <a:pt x="146" y="130"/>
                </a:cubicBezTo>
                <a:cubicBezTo>
                  <a:pt x="146" y="130"/>
                  <a:pt x="146" y="130"/>
                  <a:pt x="146" y="130"/>
                </a:cubicBezTo>
                <a:cubicBezTo>
                  <a:pt x="147" y="131"/>
                  <a:pt x="147" y="131"/>
                  <a:pt x="147" y="131"/>
                </a:cubicBezTo>
                <a:cubicBezTo>
                  <a:pt x="148" y="131"/>
                  <a:pt x="148" y="131"/>
                  <a:pt x="148" y="132"/>
                </a:cubicBezTo>
                <a:cubicBezTo>
                  <a:pt x="148" y="132"/>
                  <a:pt x="149" y="132"/>
                  <a:pt x="149" y="132"/>
                </a:cubicBezTo>
                <a:cubicBezTo>
                  <a:pt x="149" y="133"/>
                  <a:pt x="149" y="133"/>
                  <a:pt x="149" y="133"/>
                </a:cubicBezTo>
                <a:cubicBezTo>
                  <a:pt x="150" y="133"/>
                  <a:pt x="150" y="134"/>
                  <a:pt x="150" y="134"/>
                </a:cubicBezTo>
                <a:cubicBezTo>
                  <a:pt x="150" y="134"/>
                  <a:pt x="150" y="134"/>
                  <a:pt x="150" y="135"/>
                </a:cubicBezTo>
                <a:cubicBezTo>
                  <a:pt x="150" y="135"/>
                  <a:pt x="150" y="135"/>
                  <a:pt x="151" y="135"/>
                </a:cubicBezTo>
                <a:cubicBezTo>
                  <a:pt x="151" y="136"/>
                  <a:pt x="151" y="136"/>
                  <a:pt x="151" y="136"/>
                </a:cubicBezTo>
                <a:cubicBezTo>
                  <a:pt x="151" y="137"/>
                  <a:pt x="151" y="137"/>
                  <a:pt x="151" y="137"/>
                </a:cubicBezTo>
                <a:cubicBezTo>
                  <a:pt x="151" y="137"/>
                  <a:pt x="151" y="138"/>
                  <a:pt x="151" y="138"/>
                </a:cubicBezTo>
                <a:cubicBezTo>
                  <a:pt x="151" y="138"/>
                  <a:pt x="151" y="139"/>
                  <a:pt x="151" y="139"/>
                </a:cubicBezTo>
                <a:cubicBezTo>
                  <a:pt x="152" y="139"/>
                  <a:pt x="152" y="140"/>
                  <a:pt x="152" y="141"/>
                </a:cubicBezTo>
                <a:cubicBezTo>
                  <a:pt x="152" y="145"/>
                  <a:pt x="152" y="157"/>
                  <a:pt x="152" y="160"/>
                </a:cubicBezTo>
                <a:cubicBezTo>
                  <a:pt x="152" y="160"/>
                  <a:pt x="152" y="161"/>
                  <a:pt x="152" y="161"/>
                </a:cubicBezTo>
                <a:cubicBezTo>
                  <a:pt x="152" y="164"/>
                  <a:pt x="150" y="168"/>
                  <a:pt x="144" y="168"/>
                </a:cubicBezTo>
                <a:cubicBezTo>
                  <a:pt x="144" y="168"/>
                  <a:pt x="144" y="168"/>
                  <a:pt x="144" y="168"/>
                </a:cubicBezTo>
                <a:cubicBezTo>
                  <a:pt x="138" y="168"/>
                  <a:pt x="102" y="168"/>
                  <a:pt x="85" y="168"/>
                </a:cubicBezTo>
                <a:cubicBezTo>
                  <a:pt x="80" y="168"/>
                  <a:pt x="76" y="168"/>
                  <a:pt x="76" y="168"/>
                </a:cubicBezTo>
                <a:cubicBezTo>
                  <a:pt x="75" y="168"/>
                  <a:pt x="75" y="168"/>
                  <a:pt x="75" y="168"/>
                </a:cubicBezTo>
                <a:cubicBezTo>
                  <a:pt x="75" y="168"/>
                  <a:pt x="72" y="168"/>
                  <a:pt x="66" y="168"/>
                </a:cubicBezTo>
                <a:cubicBezTo>
                  <a:pt x="50" y="168"/>
                  <a:pt x="13" y="168"/>
                  <a:pt x="8" y="168"/>
                </a:cubicBezTo>
                <a:cubicBezTo>
                  <a:pt x="8" y="168"/>
                  <a:pt x="7" y="168"/>
                  <a:pt x="7" y="168"/>
                </a:cubicBezTo>
                <a:cubicBezTo>
                  <a:pt x="2" y="168"/>
                  <a:pt x="0" y="164"/>
                  <a:pt x="0" y="161"/>
                </a:cubicBezTo>
                <a:cubicBezTo>
                  <a:pt x="0" y="160"/>
                  <a:pt x="0" y="160"/>
                  <a:pt x="0" y="160"/>
                </a:cubicBezTo>
                <a:cubicBezTo>
                  <a:pt x="0" y="141"/>
                  <a:pt x="0" y="141"/>
                  <a:pt x="0" y="141"/>
                </a:cubicBezTo>
                <a:cubicBezTo>
                  <a:pt x="0" y="137"/>
                  <a:pt x="2" y="131"/>
                  <a:pt x="9" y="128"/>
                </a:cubicBezTo>
                <a:close/>
              </a:path>
            </a:pathLst>
          </a:custGeom>
          <a:solidFill>
            <a:schemeClr val="bg1"/>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67" name="Freeform 37"/>
          <p:cNvSpPr>
            <a:spLocks/>
          </p:cNvSpPr>
          <p:nvPr/>
        </p:nvSpPr>
        <p:spPr bwMode="auto">
          <a:xfrm>
            <a:off x="4238235" y="2992321"/>
            <a:ext cx="407092" cy="587335"/>
          </a:xfrm>
          <a:custGeom>
            <a:avLst/>
            <a:gdLst>
              <a:gd name="T0" fmla="*/ 7 w 94"/>
              <a:gd name="T1" fmla="*/ 104 h 136"/>
              <a:gd name="T2" fmla="*/ 41 w 94"/>
              <a:gd name="T3" fmla="*/ 92 h 136"/>
              <a:gd name="T4" fmla="*/ 42 w 94"/>
              <a:gd name="T5" fmla="*/ 88 h 136"/>
              <a:gd name="T6" fmla="*/ 40 w 94"/>
              <a:gd name="T7" fmla="*/ 80 h 136"/>
              <a:gd name="T8" fmla="*/ 36 w 94"/>
              <a:gd name="T9" fmla="*/ 68 h 136"/>
              <a:gd name="T10" fmla="*/ 31 w 94"/>
              <a:gd name="T11" fmla="*/ 55 h 136"/>
              <a:gd name="T12" fmla="*/ 31 w 94"/>
              <a:gd name="T13" fmla="*/ 45 h 136"/>
              <a:gd name="T14" fmla="*/ 32 w 94"/>
              <a:gd name="T15" fmla="*/ 44 h 136"/>
              <a:gd name="T16" fmla="*/ 30 w 94"/>
              <a:gd name="T17" fmla="*/ 30 h 136"/>
              <a:gd name="T18" fmla="*/ 36 w 94"/>
              <a:gd name="T19" fmla="*/ 11 h 136"/>
              <a:gd name="T20" fmla="*/ 58 w 94"/>
              <a:gd name="T21" fmla="*/ 0 h 136"/>
              <a:gd name="T22" fmla="*/ 64 w 94"/>
              <a:gd name="T23" fmla="*/ 0 h 136"/>
              <a:gd name="T24" fmla="*/ 86 w 94"/>
              <a:gd name="T25" fmla="*/ 11 h 136"/>
              <a:gd name="T26" fmla="*/ 92 w 94"/>
              <a:gd name="T27" fmla="*/ 30 h 136"/>
              <a:gd name="T28" fmla="*/ 90 w 94"/>
              <a:gd name="T29" fmla="*/ 44 h 136"/>
              <a:gd name="T30" fmla="*/ 91 w 94"/>
              <a:gd name="T31" fmla="*/ 45 h 136"/>
              <a:gd name="T32" fmla="*/ 91 w 94"/>
              <a:gd name="T33" fmla="*/ 55 h 136"/>
              <a:gd name="T34" fmla="*/ 86 w 94"/>
              <a:gd name="T35" fmla="*/ 68 h 136"/>
              <a:gd name="T36" fmla="*/ 82 w 94"/>
              <a:gd name="T37" fmla="*/ 80 h 136"/>
              <a:gd name="T38" fmla="*/ 81 w 94"/>
              <a:gd name="T39" fmla="*/ 88 h 136"/>
              <a:gd name="T40" fmla="*/ 82 w 94"/>
              <a:gd name="T41" fmla="*/ 92 h 136"/>
              <a:gd name="T42" fmla="*/ 94 w 94"/>
              <a:gd name="T43" fmla="*/ 96 h 136"/>
              <a:gd name="T44" fmla="*/ 70 w 94"/>
              <a:gd name="T45" fmla="*/ 105 h 136"/>
              <a:gd name="T46" fmla="*/ 56 w 94"/>
              <a:gd name="T47" fmla="*/ 125 h 136"/>
              <a:gd name="T48" fmla="*/ 56 w 94"/>
              <a:gd name="T49" fmla="*/ 136 h 136"/>
              <a:gd name="T50" fmla="*/ 53 w 94"/>
              <a:gd name="T51" fmla="*/ 136 h 136"/>
              <a:gd name="T52" fmla="*/ 6 w 94"/>
              <a:gd name="T53" fmla="*/ 136 h 136"/>
              <a:gd name="T54" fmla="*/ 0 w 94"/>
              <a:gd name="T55" fmla="*/ 130 h 136"/>
              <a:gd name="T56" fmla="*/ 0 w 94"/>
              <a:gd name="T57" fmla="*/ 114 h 136"/>
              <a:gd name="T58" fmla="*/ 7 w 94"/>
              <a:gd name="T59" fmla="*/ 10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136">
                <a:moveTo>
                  <a:pt x="7" y="104"/>
                </a:moveTo>
                <a:cubicBezTo>
                  <a:pt x="14" y="101"/>
                  <a:pt x="31" y="95"/>
                  <a:pt x="41" y="92"/>
                </a:cubicBezTo>
                <a:cubicBezTo>
                  <a:pt x="42" y="92"/>
                  <a:pt x="42" y="92"/>
                  <a:pt x="42" y="88"/>
                </a:cubicBezTo>
                <a:cubicBezTo>
                  <a:pt x="42" y="85"/>
                  <a:pt x="41" y="82"/>
                  <a:pt x="40" y="80"/>
                </a:cubicBezTo>
                <a:cubicBezTo>
                  <a:pt x="38" y="77"/>
                  <a:pt x="37" y="72"/>
                  <a:pt x="36" y="68"/>
                </a:cubicBezTo>
                <a:cubicBezTo>
                  <a:pt x="35" y="66"/>
                  <a:pt x="33" y="62"/>
                  <a:pt x="31" y="55"/>
                </a:cubicBezTo>
                <a:cubicBezTo>
                  <a:pt x="30" y="49"/>
                  <a:pt x="31" y="47"/>
                  <a:pt x="31" y="45"/>
                </a:cubicBezTo>
                <a:cubicBezTo>
                  <a:pt x="31" y="45"/>
                  <a:pt x="32" y="45"/>
                  <a:pt x="32" y="44"/>
                </a:cubicBezTo>
                <a:cubicBezTo>
                  <a:pt x="32" y="43"/>
                  <a:pt x="31" y="36"/>
                  <a:pt x="30" y="30"/>
                </a:cubicBezTo>
                <a:cubicBezTo>
                  <a:pt x="30" y="26"/>
                  <a:pt x="31" y="18"/>
                  <a:pt x="36" y="11"/>
                </a:cubicBezTo>
                <a:cubicBezTo>
                  <a:pt x="39" y="6"/>
                  <a:pt x="46" y="1"/>
                  <a:pt x="58" y="0"/>
                </a:cubicBezTo>
                <a:cubicBezTo>
                  <a:pt x="64" y="0"/>
                  <a:pt x="64" y="0"/>
                  <a:pt x="64" y="0"/>
                </a:cubicBezTo>
                <a:cubicBezTo>
                  <a:pt x="76" y="1"/>
                  <a:pt x="83" y="6"/>
                  <a:pt x="86" y="11"/>
                </a:cubicBezTo>
                <a:cubicBezTo>
                  <a:pt x="91" y="18"/>
                  <a:pt x="92" y="26"/>
                  <a:pt x="92" y="30"/>
                </a:cubicBezTo>
                <a:cubicBezTo>
                  <a:pt x="91" y="36"/>
                  <a:pt x="90" y="43"/>
                  <a:pt x="90" y="44"/>
                </a:cubicBezTo>
                <a:cubicBezTo>
                  <a:pt x="91" y="45"/>
                  <a:pt x="91" y="45"/>
                  <a:pt x="91" y="45"/>
                </a:cubicBezTo>
                <a:cubicBezTo>
                  <a:pt x="92" y="47"/>
                  <a:pt x="92" y="49"/>
                  <a:pt x="91" y="55"/>
                </a:cubicBezTo>
                <a:cubicBezTo>
                  <a:pt x="90" y="62"/>
                  <a:pt x="87" y="66"/>
                  <a:pt x="86" y="68"/>
                </a:cubicBezTo>
                <a:cubicBezTo>
                  <a:pt x="85" y="72"/>
                  <a:pt x="84" y="77"/>
                  <a:pt x="82" y="80"/>
                </a:cubicBezTo>
                <a:cubicBezTo>
                  <a:pt x="81" y="82"/>
                  <a:pt x="81" y="84"/>
                  <a:pt x="81" y="88"/>
                </a:cubicBezTo>
                <a:cubicBezTo>
                  <a:pt x="81" y="92"/>
                  <a:pt x="81" y="92"/>
                  <a:pt x="82" y="92"/>
                </a:cubicBezTo>
                <a:cubicBezTo>
                  <a:pt x="85" y="93"/>
                  <a:pt x="90" y="95"/>
                  <a:pt x="94" y="96"/>
                </a:cubicBezTo>
                <a:cubicBezTo>
                  <a:pt x="84" y="99"/>
                  <a:pt x="75" y="103"/>
                  <a:pt x="70" y="105"/>
                </a:cubicBezTo>
                <a:cubicBezTo>
                  <a:pt x="60" y="109"/>
                  <a:pt x="56" y="118"/>
                  <a:pt x="56" y="125"/>
                </a:cubicBezTo>
                <a:cubicBezTo>
                  <a:pt x="56" y="136"/>
                  <a:pt x="56" y="136"/>
                  <a:pt x="56" y="136"/>
                </a:cubicBezTo>
                <a:cubicBezTo>
                  <a:pt x="55" y="136"/>
                  <a:pt x="54" y="136"/>
                  <a:pt x="53" y="136"/>
                </a:cubicBezTo>
                <a:cubicBezTo>
                  <a:pt x="40" y="136"/>
                  <a:pt x="10" y="136"/>
                  <a:pt x="6" y="136"/>
                </a:cubicBezTo>
                <a:cubicBezTo>
                  <a:pt x="1" y="136"/>
                  <a:pt x="0" y="132"/>
                  <a:pt x="0" y="130"/>
                </a:cubicBezTo>
                <a:cubicBezTo>
                  <a:pt x="0" y="128"/>
                  <a:pt x="0" y="117"/>
                  <a:pt x="0" y="114"/>
                </a:cubicBezTo>
                <a:cubicBezTo>
                  <a:pt x="0" y="110"/>
                  <a:pt x="2" y="106"/>
                  <a:pt x="7" y="104"/>
                </a:cubicBezTo>
                <a:close/>
              </a:path>
            </a:pathLst>
          </a:custGeom>
          <a:solidFill>
            <a:schemeClr val="bg1"/>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68" name="Freeform 44"/>
          <p:cNvSpPr>
            <a:spLocks noEditPoints="1"/>
          </p:cNvSpPr>
          <p:nvPr/>
        </p:nvSpPr>
        <p:spPr bwMode="auto">
          <a:xfrm>
            <a:off x="10126706" y="2912825"/>
            <a:ext cx="484783" cy="932275"/>
          </a:xfrm>
          <a:custGeom>
            <a:avLst/>
            <a:gdLst>
              <a:gd name="T0" fmla="*/ 112 w 112"/>
              <a:gd name="T1" fmla="*/ 56 h 216"/>
              <a:gd name="T2" fmla="*/ 56 w 112"/>
              <a:gd name="T3" fmla="*/ 0 h 216"/>
              <a:gd name="T4" fmla="*/ 0 w 112"/>
              <a:gd name="T5" fmla="*/ 56 h 216"/>
              <a:gd name="T6" fmla="*/ 36 w 112"/>
              <a:gd name="T7" fmla="*/ 108 h 216"/>
              <a:gd name="T8" fmla="*/ 36 w 112"/>
              <a:gd name="T9" fmla="*/ 216 h 216"/>
              <a:gd name="T10" fmla="*/ 76 w 112"/>
              <a:gd name="T11" fmla="*/ 216 h 216"/>
              <a:gd name="T12" fmla="*/ 76 w 112"/>
              <a:gd name="T13" fmla="*/ 188 h 216"/>
              <a:gd name="T14" fmla="*/ 88 w 112"/>
              <a:gd name="T15" fmla="*/ 176 h 216"/>
              <a:gd name="T16" fmla="*/ 76 w 112"/>
              <a:gd name="T17" fmla="*/ 164 h 216"/>
              <a:gd name="T18" fmla="*/ 76 w 112"/>
              <a:gd name="T19" fmla="*/ 148 h 216"/>
              <a:gd name="T20" fmla="*/ 96 w 112"/>
              <a:gd name="T21" fmla="*/ 128 h 216"/>
              <a:gd name="T22" fmla="*/ 76 w 112"/>
              <a:gd name="T23" fmla="*/ 108 h 216"/>
              <a:gd name="T24" fmla="*/ 112 w 112"/>
              <a:gd name="T25" fmla="*/ 56 h 216"/>
              <a:gd name="T26" fmla="*/ 60 w 112"/>
              <a:gd name="T27" fmla="*/ 64 h 216"/>
              <a:gd name="T28" fmla="*/ 52 w 112"/>
              <a:gd name="T29" fmla="*/ 64 h 216"/>
              <a:gd name="T30" fmla="*/ 52 w 112"/>
              <a:gd name="T31" fmla="*/ 32 h 216"/>
              <a:gd name="T32" fmla="*/ 60 w 112"/>
              <a:gd name="T33" fmla="*/ 32 h 216"/>
              <a:gd name="T34" fmla="*/ 60 w 112"/>
              <a:gd name="T35" fmla="*/ 6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216">
                <a:moveTo>
                  <a:pt x="112" y="56"/>
                </a:moveTo>
                <a:cubicBezTo>
                  <a:pt x="112" y="25"/>
                  <a:pt x="87" y="0"/>
                  <a:pt x="56" y="0"/>
                </a:cubicBezTo>
                <a:cubicBezTo>
                  <a:pt x="25" y="0"/>
                  <a:pt x="0" y="25"/>
                  <a:pt x="0" y="56"/>
                </a:cubicBezTo>
                <a:cubicBezTo>
                  <a:pt x="0" y="80"/>
                  <a:pt x="15" y="100"/>
                  <a:pt x="36" y="108"/>
                </a:cubicBezTo>
                <a:cubicBezTo>
                  <a:pt x="36" y="216"/>
                  <a:pt x="36" y="216"/>
                  <a:pt x="36" y="216"/>
                </a:cubicBezTo>
                <a:cubicBezTo>
                  <a:pt x="76" y="216"/>
                  <a:pt x="76" y="216"/>
                  <a:pt x="76" y="216"/>
                </a:cubicBezTo>
                <a:cubicBezTo>
                  <a:pt x="76" y="188"/>
                  <a:pt x="76" y="188"/>
                  <a:pt x="76" y="188"/>
                </a:cubicBezTo>
                <a:cubicBezTo>
                  <a:pt x="88" y="176"/>
                  <a:pt x="88" y="176"/>
                  <a:pt x="88" y="176"/>
                </a:cubicBezTo>
                <a:cubicBezTo>
                  <a:pt x="76" y="164"/>
                  <a:pt x="76" y="164"/>
                  <a:pt x="76" y="164"/>
                </a:cubicBezTo>
                <a:cubicBezTo>
                  <a:pt x="76" y="148"/>
                  <a:pt x="76" y="148"/>
                  <a:pt x="76" y="148"/>
                </a:cubicBezTo>
                <a:cubicBezTo>
                  <a:pt x="96" y="128"/>
                  <a:pt x="96" y="128"/>
                  <a:pt x="96" y="128"/>
                </a:cubicBezTo>
                <a:cubicBezTo>
                  <a:pt x="76" y="108"/>
                  <a:pt x="76" y="108"/>
                  <a:pt x="76" y="108"/>
                </a:cubicBezTo>
                <a:cubicBezTo>
                  <a:pt x="97" y="100"/>
                  <a:pt x="112" y="79"/>
                  <a:pt x="112" y="56"/>
                </a:cubicBezTo>
                <a:close/>
                <a:moveTo>
                  <a:pt x="60" y="64"/>
                </a:moveTo>
                <a:cubicBezTo>
                  <a:pt x="52" y="64"/>
                  <a:pt x="52" y="64"/>
                  <a:pt x="52" y="64"/>
                </a:cubicBezTo>
                <a:cubicBezTo>
                  <a:pt x="52" y="32"/>
                  <a:pt x="52" y="32"/>
                  <a:pt x="52" y="32"/>
                </a:cubicBezTo>
                <a:cubicBezTo>
                  <a:pt x="60" y="32"/>
                  <a:pt x="60" y="32"/>
                  <a:pt x="60" y="32"/>
                </a:cubicBezTo>
                <a:lnTo>
                  <a:pt x="60" y="64"/>
                </a:lnTo>
                <a:close/>
              </a:path>
            </a:pathLst>
          </a:custGeom>
          <a:solidFill>
            <a:schemeClr val="bg1"/>
          </a:solidFill>
          <a:ln>
            <a:noFill/>
          </a:ln>
          <a:extLst/>
        </p:spPr>
        <p:txBody>
          <a:bodyPr vert="horz" wrap="square" lIns="91436" tIns="45718" rIns="91436" bIns="45718" numCol="1" anchor="t" anchorCtr="0" compatLnSpc="1">
            <a:prstTxWarp prst="textNoShape">
              <a:avLst/>
            </a:prstTxWarp>
          </a:bodyPr>
          <a:lstStyle/>
          <a:p>
            <a:endParaRPr lang="zh-CN" altLang="en-US"/>
          </a:p>
        </p:txBody>
      </p:sp>
      <p:sp>
        <p:nvSpPr>
          <p:cNvPr id="70" name="Oval 115"/>
          <p:cNvSpPr>
            <a:spLocks noChangeArrowheads="1"/>
          </p:cNvSpPr>
          <p:nvPr/>
        </p:nvSpPr>
        <p:spPr bwMode="auto">
          <a:xfrm>
            <a:off x="7109243" y="2862543"/>
            <a:ext cx="800809" cy="344256"/>
          </a:xfrm>
          <a:prstGeom prst="ellipse">
            <a:avLst/>
          </a:prstGeom>
          <a:solidFill>
            <a:schemeClr val="bg1"/>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71" name="Freeform 116"/>
          <p:cNvSpPr>
            <a:spLocks/>
          </p:cNvSpPr>
          <p:nvPr/>
        </p:nvSpPr>
        <p:spPr bwMode="auto">
          <a:xfrm>
            <a:off x="7109243" y="3503190"/>
            <a:ext cx="800809" cy="277983"/>
          </a:xfrm>
          <a:custGeom>
            <a:avLst/>
            <a:gdLst>
              <a:gd name="T0" fmla="*/ 0 w 184"/>
              <a:gd name="T1" fmla="*/ 0 h 64"/>
              <a:gd name="T2" fmla="*/ 0 w 184"/>
              <a:gd name="T3" fmla="*/ 16 h 64"/>
              <a:gd name="T4" fmla="*/ 0 w 184"/>
              <a:gd name="T5" fmla="*/ 24 h 64"/>
              <a:gd name="T6" fmla="*/ 92 w 184"/>
              <a:gd name="T7" fmla="*/ 64 h 64"/>
              <a:gd name="T8" fmla="*/ 184 w 184"/>
              <a:gd name="T9" fmla="*/ 24 h 64"/>
              <a:gd name="T10" fmla="*/ 184 w 184"/>
              <a:gd name="T11" fmla="*/ 16 h 64"/>
              <a:gd name="T12" fmla="*/ 184 w 184"/>
              <a:gd name="T13" fmla="*/ 0 h 64"/>
              <a:gd name="T14" fmla="*/ 92 w 184"/>
              <a:gd name="T15" fmla="*/ 29 h 64"/>
              <a:gd name="T16" fmla="*/ 0 w 184"/>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64">
                <a:moveTo>
                  <a:pt x="0" y="0"/>
                </a:moveTo>
                <a:cubicBezTo>
                  <a:pt x="0" y="16"/>
                  <a:pt x="0" y="16"/>
                  <a:pt x="0" y="16"/>
                </a:cubicBezTo>
                <a:cubicBezTo>
                  <a:pt x="0" y="24"/>
                  <a:pt x="0" y="24"/>
                  <a:pt x="0" y="24"/>
                </a:cubicBezTo>
                <a:cubicBezTo>
                  <a:pt x="0" y="43"/>
                  <a:pt x="38" y="64"/>
                  <a:pt x="92" y="64"/>
                </a:cubicBezTo>
                <a:cubicBezTo>
                  <a:pt x="147" y="64"/>
                  <a:pt x="184" y="43"/>
                  <a:pt x="184" y="24"/>
                </a:cubicBezTo>
                <a:cubicBezTo>
                  <a:pt x="184" y="16"/>
                  <a:pt x="184" y="16"/>
                  <a:pt x="184" y="16"/>
                </a:cubicBezTo>
                <a:cubicBezTo>
                  <a:pt x="184" y="0"/>
                  <a:pt x="184" y="0"/>
                  <a:pt x="184" y="0"/>
                </a:cubicBezTo>
                <a:cubicBezTo>
                  <a:pt x="169" y="17"/>
                  <a:pt x="133" y="29"/>
                  <a:pt x="92" y="29"/>
                </a:cubicBezTo>
                <a:cubicBezTo>
                  <a:pt x="51" y="29"/>
                  <a:pt x="16" y="17"/>
                  <a:pt x="0" y="0"/>
                </a:cubicBezTo>
                <a:close/>
              </a:path>
            </a:pathLst>
          </a:custGeom>
          <a:solidFill>
            <a:schemeClr val="bg1"/>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72" name="Freeform 117"/>
          <p:cNvSpPr>
            <a:spLocks/>
          </p:cNvSpPr>
          <p:nvPr/>
        </p:nvSpPr>
        <p:spPr bwMode="auto">
          <a:xfrm>
            <a:off x="7109243" y="3311734"/>
            <a:ext cx="800809" cy="277983"/>
          </a:xfrm>
          <a:custGeom>
            <a:avLst/>
            <a:gdLst>
              <a:gd name="T0" fmla="*/ 0 w 184"/>
              <a:gd name="T1" fmla="*/ 0 h 64"/>
              <a:gd name="T2" fmla="*/ 0 w 184"/>
              <a:gd name="T3" fmla="*/ 10 h 64"/>
              <a:gd name="T4" fmla="*/ 0 w 184"/>
              <a:gd name="T5" fmla="*/ 24 h 64"/>
              <a:gd name="T6" fmla="*/ 92 w 184"/>
              <a:gd name="T7" fmla="*/ 64 h 64"/>
              <a:gd name="T8" fmla="*/ 184 w 184"/>
              <a:gd name="T9" fmla="*/ 24 h 64"/>
              <a:gd name="T10" fmla="*/ 184 w 184"/>
              <a:gd name="T11" fmla="*/ 0 h 64"/>
              <a:gd name="T12" fmla="*/ 92 w 184"/>
              <a:gd name="T13" fmla="*/ 29 h 64"/>
              <a:gd name="T14" fmla="*/ 0 w 184"/>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64">
                <a:moveTo>
                  <a:pt x="0" y="0"/>
                </a:moveTo>
                <a:cubicBezTo>
                  <a:pt x="0" y="10"/>
                  <a:pt x="0" y="10"/>
                  <a:pt x="0" y="10"/>
                </a:cubicBezTo>
                <a:cubicBezTo>
                  <a:pt x="0" y="24"/>
                  <a:pt x="0" y="24"/>
                  <a:pt x="0" y="24"/>
                </a:cubicBezTo>
                <a:cubicBezTo>
                  <a:pt x="0" y="43"/>
                  <a:pt x="38" y="64"/>
                  <a:pt x="92" y="64"/>
                </a:cubicBezTo>
                <a:cubicBezTo>
                  <a:pt x="147" y="64"/>
                  <a:pt x="184" y="43"/>
                  <a:pt x="184" y="24"/>
                </a:cubicBezTo>
                <a:cubicBezTo>
                  <a:pt x="184" y="0"/>
                  <a:pt x="184" y="0"/>
                  <a:pt x="184" y="0"/>
                </a:cubicBezTo>
                <a:cubicBezTo>
                  <a:pt x="169" y="17"/>
                  <a:pt x="133" y="29"/>
                  <a:pt x="92" y="29"/>
                </a:cubicBezTo>
                <a:cubicBezTo>
                  <a:pt x="51" y="29"/>
                  <a:pt x="16" y="17"/>
                  <a:pt x="0" y="0"/>
                </a:cubicBezTo>
                <a:close/>
              </a:path>
            </a:pathLst>
          </a:custGeom>
          <a:solidFill>
            <a:schemeClr val="bg1"/>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73" name="Freeform 118"/>
          <p:cNvSpPr>
            <a:spLocks/>
          </p:cNvSpPr>
          <p:nvPr/>
        </p:nvSpPr>
        <p:spPr bwMode="auto">
          <a:xfrm>
            <a:off x="7109243" y="3123956"/>
            <a:ext cx="800809" cy="274301"/>
          </a:xfrm>
          <a:custGeom>
            <a:avLst/>
            <a:gdLst>
              <a:gd name="T0" fmla="*/ 0 w 184"/>
              <a:gd name="T1" fmla="*/ 0 h 63"/>
              <a:gd name="T2" fmla="*/ 0 w 184"/>
              <a:gd name="T3" fmla="*/ 24 h 63"/>
              <a:gd name="T4" fmla="*/ 92 w 184"/>
              <a:gd name="T5" fmla="*/ 63 h 63"/>
              <a:gd name="T6" fmla="*/ 184 w 184"/>
              <a:gd name="T7" fmla="*/ 24 h 63"/>
              <a:gd name="T8" fmla="*/ 184 w 184"/>
              <a:gd name="T9" fmla="*/ 0 h 63"/>
              <a:gd name="T10" fmla="*/ 92 w 184"/>
              <a:gd name="T11" fmla="*/ 28 h 63"/>
              <a:gd name="T12" fmla="*/ 0 w 18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184" h="63">
                <a:moveTo>
                  <a:pt x="0" y="0"/>
                </a:moveTo>
                <a:cubicBezTo>
                  <a:pt x="0" y="24"/>
                  <a:pt x="0" y="24"/>
                  <a:pt x="0" y="24"/>
                </a:cubicBezTo>
                <a:cubicBezTo>
                  <a:pt x="0" y="42"/>
                  <a:pt x="38" y="63"/>
                  <a:pt x="92" y="63"/>
                </a:cubicBezTo>
                <a:cubicBezTo>
                  <a:pt x="147" y="63"/>
                  <a:pt x="184" y="42"/>
                  <a:pt x="184" y="24"/>
                </a:cubicBezTo>
                <a:cubicBezTo>
                  <a:pt x="184" y="0"/>
                  <a:pt x="184" y="0"/>
                  <a:pt x="184" y="0"/>
                </a:cubicBezTo>
                <a:cubicBezTo>
                  <a:pt x="169" y="16"/>
                  <a:pt x="133" y="28"/>
                  <a:pt x="92" y="28"/>
                </a:cubicBezTo>
                <a:cubicBezTo>
                  <a:pt x="51" y="28"/>
                  <a:pt x="16" y="16"/>
                  <a:pt x="0" y="0"/>
                </a:cubicBezTo>
                <a:close/>
              </a:path>
            </a:pathLst>
          </a:custGeom>
          <a:solidFill>
            <a:schemeClr val="bg1"/>
          </a:solidFill>
          <a:ln>
            <a:noFill/>
          </a:ln>
          <a:extLst/>
        </p:spPr>
        <p:txBody>
          <a:bodyPr vert="horz" wrap="square" lIns="91438" tIns="45719" rIns="91438" bIns="45719" numCol="1" anchor="t" anchorCtr="0" compatLnSpc="1">
            <a:prstTxWarp prst="textNoShape">
              <a:avLst/>
            </a:prstTxWarp>
          </a:bodyPr>
          <a:lstStyle/>
          <a:p>
            <a:endParaRPr lang="zh-CN" altLang="en-US"/>
          </a:p>
        </p:txBody>
      </p:sp>
      <p:sp>
        <p:nvSpPr>
          <p:cNvPr id="75" name="Freeform 121"/>
          <p:cNvSpPr>
            <a:spLocks/>
          </p:cNvSpPr>
          <p:nvPr/>
        </p:nvSpPr>
        <p:spPr bwMode="auto">
          <a:xfrm>
            <a:off x="1509491" y="2983327"/>
            <a:ext cx="860391" cy="791271"/>
          </a:xfrm>
          <a:custGeom>
            <a:avLst/>
            <a:gdLst>
              <a:gd name="T0" fmla="*/ 184 w 200"/>
              <a:gd name="T1" fmla="*/ 0 h 184"/>
              <a:gd name="T2" fmla="*/ 112 w 200"/>
              <a:gd name="T3" fmla="*/ 0 h 184"/>
              <a:gd name="T4" fmla="*/ 104 w 200"/>
              <a:gd name="T5" fmla="*/ 2 h 184"/>
              <a:gd name="T6" fmla="*/ 104 w 200"/>
              <a:gd name="T7" fmla="*/ 160 h 184"/>
              <a:gd name="T8" fmla="*/ 96 w 200"/>
              <a:gd name="T9" fmla="*/ 160 h 184"/>
              <a:gd name="T10" fmla="*/ 96 w 200"/>
              <a:gd name="T11" fmla="*/ 2 h 184"/>
              <a:gd name="T12" fmla="*/ 88 w 200"/>
              <a:gd name="T13" fmla="*/ 0 h 184"/>
              <a:gd name="T14" fmla="*/ 16 w 200"/>
              <a:gd name="T15" fmla="*/ 0 h 184"/>
              <a:gd name="T16" fmla="*/ 0 w 200"/>
              <a:gd name="T17" fmla="*/ 16 h 184"/>
              <a:gd name="T18" fmla="*/ 0 w 200"/>
              <a:gd name="T19" fmla="*/ 152 h 184"/>
              <a:gd name="T20" fmla="*/ 16 w 200"/>
              <a:gd name="T21" fmla="*/ 168 h 184"/>
              <a:gd name="T22" fmla="*/ 88 w 200"/>
              <a:gd name="T23" fmla="*/ 168 h 184"/>
              <a:gd name="T24" fmla="*/ 89 w 200"/>
              <a:gd name="T25" fmla="*/ 168 h 184"/>
              <a:gd name="T26" fmla="*/ 96 w 200"/>
              <a:gd name="T27" fmla="*/ 176 h 184"/>
              <a:gd name="T28" fmla="*/ 96 w 200"/>
              <a:gd name="T29" fmla="*/ 184 h 184"/>
              <a:gd name="T30" fmla="*/ 104 w 200"/>
              <a:gd name="T31" fmla="*/ 184 h 184"/>
              <a:gd name="T32" fmla="*/ 104 w 200"/>
              <a:gd name="T33" fmla="*/ 179 h 184"/>
              <a:gd name="T34" fmla="*/ 105 w 200"/>
              <a:gd name="T35" fmla="*/ 179 h 184"/>
              <a:gd name="T36" fmla="*/ 105 w 200"/>
              <a:gd name="T37" fmla="*/ 176 h 184"/>
              <a:gd name="T38" fmla="*/ 112 w 200"/>
              <a:gd name="T39" fmla="*/ 168 h 184"/>
              <a:gd name="T40" fmla="*/ 112 w 200"/>
              <a:gd name="T41" fmla="*/ 168 h 184"/>
              <a:gd name="T42" fmla="*/ 184 w 200"/>
              <a:gd name="T43" fmla="*/ 168 h 184"/>
              <a:gd name="T44" fmla="*/ 200 w 200"/>
              <a:gd name="T45" fmla="*/ 152 h 184"/>
              <a:gd name="T46" fmla="*/ 200 w 200"/>
              <a:gd name="T47" fmla="*/ 16 h 184"/>
              <a:gd name="T48" fmla="*/ 184 w 200"/>
              <a:gd name="T4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184">
                <a:moveTo>
                  <a:pt x="184" y="0"/>
                </a:moveTo>
                <a:cubicBezTo>
                  <a:pt x="112" y="0"/>
                  <a:pt x="112" y="0"/>
                  <a:pt x="112" y="0"/>
                </a:cubicBezTo>
                <a:cubicBezTo>
                  <a:pt x="109" y="0"/>
                  <a:pt x="107" y="1"/>
                  <a:pt x="104" y="2"/>
                </a:cubicBezTo>
                <a:cubicBezTo>
                  <a:pt x="104" y="160"/>
                  <a:pt x="104" y="160"/>
                  <a:pt x="104" y="160"/>
                </a:cubicBezTo>
                <a:cubicBezTo>
                  <a:pt x="96" y="160"/>
                  <a:pt x="96" y="160"/>
                  <a:pt x="96" y="160"/>
                </a:cubicBezTo>
                <a:cubicBezTo>
                  <a:pt x="96" y="2"/>
                  <a:pt x="96" y="2"/>
                  <a:pt x="96" y="2"/>
                </a:cubicBezTo>
                <a:cubicBezTo>
                  <a:pt x="94" y="1"/>
                  <a:pt x="91" y="0"/>
                  <a:pt x="88" y="0"/>
                </a:cubicBezTo>
                <a:cubicBezTo>
                  <a:pt x="16" y="0"/>
                  <a:pt x="16" y="0"/>
                  <a:pt x="16" y="0"/>
                </a:cubicBezTo>
                <a:cubicBezTo>
                  <a:pt x="8" y="0"/>
                  <a:pt x="0" y="7"/>
                  <a:pt x="0" y="16"/>
                </a:cubicBezTo>
                <a:cubicBezTo>
                  <a:pt x="0" y="152"/>
                  <a:pt x="0" y="152"/>
                  <a:pt x="0" y="152"/>
                </a:cubicBezTo>
                <a:cubicBezTo>
                  <a:pt x="0" y="161"/>
                  <a:pt x="8" y="168"/>
                  <a:pt x="16" y="168"/>
                </a:cubicBezTo>
                <a:cubicBezTo>
                  <a:pt x="88" y="168"/>
                  <a:pt x="88" y="168"/>
                  <a:pt x="88" y="168"/>
                </a:cubicBezTo>
                <a:cubicBezTo>
                  <a:pt x="89" y="168"/>
                  <a:pt x="89" y="168"/>
                  <a:pt x="89" y="168"/>
                </a:cubicBezTo>
                <a:cubicBezTo>
                  <a:pt x="93" y="168"/>
                  <a:pt x="96" y="171"/>
                  <a:pt x="96" y="176"/>
                </a:cubicBezTo>
                <a:cubicBezTo>
                  <a:pt x="96" y="184"/>
                  <a:pt x="96" y="184"/>
                  <a:pt x="96" y="184"/>
                </a:cubicBezTo>
                <a:cubicBezTo>
                  <a:pt x="104" y="184"/>
                  <a:pt x="104" y="184"/>
                  <a:pt x="104" y="184"/>
                </a:cubicBezTo>
                <a:cubicBezTo>
                  <a:pt x="104" y="179"/>
                  <a:pt x="104" y="179"/>
                  <a:pt x="104" y="179"/>
                </a:cubicBezTo>
                <a:cubicBezTo>
                  <a:pt x="105" y="179"/>
                  <a:pt x="105" y="179"/>
                  <a:pt x="105" y="179"/>
                </a:cubicBezTo>
                <a:cubicBezTo>
                  <a:pt x="105" y="176"/>
                  <a:pt x="105" y="176"/>
                  <a:pt x="105" y="176"/>
                </a:cubicBezTo>
                <a:cubicBezTo>
                  <a:pt x="105" y="172"/>
                  <a:pt x="108" y="168"/>
                  <a:pt x="112" y="168"/>
                </a:cubicBezTo>
                <a:cubicBezTo>
                  <a:pt x="112" y="168"/>
                  <a:pt x="112" y="168"/>
                  <a:pt x="112" y="168"/>
                </a:cubicBezTo>
                <a:cubicBezTo>
                  <a:pt x="184" y="168"/>
                  <a:pt x="184" y="168"/>
                  <a:pt x="184" y="168"/>
                </a:cubicBezTo>
                <a:cubicBezTo>
                  <a:pt x="193" y="168"/>
                  <a:pt x="200" y="161"/>
                  <a:pt x="200" y="152"/>
                </a:cubicBezTo>
                <a:cubicBezTo>
                  <a:pt x="200" y="16"/>
                  <a:pt x="200" y="16"/>
                  <a:pt x="200" y="16"/>
                </a:cubicBezTo>
                <a:cubicBezTo>
                  <a:pt x="200" y="7"/>
                  <a:pt x="193" y="0"/>
                  <a:pt x="18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endParaRPr lang="zh-CN" altLang="en-US"/>
          </a:p>
        </p:txBody>
      </p:sp>
      <p:sp>
        <p:nvSpPr>
          <p:cNvPr id="76" name="文本框 75"/>
          <p:cNvSpPr txBox="1"/>
          <p:nvPr/>
        </p:nvSpPr>
        <p:spPr>
          <a:xfrm>
            <a:off x="947866" y="4868723"/>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理论</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3771853" y="4868723"/>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理论</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6574586" y="4861391"/>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理论</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9398573" y="4861391"/>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理论</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92" name="矩形 91"/>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93" name="圆角矩形 92"/>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2</a:t>
            </a:r>
            <a:endParaRPr lang="zh-CN" altLang="en-US" sz="3600" dirty="0"/>
          </a:p>
        </p:txBody>
      </p:sp>
      <p:sp>
        <p:nvSpPr>
          <p:cNvPr id="94" name="文本框 93"/>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研究框架</a:t>
            </a:r>
          </a:p>
        </p:txBody>
      </p:sp>
      <p:sp>
        <p:nvSpPr>
          <p:cNvPr id="95" name="矩形 94"/>
          <p:cNvSpPr/>
          <p:nvPr/>
        </p:nvSpPr>
        <p:spPr>
          <a:xfrm>
            <a:off x="2651304" y="324999"/>
            <a:ext cx="3102829"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FRAMWORKS</a:t>
            </a:r>
          </a:p>
        </p:txBody>
      </p:sp>
      <p:grpSp>
        <p:nvGrpSpPr>
          <p:cNvPr id="96" name="组 95"/>
          <p:cNvGrpSpPr/>
          <p:nvPr/>
        </p:nvGrpSpPr>
        <p:grpSpPr>
          <a:xfrm>
            <a:off x="9284090" y="252856"/>
            <a:ext cx="2907908" cy="574513"/>
            <a:chOff x="9284089" y="252855"/>
            <a:chExt cx="2907908" cy="574513"/>
          </a:xfrm>
        </p:grpSpPr>
        <p:grpSp>
          <p:nvGrpSpPr>
            <p:cNvPr id="97" name="组 96"/>
            <p:cNvGrpSpPr/>
            <p:nvPr/>
          </p:nvGrpSpPr>
          <p:grpSpPr>
            <a:xfrm>
              <a:off x="11454105" y="252856"/>
              <a:ext cx="737892" cy="484288"/>
              <a:chOff x="11454105" y="252856"/>
              <a:chExt cx="737892" cy="484288"/>
            </a:xfrm>
          </p:grpSpPr>
          <p:grpSp>
            <p:nvGrpSpPr>
              <p:cNvPr id="99" name="组 98"/>
              <p:cNvGrpSpPr/>
              <p:nvPr/>
            </p:nvGrpSpPr>
            <p:grpSpPr>
              <a:xfrm>
                <a:off x="12039604" y="252856"/>
                <a:ext cx="152393" cy="484287"/>
                <a:chOff x="12039604" y="252856"/>
                <a:chExt cx="152393" cy="484287"/>
              </a:xfrm>
            </p:grpSpPr>
            <p:sp>
              <p:nvSpPr>
                <p:cNvPr id="103" name="圆角矩形 10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圆角矩形 103"/>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圆角矩形 104"/>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圆角矩形 105"/>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圆角矩形 10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11454105" y="252857"/>
                <a:ext cx="491115" cy="484287"/>
                <a:chOff x="1528923" y="220268"/>
                <a:chExt cx="1284096" cy="1266241"/>
              </a:xfrm>
            </p:grpSpPr>
            <p:sp>
              <p:nvSpPr>
                <p:cNvPr id="101" name="圆角矩形 100"/>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98" name="文本框 97"/>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27603066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等腰三角形 28"/>
          <p:cNvSpPr/>
          <p:nvPr/>
        </p:nvSpPr>
        <p:spPr>
          <a:xfrm>
            <a:off x="5084281" y="1837269"/>
            <a:ext cx="1817311" cy="1817311"/>
          </a:xfrm>
          <a:prstGeom prst="triangle">
            <a:avLst/>
          </a:prstGeom>
          <a:solidFill>
            <a:srgbClr val="4472C4"/>
          </a:solidFill>
          <a:ln w="28575">
            <a:solidFill>
              <a:schemeClr val="lt1">
                <a:hueOff val="0"/>
                <a:satOff val="0"/>
                <a:lumOff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等腰三角形 26"/>
          <p:cNvSpPr/>
          <p:nvPr/>
        </p:nvSpPr>
        <p:spPr>
          <a:xfrm>
            <a:off x="4175626" y="3654579"/>
            <a:ext cx="1817311" cy="1817311"/>
          </a:xfrm>
          <a:prstGeom prst="triangle">
            <a:avLst/>
          </a:prstGeom>
          <a:solidFill>
            <a:srgbClr val="4472C4"/>
          </a:solidFill>
          <a:ln w="28575">
            <a:solidFill>
              <a:schemeClr val="lt1">
                <a:hueOff val="0"/>
                <a:satOff val="0"/>
                <a:lumOff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等腰三角形 24"/>
          <p:cNvSpPr/>
          <p:nvPr/>
        </p:nvSpPr>
        <p:spPr>
          <a:xfrm rot="10800000">
            <a:off x="5084281" y="3654579"/>
            <a:ext cx="1817311" cy="1817311"/>
          </a:xfrm>
          <a:prstGeom prst="triangle">
            <a:avLst/>
          </a:prstGeom>
          <a:solidFill>
            <a:srgbClr val="4472C4">
              <a:alpha val="55000"/>
            </a:srgbClr>
          </a:solidFill>
          <a:ln w="28575">
            <a:solidFill>
              <a:schemeClr val="lt1">
                <a:hueOff val="0"/>
                <a:satOff val="0"/>
                <a:lumOff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p:cNvSpPr/>
          <p:nvPr/>
        </p:nvSpPr>
        <p:spPr>
          <a:xfrm>
            <a:off x="5992935" y="3654579"/>
            <a:ext cx="1817311" cy="1817311"/>
          </a:xfrm>
          <a:prstGeom prst="triangle">
            <a:avLst/>
          </a:prstGeom>
          <a:solidFill>
            <a:srgbClr val="4472C4"/>
          </a:solidFill>
          <a:ln w="28575">
            <a:solidFill>
              <a:schemeClr val="lt1">
                <a:hueOff val="0"/>
                <a:satOff val="0"/>
                <a:lumOff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圆角矩形 31"/>
          <p:cNvSpPr/>
          <p:nvPr/>
        </p:nvSpPr>
        <p:spPr>
          <a:xfrm rot="10800000" flipV="1">
            <a:off x="7095427" y="1902209"/>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33" name="文本框 32"/>
          <p:cNvSpPr txBox="1"/>
          <p:nvPr/>
        </p:nvSpPr>
        <p:spPr>
          <a:xfrm>
            <a:off x="7519791" y="1870507"/>
            <a:ext cx="1140613"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a:solidFill>
                  <a:schemeClr val="tx2"/>
                </a:solidFill>
                <a:latin typeface="微软雅黑" panose="020B0503020204020204" pitchFamily="34" charset="-122"/>
                <a:ea typeface="微软雅黑" panose="020B0503020204020204" pitchFamily="34" charset="-122"/>
              </a:rPr>
              <a:t>B</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7608161" y="2239233"/>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7524286" y="2317119"/>
            <a:ext cx="3532695"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7" name="圆角矩形 36"/>
          <p:cNvSpPr/>
          <p:nvPr/>
        </p:nvSpPr>
        <p:spPr>
          <a:xfrm rot="10800000" flipV="1">
            <a:off x="7856850" y="4201973"/>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38" name="文本框 37"/>
          <p:cNvSpPr txBox="1"/>
          <p:nvPr/>
        </p:nvSpPr>
        <p:spPr>
          <a:xfrm>
            <a:off x="8281214" y="4170271"/>
            <a:ext cx="1150727"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a:solidFill>
                  <a:schemeClr val="tx2"/>
                </a:solidFill>
                <a:latin typeface="微软雅黑" panose="020B0503020204020204" pitchFamily="34" charset="-122"/>
                <a:ea typeface="微软雅黑" panose="020B0503020204020204" pitchFamily="34" charset="-122"/>
              </a:rPr>
              <a:t>C</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8369585" y="4538996"/>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8285708" y="4616883"/>
            <a:ext cx="3532696"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1" name="等腰三角形 40"/>
          <p:cNvSpPr/>
          <p:nvPr/>
        </p:nvSpPr>
        <p:spPr>
          <a:xfrm>
            <a:off x="5293721" y="4754705"/>
            <a:ext cx="1398427" cy="1309071"/>
          </a:xfrm>
          <a:prstGeom prst="triangle">
            <a:avLst/>
          </a:prstGeom>
          <a:solidFill>
            <a:srgbClr val="4472C4"/>
          </a:solidFill>
          <a:ln w="28575">
            <a:solidFill>
              <a:schemeClr val="lt1">
                <a:hueOff val="0"/>
                <a:satOff val="0"/>
                <a:lumOff val="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圆角矩形 42"/>
          <p:cNvSpPr/>
          <p:nvPr/>
        </p:nvSpPr>
        <p:spPr>
          <a:xfrm rot="10800000" flipV="1">
            <a:off x="4676656" y="1917971"/>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44" name="文本框 43"/>
          <p:cNvSpPr txBox="1"/>
          <p:nvPr/>
        </p:nvSpPr>
        <p:spPr>
          <a:xfrm>
            <a:off x="3272669" y="1871343"/>
            <a:ext cx="1159292"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a:solidFill>
                  <a:schemeClr val="tx2"/>
                </a:solidFill>
                <a:latin typeface="微软雅黑" panose="020B0503020204020204" pitchFamily="34" charset="-122"/>
                <a:ea typeface="微软雅黑" panose="020B0503020204020204" pitchFamily="34" charset="-122"/>
              </a:rPr>
              <a:t>A</a:t>
            </a:r>
            <a:r>
              <a:rPr lang="en-US" altLang="zh-CN" dirty="0" smtClean="0">
                <a:solidFill>
                  <a:schemeClr val="tx2"/>
                </a:solidFill>
                <a:latin typeface="微软雅黑" panose="020B0503020204020204" pitchFamily="34" charset="-122"/>
                <a:ea typeface="微软雅黑" panose="020B0503020204020204" pitchFamily="34" charset="-122"/>
              </a:rPr>
              <a:t> </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45" name="直接连接符 44"/>
          <p:cNvCxnSpPr/>
          <p:nvPr/>
        </p:nvCxnSpPr>
        <p:spPr>
          <a:xfrm>
            <a:off x="2220126" y="2240069"/>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170234" y="2317955"/>
            <a:ext cx="3532695"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8" name="圆角矩形 47"/>
          <p:cNvSpPr/>
          <p:nvPr/>
        </p:nvSpPr>
        <p:spPr>
          <a:xfrm rot="10800000" flipV="1">
            <a:off x="3903388" y="4206559"/>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49" name="文本框 48"/>
          <p:cNvSpPr txBox="1"/>
          <p:nvPr/>
        </p:nvSpPr>
        <p:spPr>
          <a:xfrm>
            <a:off x="2495771" y="4159931"/>
            <a:ext cx="1173331"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smtClean="0">
                <a:solidFill>
                  <a:schemeClr val="tx2"/>
                </a:solidFill>
                <a:latin typeface="微软雅黑" panose="020B0503020204020204" pitchFamily="34" charset="-122"/>
                <a:ea typeface="微软雅黑" panose="020B0503020204020204" pitchFamily="34" charset="-122"/>
              </a:rPr>
              <a:t>D</a:t>
            </a:r>
            <a:endParaRPr lang="zh-CN" altLang="en-US" dirty="0">
              <a:solidFill>
                <a:schemeClr val="tx2"/>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1446860" y="4528657"/>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96966" y="4606543"/>
            <a:ext cx="3532695" cy="1285480"/>
          </a:xfrm>
          <a:prstGeom prst="rect">
            <a:avLst/>
          </a:prstGeom>
        </p:spPr>
        <p:txBody>
          <a:bodyPr wrap="square" lIns="91438" tIns="45719" rIns="91438" bIns="45719">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5768352" y="2686451"/>
            <a:ext cx="475477" cy="707887"/>
          </a:xfrm>
          <a:prstGeom prst="rect">
            <a:avLst/>
          </a:prstGeom>
          <a:noFill/>
        </p:spPr>
        <p:txBody>
          <a:bodyPr wrap="none" lIns="91436" tIns="45718" rIns="91436" bIns="45718" rtlCol="0">
            <a:spAutoFit/>
          </a:bodyPr>
          <a:lstStyle/>
          <a:p>
            <a:pPr>
              <a:lnSpc>
                <a:spcPct val="130000"/>
              </a:lnSpc>
            </a:pPr>
            <a:r>
              <a:rPr lang="en-US" altLang="zh-CN" sz="3200" dirty="0">
                <a:solidFill>
                  <a:schemeClr val="bg1"/>
                </a:solidFill>
                <a:latin typeface="Eras Light ITC" panose="020B0402030504020804" pitchFamily="34" charset="0"/>
              </a:rPr>
              <a:t>A</a:t>
            </a:r>
            <a:endParaRPr lang="zh-CN" altLang="en-US" sz="3200" dirty="0">
              <a:solidFill>
                <a:schemeClr val="bg1"/>
              </a:solidFill>
              <a:latin typeface="Eras Light ITC" panose="020B0402030504020804" pitchFamily="34" charset="0"/>
            </a:endParaRPr>
          </a:p>
        </p:txBody>
      </p:sp>
      <p:sp>
        <p:nvSpPr>
          <p:cNvPr id="53" name="文本框 52"/>
          <p:cNvSpPr txBox="1"/>
          <p:nvPr/>
        </p:nvSpPr>
        <p:spPr>
          <a:xfrm>
            <a:off x="4819492" y="4478050"/>
            <a:ext cx="481021" cy="707887"/>
          </a:xfrm>
          <a:prstGeom prst="rect">
            <a:avLst/>
          </a:prstGeom>
          <a:noFill/>
        </p:spPr>
        <p:txBody>
          <a:bodyPr wrap="none" lIns="91436" tIns="45718" rIns="91436" bIns="45718" rtlCol="0">
            <a:spAutoFit/>
          </a:bodyPr>
          <a:lstStyle/>
          <a:p>
            <a:pPr>
              <a:lnSpc>
                <a:spcPct val="130000"/>
              </a:lnSpc>
            </a:pPr>
            <a:r>
              <a:rPr lang="en-US" altLang="zh-CN" sz="3200" dirty="0">
                <a:solidFill>
                  <a:schemeClr val="bg1"/>
                </a:solidFill>
                <a:latin typeface="Eras Light ITC" panose="020B0402030504020804" pitchFamily="34" charset="0"/>
              </a:rPr>
              <a:t>R</a:t>
            </a:r>
            <a:endParaRPr lang="zh-CN" altLang="en-US" sz="3200" dirty="0">
              <a:solidFill>
                <a:schemeClr val="bg1"/>
              </a:solidFill>
              <a:latin typeface="Eras Light ITC" panose="020B0402030504020804" pitchFamily="34" charset="0"/>
            </a:endParaRPr>
          </a:p>
        </p:txBody>
      </p:sp>
      <p:sp>
        <p:nvSpPr>
          <p:cNvPr id="54" name="文本框 53"/>
          <p:cNvSpPr txBox="1"/>
          <p:nvPr/>
        </p:nvSpPr>
        <p:spPr>
          <a:xfrm>
            <a:off x="5768353" y="3964023"/>
            <a:ext cx="458379" cy="707887"/>
          </a:xfrm>
          <a:prstGeom prst="rect">
            <a:avLst/>
          </a:prstGeom>
          <a:noFill/>
        </p:spPr>
        <p:txBody>
          <a:bodyPr wrap="none" lIns="91436" tIns="45718" rIns="91436" bIns="45718" rtlCol="0">
            <a:spAutoFit/>
          </a:bodyPr>
          <a:lstStyle/>
          <a:p>
            <a:pPr>
              <a:lnSpc>
                <a:spcPct val="130000"/>
              </a:lnSpc>
            </a:pPr>
            <a:r>
              <a:rPr lang="en-US" altLang="zh-CN" sz="3200" dirty="0">
                <a:solidFill>
                  <a:schemeClr val="bg1"/>
                </a:solidFill>
                <a:latin typeface="Eras Light ITC" panose="020B0402030504020804" pitchFamily="34" charset="0"/>
              </a:rPr>
              <a:t>B</a:t>
            </a:r>
            <a:endParaRPr lang="zh-CN" altLang="en-US" sz="3200" dirty="0">
              <a:solidFill>
                <a:schemeClr val="bg1"/>
              </a:solidFill>
              <a:latin typeface="Eras Light ITC" panose="020B0402030504020804" pitchFamily="34" charset="0"/>
            </a:endParaRPr>
          </a:p>
        </p:txBody>
      </p:sp>
      <p:sp>
        <p:nvSpPr>
          <p:cNvPr id="55" name="文本框 54"/>
          <p:cNvSpPr txBox="1"/>
          <p:nvPr/>
        </p:nvSpPr>
        <p:spPr>
          <a:xfrm>
            <a:off x="6705789" y="4462317"/>
            <a:ext cx="481021" cy="707887"/>
          </a:xfrm>
          <a:prstGeom prst="rect">
            <a:avLst/>
          </a:prstGeom>
          <a:noFill/>
        </p:spPr>
        <p:txBody>
          <a:bodyPr wrap="none" lIns="91436" tIns="45718" rIns="91436" bIns="45718" rtlCol="0">
            <a:spAutoFit/>
          </a:bodyPr>
          <a:lstStyle/>
          <a:p>
            <a:pPr>
              <a:lnSpc>
                <a:spcPct val="130000"/>
              </a:lnSpc>
            </a:pPr>
            <a:r>
              <a:rPr lang="en-US" altLang="zh-CN" sz="3200" dirty="0">
                <a:solidFill>
                  <a:schemeClr val="bg1"/>
                </a:solidFill>
                <a:latin typeface="Eras Light ITC" panose="020B0402030504020804" pitchFamily="34" charset="0"/>
              </a:rPr>
              <a:t>C</a:t>
            </a:r>
            <a:endParaRPr lang="zh-CN" altLang="en-US" sz="3200" dirty="0">
              <a:solidFill>
                <a:schemeClr val="bg1"/>
              </a:solidFill>
              <a:latin typeface="Eras Light ITC" panose="020B0402030504020804" pitchFamily="34" charset="0"/>
            </a:endParaRPr>
          </a:p>
        </p:txBody>
      </p:sp>
      <p:sp>
        <p:nvSpPr>
          <p:cNvPr id="69" name="矩形 68"/>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70" name="圆角矩形 69"/>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2</a:t>
            </a:r>
            <a:endParaRPr lang="zh-CN" altLang="en-US" sz="3600" dirty="0"/>
          </a:p>
        </p:txBody>
      </p:sp>
      <p:sp>
        <p:nvSpPr>
          <p:cNvPr id="71" name="文本框 70"/>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研究框架</a:t>
            </a:r>
          </a:p>
        </p:txBody>
      </p:sp>
      <p:sp>
        <p:nvSpPr>
          <p:cNvPr id="72" name="矩形 71"/>
          <p:cNvSpPr/>
          <p:nvPr/>
        </p:nvSpPr>
        <p:spPr>
          <a:xfrm>
            <a:off x="2651304" y="324999"/>
            <a:ext cx="3102829"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FRAMWORKS</a:t>
            </a:r>
          </a:p>
        </p:txBody>
      </p:sp>
      <p:grpSp>
        <p:nvGrpSpPr>
          <p:cNvPr id="73" name="组 72"/>
          <p:cNvGrpSpPr/>
          <p:nvPr/>
        </p:nvGrpSpPr>
        <p:grpSpPr>
          <a:xfrm>
            <a:off x="9284090" y="252856"/>
            <a:ext cx="2907908" cy="574513"/>
            <a:chOff x="9284089" y="252855"/>
            <a:chExt cx="2907908" cy="574513"/>
          </a:xfrm>
        </p:grpSpPr>
        <p:grpSp>
          <p:nvGrpSpPr>
            <p:cNvPr id="74" name="组 73"/>
            <p:cNvGrpSpPr/>
            <p:nvPr/>
          </p:nvGrpSpPr>
          <p:grpSpPr>
            <a:xfrm>
              <a:off x="11454105" y="252856"/>
              <a:ext cx="737892" cy="484288"/>
              <a:chOff x="11454105" y="252856"/>
              <a:chExt cx="737892" cy="484288"/>
            </a:xfrm>
          </p:grpSpPr>
          <p:grpSp>
            <p:nvGrpSpPr>
              <p:cNvPr id="76" name="组 75"/>
              <p:cNvGrpSpPr/>
              <p:nvPr/>
            </p:nvGrpSpPr>
            <p:grpSpPr>
              <a:xfrm>
                <a:off x="12039604" y="252856"/>
                <a:ext cx="152393" cy="484287"/>
                <a:chOff x="12039604" y="252856"/>
                <a:chExt cx="152393" cy="484287"/>
              </a:xfrm>
            </p:grpSpPr>
            <p:sp>
              <p:nvSpPr>
                <p:cNvPr id="80" name="圆角矩形 79"/>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圆角矩形 81"/>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圆角矩形 83"/>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99"/>
              <p:cNvGrpSpPr/>
              <p:nvPr/>
            </p:nvGrpSpPr>
            <p:grpSpPr>
              <a:xfrm>
                <a:off x="11454105" y="252857"/>
                <a:ext cx="491115" cy="484287"/>
                <a:chOff x="1528923" y="220268"/>
                <a:chExt cx="1284096" cy="1266241"/>
              </a:xfrm>
            </p:grpSpPr>
            <p:sp>
              <p:nvSpPr>
                <p:cNvPr id="78" name="圆角矩形 77"/>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75" name="文本框 74"/>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22116704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组 3"/>
          <p:cNvGrpSpPr/>
          <p:nvPr/>
        </p:nvGrpSpPr>
        <p:grpSpPr>
          <a:xfrm>
            <a:off x="-21102" y="2847434"/>
            <a:ext cx="12213103" cy="1296345"/>
            <a:chOff x="-21102" y="2847433"/>
            <a:chExt cx="12213102" cy="1296345"/>
          </a:xfrm>
        </p:grpSpPr>
        <p:sp>
          <p:nvSpPr>
            <p:cNvPr id="51" name="矩形 50"/>
            <p:cNvSpPr/>
            <p:nvPr/>
          </p:nvSpPr>
          <p:spPr>
            <a:xfrm flipH="1">
              <a:off x="0" y="2872348"/>
              <a:ext cx="1219200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a:t>3</a:t>
              </a:r>
              <a:endParaRPr lang="zh-CN" altLang="en-US" sz="6000" dirty="0"/>
            </a:p>
          </p:txBody>
        </p:sp>
        <p:sp>
          <p:nvSpPr>
            <p:cNvPr id="42" name="文本框 41"/>
            <p:cNvSpPr txBox="1"/>
            <p:nvPr/>
          </p:nvSpPr>
          <p:spPr>
            <a:xfrm>
              <a:off x="9015674" y="3077396"/>
              <a:ext cx="2947811" cy="861772"/>
            </a:xfrm>
            <a:prstGeom prst="rect">
              <a:avLst/>
            </a:prstGeom>
            <a:noFill/>
          </p:spPr>
          <p:txBody>
            <a:bodyPr wrap="none" lIns="91438" tIns="45719" rIns="91438" bIns="45719" rtlCol="0">
              <a:spAutoFit/>
            </a:bodyPr>
            <a:lstStyle/>
            <a:p>
              <a:r>
                <a:rPr lang="zh-CN" altLang="en-US" sz="4800" spc="600" dirty="0">
                  <a:solidFill>
                    <a:schemeClr val="bg1"/>
                  </a:solidFill>
                  <a:latin typeface="微软雅黑" panose="020B0503020204020204" pitchFamily="34" charset="-122"/>
                  <a:ea typeface="微软雅黑" panose="020B0503020204020204" pitchFamily="34" charset="-122"/>
                </a:rPr>
                <a:t>研究方法</a:t>
              </a: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p:cNvSpPr/>
            <p:nvPr/>
          </p:nvSpPr>
          <p:spPr>
            <a:xfrm>
              <a:off x="5211059" y="3264361"/>
              <a:ext cx="3399033" cy="461663"/>
            </a:xfrm>
            <a:prstGeom prst="rect">
              <a:avLst/>
            </a:prstGeom>
          </p:spPr>
          <p:txBody>
            <a:bodyPr wrap="none" lIns="91438" tIns="45719" rIns="91438" bIns="45719">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RESEARCH METHODS</a:t>
              </a:r>
            </a:p>
          </p:txBody>
        </p:sp>
      </p:grpSp>
      <p:grpSp>
        <p:nvGrpSpPr>
          <p:cNvPr id="27" name="组 26"/>
          <p:cNvGrpSpPr/>
          <p:nvPr/>
        </p:nvGrpSpPr>
        <p:grpSpPr>
          <a:xfrm>
            <a:off x="9284090" y="252856"/>
            <a:ext cx="2907908" cy="574513"/>
            <a:chOff x="9284089" y="252855"/>
            <a:chExt cx="2907908" cy="574513"/>
          </a:xfrm>
        </p:grpSpPr>
        <p:grpSp>
          <p:nvGrpSpPr>
            <p:cNvPr id="28" name="组 27"/>
            <p:cNvGrpSpPr/>
            <p:nvPr/>
          </p:nvGrpSpPr>
          <p:grpSpPr>
            <a:xfrm>
              <a:off x="11454105" y="252856"/>
              <a:ext cx="737892" cy="484288"/>
              <a:chOff x="11454105" y="252856"/>
              <a:chExt cx="737892" cy="484288"/>
            </a:xfrm>
          </p:grpSpPr>
          <p:grpSp>
            <p:nvGrpSpPr>
              <p:cNvPr id="30" name="组 29"/>
              <p:cNvGrpSpPr/>
              <p:nvPr/>
            </p:nvGrpSpPr>
            <p:grpSpPr>
              <a:xfrm>
                <a:off x="12039604" y="252856"/>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99"/>
              <p:cNvGrpSpPr/>
              <p:nvPr/>
            </p:nvGrpSpPr>
            <p:grpSpPr>
              <a:xfrm>
                <a:off x="11454105" y="252857"/>
                <a:ext cx="491115" cy="484287"/>
                <a:chOff x="1528923" y="220268"/>
                <a:chExt cx="1284096" cy="1266241"/>
              </a:xfrm>
            </p:grpSpPr>
            <p:sp>
              <p:nvSpPr>
                <p:cNvPr id="32" name="圆角矩形 3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29" name="文本框 2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3460849235"/>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组合 51"/>
          <p:cNvGrpSpPr/>
          <p:nvPr/>
        </p:nvGrpSpPr>
        <p:grpSpPr>
          <a:xfrm>
            <a:off x="1264375" y="2614672"/>
            <a:ext cx="3306471" cy="3273825"/>
            <a:chOff x="1300233" y="1995959"/>
            <a:chExt cx="3306471" cy="3273825"/>
          </a:xfrm>
        </p:grpSpPr>
        <p:sp>
          <p:nvSpPr>
            <p:cNvPr id="31" name="圆角矩形 20"/>
            <p:cNvSpPr/>
            <p:nvPr/>
          </p:nvSpPr>
          <p:spPr>
            <a:xfrm>
              <a:off x="1432848" y="2127265"/>
              <a:ext cx="3041242" cy="3011214"/>
            </a:xfrm>
            <a:prstGeom prst="ellipse">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32" name="圆角矩形 20"/>
            <p:cNvSpPr/>
            <p:nvPr/>
          </p:nvSpPr>
          <p:spPr>
            <a:xfrm>
              <a:off x="1300233" y="1995959"/>
              <a:ext cx="3306471" cy="3273825"/>
            </a:xfrm>
            <a:prstGeom prst="ellipse">
              <a:avLst/>
            </a:pr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1685026" y="3016102"/>
              <a:ext cx="2639238" cy="861775"/>
            </a:xfrm>
            <a:prstGeom prst="rect">
              <a:avLst/>
            </a:prstGeom>
            <a:noFill/>
          </p:spPr>
          <p:txBody>
            <a:bodyPr wrap="square" rtlCol="0">
              <a:spAutoFit/>
            </a:bodyPr>
            <a:lstStyle/>
            <a:p>
              <a:r>
                <a:rPr lang="en-US" altLang="zh-CN" sz="4800" dirty="0">
                  <a:solidFill>
                    <a:schemeClr val="bg1"/>
                  </a:solidFill>
                  <a:latin typeface="Calibri" panose="020F0502020204030204" pitchFamily="34" charset="0"/>
                </a:rPr>
                <a:t>Methods</a:t>
              </a:r>
              <a:endParaRPr lang="zh-CN" altLang="en-US" sz="4800" dirty="0">
                <a:solidFill>
                  <a:schemeClr val="bg1"/>
                </a:solidFill>
                <a:latin typeface="Calibri" panose="020F0502020204030204" pitchFamily="34" charset="0"/>
              </a:endParaRPr>
            </a:p>
          </p:txBody>
        </p:sp>
      </p:grpSp>
      <p:grpSp>
        <p:nvGrpSpPr>
          <p:cNvPr id="39" name="组合 38"/>
          <p:cNvGrpSpPr/>
          <p:nvPr/>
        </p:nvGrpSpPr>
        <p:grpSpPr>
          <a:xfrm>
            <a:off x="7465427" y="2801100"/>
            <a:ext cx="1435935" cy="1421759"/>
            <a:chOff x="1335867" y="2521914"/>
            <a:chExt cx="1416962" cy="1402972"/>
          </a:xfrm>
          <a:solidFill>
            <a:srgbClr val="4472C4"/>
          </a:solidFill>
        </p:grpSpPr>
        <p:sp>
          <p:nvSpPr>
            <p:cNvPr id="40" name="圆角矩形 20"/>
            <p:cNvSpPr/>
            <p:nvPr/>
          </p:nvSpPr>
          <p:spPr>
            <a:xfrm>
              <a:off x="1406797" y="2578184"/>
              <a:ext cx="1303300" cy="1290432"/>
            </a:xfrm>
            <a:prstGeom prst="ellipse">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rgbClr val="FFFFFF"/>
                </a:solidFill>
                <a:latin typeface="微软雅黑" panose="020B0503020204020204" pitchFamily="34" charset="-122"/>
                <a:ea typeface="微软雅黑" panose="020B0503020204020204" pitchFamily="34" charset="-122"/>
              </a:endParaRPr>
            </a:p>
          </p:txBody>
        </p:sp>
        <p:sp>
          <p:nvSpPr>
            <p:cNvPr id="41" name="圆角矩形 20"/>
            <p:cNvSpPr/>
            <p:nvPr/>
          </p:nvSpPr>
          <p:spPr>
            <a:xfrm>
              <a:off x="1335867" y="2521914"/>
              <a:ext cx="1416962" cy="1402972"/>
            </a:xfrm>
            <a:prstGeom prst="ellipse">
              <a:avLst/>
            </a:prstGeom>
            <a:grp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rgbClr val="FFFFFF"/>
                </a:solidFill>
                <a:latin typeface="微软雅黑" panose="020B0503020204020204" pitchFamily="34" charset="-122"/>
                <a:ea typeface="微软雅黑" panose="020B0503020204020204" pitchFamily="34" charset="-122"/>
              </a:endParaRPr>
            </a:p>
          </p:txBody>
        </p:sp>
      </p:grpSp>
      <p:sp>
        <p:nvSpPr>
          <p:cNvPr id="37" name="圆角矩形 20"/>
          <p:cNvSpPr/>
          <p:nvPr/>
        </p:nvSpPr>
        <p:spPr>
          <a:xfrm>
            <a:off x="7168911" y="4523760"/>
            <a:ext cx="1320751" cy="1307712"/>
          </a:xfrm>
          <a:prstGeom prst="ellipse">
            <a:avLst/>
          </a:prstGeom>
          <a:solidFill>
            <a:srgbClr val="4472C4">
              <a:alpha val="63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3600" dirty="0"/>
          </a:p>
        </p:txBody>
      </p:sp>
      <p:sp>
        <p:nvSpPr>
          <p:cNvPr id="38" name="圆角矩形 20"/>
          <p:cNvSpPr/>
          <p:nvPr/>
        </p:nvSpPr>
        <p:spPr>
          <a:xfrm>
            <a:off x="7111319" y="4466738"/>
            <a:ext cx="1435935" cy="1421759"/>
          </a:xfrm>
          <a:prstGeom prst="ellipse">
            <a:avLst/>
          </a:pr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34" name="圆角矩形 20"/>
          <p:cNvSpPr/>
          <p:nvPr/>
        </p:nvSpPr>
        <p:spPr>
          <a:xfrm>
            <a:off x="8703683" y="3861135"/>
            <a:ext cx="1848564" cy="1830312"/>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35" name="圆角矩形 20"/>
          <p:cNvSpPr/>
          <p:nvPr/>
        </p:nvSpPr>
        <p:spPr>
          <a:xfrm>
            <a:off x="8621365" y="3767253"/>
            <a:ext cx="2009779" cy="1989936"/>
          </a:xfrm>
          <a:prstGeom prst="ellipse">
            <a:avLst/>
          </a:pr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51" name="圆角矩形 50"/>
          <p:cNvSpPr/>
          <p:nvPr/>
        </p:nvSpPr>
        <p:spPr>
          <a:xfrm rot="10800000" flipV="1">
            <a:off x="1006219" y="1671489"/>
            <a:ext cx="1299872"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dirty="0"/>
              <a:t>关键词</a:t>
            </a:r>
          </a:p>
        </p:txBody>
      </p:sp>
      <p:sp>
        <p:nvSpPr>
          <p:cNvPr id="60" name="矩形 59"/>
          <p:cNvSpPr/>
          <p:nvPr/>
        </p:nvSpPr>
        <p:spPr>
          <a:xfrm>
            <a:off x="2540359" y="1590583"/>
            <a:ext cx="8239260" cy="732508"/>
          </a:xfrm>
          <a:prstGeom prst="rect">
            <a:avLst/>
          </a:prstGeom>
        </p:spPr>
        <p:txBody>
          <a:bodyPr wrap="square" lIns="91436" tIns="45718" rIns="91436" bIns="45718">
            <a:spAutoFit/>
          </a:bodyPr>
          <a:lstStyle/>
          <a:p>
            <a:pPr>
              <a:lnSpc>
                <a:spcPct val="130000"/>
              </a:lnSpc>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rot="20638227">
            <a:off x="4752897" y="2516905"/>
            <a:ext cx="1937447" cy="3637043"/>
            <a:chOff x="4121315" y="642428"/>
            <a:chExt cx="2509212" cy="4731232"/>
          </a:xfrm>
        </p:grpSpPr>
        <p:cxnSp>
          <p:nvCxnSpPr>
            <p:cNvPr id="42" name="直接连接符 41"/>
            <p:cNvCxnSpPr/>
            <p:nvPr/>
          </p:nvCxnSpPr>
          <p:spPr>
            <a:xfrm>
              <a:off x="4542014" y="1292601"/>
              <a:ext cx="2088513" cy="4081059"/>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121315" y="642428"/>
              <a:ext cx="1152114" cy="2292893"/>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62" name="矩形 61"/>
          <p:cNvSpPr/>
          <p:nvPr/>
        </p:nvSpPr>
        <p:spPr>
          <a:xfrm>
            <a:off x="2049208" y="4318401"/>
            <a:ext cx="1617387" cy="1450395"/>
          </a:xfrm>
          <a:prstGeom prst="rect">
            <a:avLst/>
          </a:prstGeom>
        </p:spPr>
        <p:txBody>
          <a:bodyPr wrap="square" lIns="91436" tIns="45718" rIns="91436" bIns="45718">
            <a:spAutoFit/>
          </a:bodyPr>
          <a:lstStyle/>
          <a:p>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63" name="矩形 62"/>
          <p:cNvSpPr/>
          <p:nvPr/>
        </p:nvSpPr>
        <p:spPr>
          <a:xfrm>
            <a:off x="7690032" y="3283103"/>
            <a:ext cx="1013651" cy="400111"/>
          </a:xfrm>
          <a:prstGeom prst="rect">
            <a:avLst/>
          </a:prstGeom>
        </p:spPr>
        <p:txBody>
          <a:bodyPr wrap="square" lIns="91436" tIns="45718" rIns="91436" bIns="45718">
            <a:spAutoFit/>
          </a:bodyPr>
          <a:lstStyle/>
          <a:p>
            <a:r>
              <a:rPr lang="zh-CN" altLang="en-US" sz="2000" dirty="0">
                <a:solidFill>
                  <a:srgbClr val="FFFFFF"/>
                </a:solidFill>
                <a:latin typeface="微软雅黑" panose="020B0503020204020204" pitchFamily="34" charset="-122"/>
                <a:ea typeface="微软雅黑" panose="020B0503020204020204" pitchFamily="34" charset="-122"/>
              </a:rPr>
              <a:t>关键字</a:t>
            </a:r>
            <a:endParaRPr lang="en-US" altLang="zh-CN" sz="2000" dirty="0">
              <a:solidFill>
                <a:srgbClr val="FFFFFF"/>
              </a:solidFill>
              <a:latin typeface="微软雅黑" panose="020B0503020204020204" pitchFamily="34" charset="-122"/>
              <a:ea typeface="微软雅黑" panose="020B0503020204020204" pitchFamily="34" charset="-122"/>
            </a:endParaRPr>
          </a:p>
        </p:txBody>
      </p:sp>
      <p:sp>
        <p:nvSpPr>
          <p:cNvPr id="64" name="矩形 63"/>
          <p:cNvSpPr/>
          <p:nvPr/>
        </p:nvSpPr>
        <p:spPr>
          <a:xfrm>
            <a:off x="7352357" y="5018114"/>
            <a:ext cx="1013651" cy="400111"/>
          </a:xfrm>
          <a:prstGeom prst="rect">
            <a:avLst/>
          </a:prstGeom>
        </p:spPr>
        <p:txBody>
          <a:bodyPr wrap="square" lIns="91436" tIns="45718" rIns="91436" bIns="45718">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关键字</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9138773" y="4576237"/>
            <a:ext cx="1013651" cy="400111"/>
          </a:xfrm>
          <a:prstGeom prst="rect">
            <a:avLst/>
          </a:prstGeom>
        </p:spPr>
        <p:txBody>
          <a:bodyPr wrap="square" lIns="91436" tIns="45718" rIns="91436" bIns="45718">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关键字</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75" name="矩形 74"/>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76" name="圆角矩形 75"/>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3</a:t>
            </a:r>
            <a:endParaRPr lang="zh-CN" altLang="en-US" sz="3600" dirty="0"/>
          </a:p>
        </p:txBody>
      </p:sp>
      <p:sp>
        <p:nvSpPr>
          <p:cNvPr id="77" name="文本框 76"/>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研究方法</a:t>
            </a:r>
          </a:p>
        </p:txBody>
      </p:sp>
      <p:sp>
        <p:nvSpPr>
          <p:cNvPr id="78" name="矩形 77"/>
          <p:cNvSpPr/>
          <p:nvPr/>
        </p:nvSpPr>
        <p:spPr>
          <a:xfrm>
            <a:off x="2838032" y="324999"/>
            <a:ext cx="2729373"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METHODS</a:t>
            </a:r>
          </a:p>
        </p:txBody>
      </p:sp>
      <p:grpSp>
        <p:nvGrpSpPr>
          <p:cNvPr id="79" name="组 78"/>
          <p:cNvGrpSpPr/>
          <p:nvPr/>
        </p:nvGrpSpPr>
        <p:grpSpPr>
          <a:xfrm>
            <a:off x="9284090" y="252856"/>
            <a:ext cx="2907908" cy="574513"/>
            <a:chOff x="9284089" y="252855"/>
            <a:chExt cx="2907908" cy="574513"/>
          </a:xfrm>
        </p:grpSpPr>
        <p:grpSp>
          <p:nvGrpSpPr>
            <p:cNvPr id="80" name="组 79"/>
            <p:cNvGrpSpPr/>
            <p:nvPr/>
          </p:nvGrpSpPr>
          <p:grpSpPr>
            <a:xfrm>
              <a:off x="11454105" y="252856"/>
              <a:ext cx="737892" cy="484288"/>
              <a:chOff x="11454105" y="252856"/>
              <a:chExt cx="737892" cy="484288"/>
            </a:xfrm>
          </p:grpSpPr>
          <p:grpSp>
            <p:nvGrpSpPr>
              <p:cNvPr id="82" name="组 81"/>
              <p:cNvGrpSpPr/>
              <p:nvPr/>
            </p:nvGrpSpPr>
            <p:grpSpPr>
              <a:xfrm>
                <a:off x="12039604" y="252856"/>
                <a:ext cx="152393" cy="484287"/>
                <a:chOff x="12039604" y="252856"/>
                <a:chExt cx="152393" cy="484287"/>
              </a:xfrm>
            </p:grpSpPr>
            <p:sp>
              <p:nvSpPr>
                <p:cNvPr id="86" name="圆角矩形 85"/>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圆角矩形 88"/>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圆角矩形 89"/>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99"/>
              <p:cNvGrpSpPr/>
              <p:nvPr/>
            </p:nvGrpSpPr>
            <p:grpSpPr>
              <a:xfrm>
                <a:off x="11454105" y="252857"/>
                <a:ext cx="491115" cy="484287"/>
                <a:chOff x="1528923" y="220268"/>
                <a:chExt cx="1284096" cy="1266241"/>
              </a:xfrm>
            </p:grpSpPr>
            <p:sp>
              <p:nvSpPr>
                <p:cNvPr id="84" name="圆角矩形 83"/>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81" name="文本框 80"/>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10815253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112595" y="2839549"/>
            <a:ext cx="1842896" cy="1742800"/>
            <a:chOff x="1017962" y="1558577"/>
            <a:chExt cx="2207996" cy="2088070"/>
          </a:xfrm>
          <a:solidFill>
            <a:srgbClr val="4472C4">
              <a:alpha val="65000"/>
            </a:srgbClr>
          </a:solidFill>
        </p:grpSpPr>
        <p:sp>
          <p:nvSpPr>
            <p:cNvPr id="36" name="等腰三角形 35"/>
            <p:cNvSpPr/>
            <p:nvPr/>
          </p:nvSpPr>
          <p:spPr>
            <a:xfrm>
              <a:off x="1017962" y="1743202"/>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37" name="等腰三角形 36"/>
            <p:cNvSpPr/>
            <p:nvPr/>
          </p:nvSpPr>
          <p:spPr>
            <a:xfrm>
              <a:off x="1017962" y="1558577"/>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grpSp>
      <p:grpSp>
        <p:nvGrpSpPr>
          <p:cNvPr id="24" name="组合 23"/>
          <p:cNvGrpSpPr/>
          <p:nvPr/>
        </p:nvGrpSpPr>
        <p:grpSpPr>
          <a:xfrm flipV="1">
            <a:off x="7226535" y="3081275"/>
            <a:ext cx="1842896" cy="1742800"/>
            <a:chOff x="8997271" y="1558577"/>
            <a:chExt cx="2207996" cy="2088070"/>
          </a:xfrm>
          <a:solidFill>
            <a:srgbClr val="4472C4">
              <a:alpha val="65000"/>
            </a:srgbClr>
          </a:solidFill>
        </p:grpSpPr>
        <p:sp>
          <p:nvSpPr>
            <p:cNvPr id="34" name="等腰三角形 33"/>
            <p:cNvSpPr/>
            <p:nvPr/>
          </p:nvSpPr>
          <p:spPr>
            <a:xfrm>
              <a:off x="8997271" y="1743202"/>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35" name="等腰三角形 34"/>
            <p:cNvSpPr/>
            <p:nvPr/>
          </p:nvSpPr>
          <p:spPr>
            <a:xfrm>
              <a:off x="8997271" y="1558577"/>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grpSp>
      <p:grpSp>
        <p:nvGrpSpPr>
          <p:cNvPr id="25" name="组合 24"/>
          <p:cNvGrpSpPr/>
          <p:nvPr/>
        </p:nvGrpSpPr>
        <p:grpSpPr>
          <a:xfrm flipV="1">
            <a:off x="3064540" y="3082312"/>
            <a:ext cx="1842896" cy="1742800"/>
            <a:chOff x="3467180" y="3932342"/>
            <a:chExt cx="2207996" cy="2088070"/>
          </a:xfrm>
          <a:solidFill>
            <a:srgbClr val="4472C4">
              <a:alpha val="65000"/>
            </a:srgbClr>
          </a:solidFill>
        </p:grpSpPr>
        <p:sp>
          <p:nvSpPr>
            <p:cNvPr id="32" name="等腰三角形 31"/>
            <p:cNvSpPr/>
            <p:nvPr/>
          </p:nvSpPr>
          <p:spPr>
            <a:xfrm>
              <a:off x="3467180" y="4116967"/>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33" name="等腰三角形 32"/>
            <p:cNvSpPr/>
            <p:nvPr/>
          </p:nvSpPr>
          <p:spPr>
            <a:xfrm>
              <a:off x="3467180" y="3932342"/>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grpSp>
      <p:grpSp>
        <p:nvGrpSpPr>
          <p:cNvPr id="26" name="组合 25"/>
          <p:cNvGrpSpPr/>
          <p:nvPr/>
        </p:nvGrpSpPr>
        <p:grpSpPr>
          <a:xfrm>
            <a:off x="5145537" y="2839549"/>
            <a:ext cx="1842896" cy="1742800"/>
            <a:chOff x="6614571" y="3932342"/>
            <a:chExt cx="2207996" cy="2088070"/>
          </a:xfrm>
          <a:solidFill>
            <a:srgbClr val="4472C4">
              <a:alpha val="65000"/>
            </a:srgbClr>
          </a:solidFill>
        </p:grpSpPr>
        <p:sp>
          <p:nvSpPr>
            <p:cNvPr id="30" name="等腰三角形 29"/>
            <p:cNvSpPr/>
            <p:nvPr/>
          </p:nvSpPr>
          <p:spPr>
            <a:xfrm>
              <a:off x="6614571" y="4116967"/>
              <a:ext cx="2207996" cy="1903445"/>
            </a:xfrm>
            <a:prstGeom prst="triangle">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31" name="等腰三角形 30"/>
            <p:cNvSpPr/>
            <p:nvPr/>
          </p:nvSpPr>
          <p:spPr>
            <a:xfrm>
              <a:off x="6614571" y="3932342"/>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grpSp>
      <p:grpSp>
        <p:nvGrpSpPr>
          <p:cNvPr id="27" name="组合 26"/>
          <p:cNvGrpSpPr/>
          <p:nvPr/>
        </p:nvGrpSpPr>
        <p:grpSpPr>
          <a:xfrm>
            <a:off x="9261719" y="2839549"/>
            <a:ext cx="1842896" cy="1742800"/>
            <a:chOff x="6614571" y="3932342"/>
            <a:chExt cx="2207996" cy="2088070"/>
          </a:xfrm>
          <a:solidFill>
            <a:srgbClr val="4472C4">
              <a:alpha val="65000"/>
            </a:srgbClr>
          </a:solidFill>
        </p:grpSpPr>
        <p:sp>
          <p:nvSpPr>
            <p:cNvPr id="28" name="等腰三角形 27"/>
            <p:cNvSpPr/>
            <p:nvPr/>
          </p:nvSpPr>
          <p:spPr>
            <a:xfrm>
              <a:off x="6614571" y="4116967"/>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29" name="等腰三角形 28"/>
            <p:cNvSpPr/>
            <p:nvPr/>
          </p:nvSpPr>
          <p:spPr>
            <a:xfrm>
              <a:off x="6614571" y="3932342"/>
              <a:ext cx="2207996" cy="190344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grpSp>
      <p:sp>
        <p:nvSpPr>
          <p:cNvPr id="21" name="Freeform 70"/>
          <p:cNvSpPr>
            <a:spLocks noEditPoints="1"/>
          </p:cNvSpPr>
          <p:nvPr/>
        </p:nvSpPr>
        <p:spPr bwMode="auto">
          <a:xfrm>
            <a:off x="1798418" y="3633901"/>
            <a:ext cx="471249" cy="319812"/>
          </a:xfrm>
          <a:custGeom>
            <a:avLst/>
            <a:gdLst>
              <a:gd name="T0" fmla="*/ 157 w 200"/>
              <a:gd name="T1" fmla="*/ 0 h 136"/>
              <a:gd name="T2" fmla="*/ 44 w 200"/>
              <a:gd name="T3" fmla="*/ 0 h 136"/>
              <a:gd name="T4" fmla="*/ 0 w 200"/>
              <a:gd name="T5" fmla="*/ 48 h 136"/>
              <a:gd name="T6" fmla="*/ 0 w 200"/>
              <a:gd name="T7" fmla="*/ 136 h 136"/>
              <a:gd name="T8" fmla="*/ 200 w 200"/>
              <a:gd name="T9" fmla="*/ 136 h 136"/>
              <a:gd name="T10" fmla="*/ 200 w 200"/>
              <a:gd name="T11" fmla="*/ 48 h 136"/>
              <a:gd name="T12" fmla="*/ 157 w 200"/>
              <a:gd name="T13" fmla="*/ 0 h 136"/>
              <a:gd name="T14" fmla="*/ 48 w 200"/>
              <a:gd name="T15" fmla="*/ 8 h 136"/>
              <a:gd name="T16" fmla="*/ 153 w 200"/>
              <a:gd name="T17" fmla="*/ 8 h 136"/>
              <a:gd name="T18" fmla="*/ 190 w 200"/>
              <a:gd name="T19" fmla="*/ 48 h 136"/>
              <a:gd name="T20" fmla="*/ 128 w 200"/>
              <a:gd name="T21" fmla="*/ 48 h 136"/>
              <a:gd name="T22" fmla="*/ 100 w 200"/>
              <a:gd name="T23" fmla="*/ 75 h 136"/>
              <a:gd name="T24" fmla="*/ 72 w 200"/>
              <a:gd name="T25" fmla="*/ 48 h 136"/>
              <a:gd name="T26" fmla="*/ 11 w 200"/>
              <a:gd name="T27" fmla="*/ 48 h 136"/>
              <a:gd name="T28" fmla="*/ 48 w 200"/>
              <a:gd name="T2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136">
                <a:moveTo>
                  <a:pt x="157" y="0"/>
                </a:moveTo>
                <a:cubicBezTo>
                  <a:pt x="44" y="0"/>
                  <a:pt x="44" y="0"/>
                  <a:pt x="44" y="0"/>
                </a:cubicBezTo>
                <a:cubicBezTo>
                  <a:pt x="0" y="48"/>
                  <a:pt x="0" y="48"/>
                  <a:pt x="0" y="48"/>
                </a:cubicBezTo>
                <a:cubicBezTo>
                  <a:pt x="0" y="136"/>
                  <a:pt x="0" y="136"/>
                  <a:pt x="0" y="136"/>
                </a:cubicBezTo>
                <a:cubicBezTo>
                  <a:pt x="200" y="136"/>
                  <a:pt x="200" y="136"/>
                  <a:pt x="200" y="136"/>
                </a:cubicBezTo>
                <a:cubicBezTo>
                  <a:pt x="200" y="48"/>
                  <a:pt x="200" y="48"/>
                  <a:pt x="200" y="48"/>
                </a:cubicBezTo>
                <a:lnTo>
                  <a:pt x="157" y="0"/>
                </a:lnTo>
                <a:close/>
                <a:moveTo>
                  <a:pt x="48" y="8"/>
                </a:moveTo>
                <a:cubicBezTo>
                  <a:pt x="153" y="8"/>
                  <a:pt x="153" y="8"/>
                  <a:pt x="153" y="8"/>
                </a:cubicBezTo>
                <a:cubicBezTo>
                  <a:pt x="190" y="48"/>
                  <a:pt x="190" y="48"/>
                  <a:pt x="190" y="48"/>
                </a:cubicBezTo>
                <a:cubicBezTo>
                  <a:pt x="128" y="48"/>
                  <a:pt x="128" y="48"/>
                  <a:pt x="128" y="48"/>
                </a:cubicBezTo>
                <a:cubicBezTo>
                  <a:pt x="128" y="63"/>
                  <a:pt x="115" y="75"/>
                  <a:pt x="100" y="75"/>
                </a:cubicBezTo>
                <a:cubicBezTo>
                  <a:pt x="85" y="75"/>
                  <a:pt x="72" y="63"/>
                  <a:pt x="72" y="48"/>
                </a:cubicBezTo>
                <a:cubicBezTo>
                  <a:pt x="11" y="48"/>
                  <a:pt x="11" y="48"/>
                  <a:pt x="11" y="48"/>
                </a:cubicBezTo>
                <a:lnTo>
                  <a:pt x="48"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a:lnSpc>
                <a:spcPct val="130000"/>
              </a:lnSpc>
            </a:pPr>
            <a:endParaRPr lang="zh-CN" altLang="en-US"/>
          </a:p>
        </p:txBody>
      </p:sp>
      <p:sp>
        <p:nvSpPr>
          <p:cNvPr id="22" name="Freeform 121"/>
          <p:cNvSpPr>
            <a:spLocks/>
          </p:cNvSpPr>
          <p:nvPr/>
        </p:nvSpPr>
        <p:spPr bwMode="auto">
          <a:xfrm>
            <a:off x="3750365" y="3553870"/>
            <a:ext cx="471249" cy="433391"/>
          </a:xfrm>
          <a:custGeom>
            <a:avLst/>
            <a:gdLst>
              <a:gd name="T0" fmla="*/ 184 w 200"/>
              <a:gd name="T1" fmla="*/ 0 h 184"/>
              <a:gd name="T2" fmla="*/ 112 w 200"/>
              <a:gd name="T3" fmla="*/ 0 h 184"/>
              <a:gd name="T4" fmla="*/ 104 w 200"/>
              <a:gd name="T5" fmla="*/ 2 h 184"/>
              <a:gd name="T6" fmla="*/ 104 w 200"/>
              <a:gd name="T7" fmla="*/ 160 h 184"/>
              <a:gd name="T8" fmla="*/ 96 w 200"/>
              <a:gd name="T9" fmla="*/ 160 h 184"/>
              <a:gd name="T10" fmla="*/ 96 w 200"/>
              <a:gd name="T11" fmla="*/ 2 h 184"/>
              <a:gd name="T12" fmla="*/ 88 w 200"/>
              <a:gd name="T13" fmla="*/ 0 h 184"/>
              <a:gd name="T14" fmla="*/ 16 w 200"/>
              <a:gd name="T15" fmla="*/ 0 h 184"/>
              <a:gd name="T16" fmla="*/ 0 w 200"/>
              <a:gd name="T17" fmla="*/ 16 h 184"/>
              <a:gd name="T18" fmla="*/ 0 w 200"/>
              <a:gd name="T19" fmla="*/ 152 h 184"/>
              <a:gd name="T20" fmla="*/ 16 w 200"/>
              <a:gd name="T21" fmla="*/ 168 h 184"/>
              <a:gd name="T22" fmla="*/ 88 w 200"/>
              <a:gd name="T23" fmla="*/ 168 h 184"/>
              <a:gd name="T24" fmla="*/ 89 w 200"/>
              <a:gd name="T25" fmla="*/ 168 h 184"/>
              <a:gd name="T26" fmla="*/ 96 w 200"/>
              <a:gd name="T27" fmla="*/ 176 h 184"/>
              <a:gd name="T28" fmla="*/ 96 w 200"/>
              <a:gd name="T29" fmla="*/ 184 h 184"/>
              <a:gd name="T30" fmla="*/ 104 w 200"/>
              <a:gd name="T31" fmla="*/ 184 h 184"/>
              <a:gd name="T32" fmla="*/ 104 w 200"/>
              <a:gd name="T33" fmla="*/ 179 h 184"/>
              <a:gd name="T34" fmla="*/ 105 w 200"/>
              <a:gd name="T35" fmla="*/ 179 h 184"/>
              <a:gd name="T36" fmla="*/ 105 w 200"/>
              <a:gd name="T37" fmla="*/ 176 h 184"/>
              <a:gd name="T38" fmla="*/ 112 w 200"/>
              <a:gd name="T39" fmla="*/ 168 h 184"/>
              <a:gd name="T40" fmla="*/ 112 w 200"/>
              <a:gd name="T41" fmla="*/ 168 h 184"/>
              <a:gd name="T42" fmla="*/ 184 w 200"/>
              <a:gd name="T43" fmla="*/ 168 h 184"/>
              <a:gd name="T44" fmla="*/ 200 w 200"/>
              <a:gd name="T45" fmla="*/ 152 h 184"/>
              <a:gd name="T46" fmla="*/ 200 w 200"/>
              <a:gd name="T47" fmla="*/ 16 h 184"/>
              <a:gd name="T48" fmla="*/ 184 w 200"/>
              <a:gd name="T4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184">
                <a:moveTo>
                  <a:pt x="184" y="0"/>
                </a:moveTo>
                <a:cubicBezTo>
                  <a:pt x="112" y="0"/>
                  <a:pt x="112" y="0"/>
                  <a:pt x="112" y="0"/>
                </a:cubicBezTo>
                <a:cubicBezTo>
                  <a:pt x="109" y="0"/>
                  <a:pt x="107" y="1"/>
                  <a:pt x="104" y="2"/>
                </a:cubicBezTo>
                <a:cubicBezTo>
                  <a:pt x="104" y="160"/>
                  <a:pt x="104" y="160"/>
                  <a:pt x="104" y="160"/>
                </a:cubicBezTo>
                <a:cubicBezTo>
                  <a:pt x="96" y="160"/>
                  <a:pt x="96" y="160"/>
                  <a:pt x="96" y="160"/>
                </a:cubicBezTo>
                <a:cubicBezTo>
                  <a:pt x="96" y="2"/>
                  <a:pt x="96" y="2"/>
                  <a:pt x="96" y="2"/>
                </a:cubicBezTo>
                <a:cubicBezTo>
                  <a:pt x="94" y="1"/>
                  <a:pt x="91" y="0"/>
                  <a:pt x="88" y="0"/>
                </a:cubicBezTo>
                <a:cubicBezTo>
                  <a:pt x="16" y="0"/>
                  <a:pt x="16" y="0"/>
                  <a:pt x="16" y="0"/>
                </a:cubicBezTo>
                <a:cubicBezTo>
                  <a:pt x="8" y="0"/>
                  <a:pt x="0" y="7"/>
                  <a:pt x="0" y="16"/>
                </a:cubicBezTo>
                <a:cubicBezTo>
                  <a:pt x="0" y="152"/>
                  <a:pt x="0" y="152"/>
                  <a:pt x="0" y="152"/>
                </a:cubicBezTo>
                <a:cubicBezTo>
                  <a:pt x="0" y="161"/>
                  <a:pt x="8" y="168"/>
                  <a:pt x="16" y="168"/>
                </a:cubicBezTo>
                <a:cubicBezTo>
                  <a:pt x="88" y="168"/>
                  <a:pt x="88" y="168"/>
                  <a:pt x="88" y="168"/>
                </a:cubicBezTo>
                <a:cubicBezTo>
                  <a:pt x="89" y="168"/>
                  <a:pt x="89" y="168"/>
                  <a:pt x="89" y="168"/>
                </a:cubicBezTo>
                <a:cubicBezTo>
                  <a:pt x="93" y="168"/>
                  <a:pt x="96" y="171"/>
                  <a:pt x="96" y="176"/>
                </a:cubicBezTo>
                <a:cubicBezTo>
                  <a:pt x="96" y="184"/>
                  <a:pt x="96" y="184"/>
                  <a:pt x="96" y="184"/>
                </a:cubicBezTo>
                <a:cubicBezTo>
                  <a:pt x="104" y="184"/>
                  <a:pt x="104" y="184"/>
                  <a:pt x="104" y="184"/>
                </a:cubicBezTo>
                <a:cubicBezTo>
                  <a:pt x="104" y="179"/>
                  <a:pt x="104" y="179"/>
                  <a:pt x="104" y="179"/>
                </a:cubicBezTo>
                <a:cubicBezTo>
                  <a:pt x="105" y="179"/>
                  <a:pt x="105" y="179"/>
                  <a:pt x="105" y="179"/>
                </a:cubicBezTo>
                <a:cubicBezTo>
                  <a:pt x="105" y="176"/>
                  <a:pt x="105" y="176"/>
                  <a:pt x="105" y="176"/>
                </a:cubicBezTo>
                <a:cubicBezTo>
                  <a:pt x="105" y="172"/>
                  <a:pt x="108" y="168"/>
                  <a:pt x="112" y="168"/>
                </a:cubicBezTo>
                <a:cubicBezTo>
                  <a:pt x="112" y="168"/>
                  <a:pt x="112" y="168"/>
                  <a:pt x="112" y="168"/>
                </a:cubicBezTo>
                <a:cubicBezTo>
                  <a:pt x="184" y="168"/>
                  <a:pt x="184" y="168"/>
                  <a:pt x="184" y="168"/>
                </a:cubicBezTo>
                <a:cubicBezTo>
                  <a:pt x="193" y="168"/>
                  <a:pt x="200" y="161"/>
                  <a:pt x="200" y="152"/>
                </a:cubicBezTo>
                <a:cubicBezTo>
                  <a:pt x="200" y="16"/>
                  <a:pt x="200" y="16"/>
                  <a:pt x="200" y="16"/>
                </a:cubicBezTo>
                <a:cubicBezTo>
                  <a:pt x="200" y="7"/>
                  <a:pt x="193" y="0"/>
                  <a:pt x="18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a:lnSpc>
                <a:spcPct val="130000"/>
              </a:lnSpc>
            </a:pPr>
            <a:endParaRPr lang="zh-CN" altLang="en-US"/>
          </a:p>
        </p:txBody>
      </p:sp>
      <p:sp>
        <p:nvSpPr>
          <p:cNvPr id="38" name="矩形 37"/>
          <p:cNvSpPr/>
          <p:nvPr/>
        </p:nvSpPr>
        <p:spPr>
          <a:xfrm>
            <a:off x="1186390" y="5312107"/>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flipH="1">
            <a:off x="1112596" y="5009779"/>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162599" y="1716923"/>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a:xfrm flipH="1">
            <a:off x="3088805" y="1414594"/>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5259971" y="5312107"/>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flipH="1">
            <a:off x="5186178" y="5009779"/>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9412545" y="5312107"/>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5" name="直接连接符 44"/>
          <p:cNvCxnSpPr/>
          <p:nvPr/>
        </p:nvCxnSpPr>
        <p:spPr>
          <a:xfrm flipH="1">
            <a:off x="9338750" y="5009779"/>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1194058" y="4950107"/>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方法</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3183742" y="1354923"/>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理论</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5273337" y="4942775"/>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方法</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9412543" y="4942775"/>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方法</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50" name="矩形 49"/>
          <p:cNvSpPr/>
          <p:nvPr/>
        </p:nvSpPr>
        <p:spPr>
          <a:xfrm>
            <a:off x="7308279" y="1716923"/>
            <a:ext cx="1902415" cy="1281119"/>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a:xfrm flipH="1">
            <a:off x="7234486" y="1414594"/>
            <a:ext cx="1" cy="801692"/>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7329422" y="1354923"/>
            <a:ext cx="893740" cy="457816"/>
          </a:xfrm>
          <a:prstGeom prst="rect">
            <a:avLst/>
          </a:prstGeom>
          <a:noFill/>
        </p:spPr>
        <p:txBody>
          <a:bodyPr wrap="none" lIns="91436" tIns="45718" rIns="91436" bIns="45718" rtlCol="0">
            <a:spAutoFit/>
          </a:bodyPr>
          <a:lstStyle/>
          <a:p>
            <a:pPr>
              <a:lnSpc>
                <a:spcPct val="130000"/>
              </a:lnSpc>
            </a:pPr>
            <a:r>
              <a:rPr lang="en-US" altLang="zh-CN" dirty="0" smtClean="0">
                <a:solidFill>
                  <a:schemeClr val="tx2"/>
                </a:solidFill>
                <a:latin typeface="微软雅黑" panose="020B0503020204020204" pitchFamily="34" charset="-122"/>
                <a:ea typeface="微软雅黑" panose="020B0503020204020204" pitchFamily="34" charset="-122"/>
              </a:rPr>
              <a:t>**</a:t>
            </a:r>
            <a:r>
              <a:rPr lang="zh-CN" altLang="en-US" dirty="0" smtClean="0">
                <a:solidFill>
                  <a:schemeClr val="tx2"/>
                </a:solidFill>
                <a:latin typeface="微软雅黑" panose="020B0503020204020204" pitchFamily="34" charset="-122"/>
                <a:ea typeface="微软雅黑" panose="020B0503020204020204" pitchFamily="34" charset="-122"/>
              </a:rPr>
              <a:t>理论</a:t>
            </a: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53" name="Freeform 25"/>
          <p:cNvSpPr>
            <a:spLocks noEditPoints="1"/>
          </p:cNvSpPr>
          <p:nvPr/>
        </p:nvSpPr>
        <p:spPr bwMode="auto">
          <a:xfrm>
            <a:off x="5860131" y="3595855"/>
            <a:ext cx="433868" cy="433868"/>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64 w 192"/>
              <a:gd name="T11" fmla="*/ 152 h 192"/>
              <a:gd name="T12" fmla="*/ 122 w 192"/>
              <a:gd name="T13" fmla="*/ 137 h 192"/>
              <a:gd name="T14" fmla="*/ 121 w 192"/>
              <a:gd name="T15" fmla="*/ 133 h 192"/>
              <a:gd name="T16" fmla="*/ 124 w 192"/>
              <a:gd name="T17" fmla="*/ 122 h 192"/>
              <a:gd name="T18" fmla="*/ 128 w 192"/>
              <a:gd name="T19" fmla="*/ 107 h 192"/>
              <a:gd name="T20" fmla="*/ 134 w 192"/>
              <a:gd name="T21" fmla="*/ 92 h 192"/>
              <a:gd name="T22" fmla="*/ 134 w 192"/>
              <a:gd name="T23" fmla="*/ 79 h 192"/>
              <a:gd name="T24" fmla="*/ 134 w 192"/>
              <a:gd name="T25" fmla="*/ 78 h 192"/>
              <a:gd name="T26" fmla="*/ 135 w 192"/>
              <a:gd name="T27" fmla="*/ 60 h 192"/>
              <a:gd name="T28" fmla="*/ 128 w 192"/>
              <a:gd name="T29" fmla="*/ 37 h 192"/>
              <a:gd name="T30" fmla="*/ 101 w 192"/>
              <a:gd name="T31" fmla="*/ 24 h 192"/>
              <a:gd name="T32" fmla="*/ 93 w 192"/>
              <a:gd name="T33" fmla="*/ 24 h 192"/>
              <a:gd name="T34" fmla="*/ 66 w 192"/>
              <a:gd name="T35" fmla="*/ 37 h 192"/>
              <a:gd name="T36" fmla="*/ 59 w 192"/>
              <a:gd name="T37" fmla="*/ 60 h 192"/>
              <a:gd name="T38" fmla="*/ 61 w 192"/>
              <a:gd name="T39" fmla="*/ 78 h 192"/>
              <a:gd name="T40" fmla="*/ 60 w 192"/>
              <a:gd name="T41" fmla="*/ 79 h 192"/>
              <a:gd name="T42" fmla="*/ 60 w 192"/>
              <a:gd name="T43" fmla="*/ 92 h 192"/>
              <a:gd name="T44" fmla="*/ 67 w 192"/>
              <a:gd name="T45" fmla="*/ 107 h 192"/>
              <a:gd name="T46" fmla="*/ 71 w 192"/>
              <a:gd name="T47" fmla="*/ 122 h 192"/>
              <a:gd name="T48" fmla="*/ 73 w 192"/>
              <a:gd name="T49" fmla="*/ 133 h 192"/>
              <a:gd name="T50" fmla="*/ 71 w 192"/>
              <a:gd name="T51" fmla="*/ 138 h 192"/>
              <a:gd name="T52" fmla="*/ 29 w 192"/>
              <a:gd name="T53" fmla="*/ 153 h 192"/>
              <a:gd name="T54" fmla="*/ 8 w 192"/>
              <a:gd name="T55" fmla="*/ 96 h 192"/>
              <a:gd name="T56" fmla="*/ 96 w 192"/>
              <a:gd name="T57" fmla="*/ 8 h 192"/>
              <a:gd name="T58" fmla="*/ 184 w 192"/>
              <a:gd name="T59" fmla="*/ 96 h 192"/>
              <a:gd name="T60" fmla="*/ 164 w 192"/>
              <a:gd name="T61" fmla="*/ 15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64" y="152"/>
                </a:moveTo>
                <a:cubicBezTo>
                  <a:pt x="155" y="148"/>
                  <a:pt x="135" y="141"/>
                  <a:pt x="122" y="137"/>
                </a:cubicBezTo>
                <a:cubicBezTo>
                  <a:pt x="121" y="137"/>
                  <a:pt x="121" y="137"/>
                  <a:pt x="121" y="133"/>
                </a:cubicBezTo>
                <a:cubicBezTo>
                  <a:pt x="121" y="129"/>
                  <a:pt x="122" y="125"/>
                  <a:pt x="124" y="122"/>
                </a:cubicBezTo>
                <a:cubicBezTo>
                  <a:pt x="125" y="118"/>
                  <a:pt x="127" y="112"/>
                  <a:pt x="128" y="107"/>
                </a:cubicBezTo>
                <a:cubicBezTo>
                  <a:pt x="130" y="105"/>
                  <a:pt x="132" y="100"/>
                  <a:pt x="134" y="92"/>
                </a:cubicBezTo>
                <a:cubicBezTo>
                  <a:pt x="136" y="85"/>
                  <a:pt x="135" y="82"/>
                  <a:pt x="134" y="79"/>
                </a:cubicBezTo>
                <a:cubicBezTo>
                  <a:pt x="134" y="79"/>
                  <a:pt x="134" y="79"/>
                  <a:pt x="134" y="78"/>
                </a:cubicBezTo>
                <a:cubicBezTo>
                  <a:pt x="133" y="77"/>
                  <a:pt x="134" y="68"/>
                  <a:pt x="135" y="60"/>
                </a:cubicBezTo>
                <a:cubicBezTo>
                  <a:pt x="136" y="56"/>
                  <a:pt x="135" y="45"/>
                  <a:pt x="128" y="37"/>
                </a:cubicBezTo>
                <a:cubicBezTo>
                  <a:pt x="124" y="31"/>
                  <a:pt x="116" y="25"/>
                  <a:pt x="101" y="24"/>
                </a:cubicBezTo>
                <a:cubicBezTo>
                  <a:pt x="93" y="24"/>
                  <a:pt x="93" y="24"/>
                  <a:pt x="93" y="24"/>
                </a:cubicBezTo>
                <a:cubicBezTo>
                  <a:pt x="79" y="25"/>
                  <a:pt x="70" y="31"/>
                  <a:pt x="66" y="37"/>
                </a:cubicBezTo>
                <a:cubicBezTo>
                  <a:pt x="60" y="45"/>
                  <a:pt x="58" y="56"/>
                  <a:pt x="59" y="60"/>
                </a:cubicBezTo>
                <a:cubicBezTo>
                  <a:pt x="61" y="68"/>
                  <a:pt x="61" y="77"/>
                  <a:pt x="61" y="78"/>
                </a:cubicBezTo>
                <a:cubicBezTo>
                  <a:pt x="61" y="79"/>
                  <a:pt x="61" y="79"/>
                  <a:pt x="60" y="79"/>
                </a:cubicBezTo>
                <a:cubicBezTo>
                  <a:pt x="60" y="82"/>
                  <a:pt x="59" y="85"/>
                  <a:pt x="60" y="92"/>
                </a:cubicBezTo>
                <a:cubicBezTo>
                  <a:pt x="62" y="100"/>
                  <a:pt x="65" y="105"/>
                  <a:pt x="67" y="107"/>
                </a:cubicBezTo>
                <a:cubicBezTo>
                  <a:pt x="67" y="112"/>
                  <a:pt x="69" y="118"/>
                  <a:pt x="71" y="122"/>
                </a:cubicBezTo>
                <a:cubicBezTo>
                  <a:pt x="72" y="124"/>
                  <a:pt x="73" y="128"/>
                  <a:pt x="73" y="133"/>
                </a:cubicBezTo>
                <a:cubicBezTo>
                  <a:pt x="73" y="137"/>
                  <a:pt x="72" y="137"/>
                  <a:pt x="71" y="138"/>
                </a:cubicBezTo>
                <a:cubicBezTo>
                  <a:pt x="58" y="142"/>
                  <a:pt x="37" y="149"/>
                  <a:pt x="29" y="153"/>
                </a:cubicBezTo>
                <a:cubicBezTo>
                  <a:pt x="16" y="137"/>
                  <a:pt x="8" y="117"/>
                  <a:pt x="8" y="96"/>
                </a:cubicBezTo>
                <a:cubicBezTo>
                  <a:pt x="8" y="47"/>
                  <a:pt x="48" y="8"/>
                  <a:pt x="96" y="8"/>
                </a:cubicBezTo>
                <a:cubicBezTo>
                  <a:pt x="145" y="8"/>
                  <a:pt x="184" y="47"/>
                  <a:pt x="184" y="96"/>
                </a:cubicBezTo>
                <a:cubicBezTo>
                  <a:pt x="184" y="117"/>
                  <a:pt x="177" y="137"/>
                  <a:pt x="164"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pPr>
              <a:lnSpc>
                <a:spcPct val="130000"/>
              </a:lnSpc>
            </a:pPr>
            <a:endParaRPr lang="zh-CN" altLang="en-US"/>
          </a:p>
        </p:txBody>
      </p:sp>
      <p:grpSp>
        <p:nvGrpSpPr>
          <p:cNvPr id="3" name="组合 2"/>
          <p:cNvGrpSpPr/>
          <p:nvPr/>
        </p:nvGrpSpPr>
        <p:grpSpPr>
          <a:xfrm>
            <a:off x="7921970" y="3544553"/>
            <a:ext cx="452025" cy="452025"/>
            <a:chOff x="413379" y="7611656"/>
            <a:chExt cx="452025" cy="452025"/>
          </a:xfrm>
        </p:grpSpPr>
        <p:sp>
          <p:nvSpPr>
            <p:cNvPr id="54" name="Freeform 28"/>
            <p:cNvSpPr>
              <a:spLocks noEditPoints="1"/>
            </p:cNvSpPr>
            <p:nvPr/>
          </p:nvSpPr>
          <p:spPr bwMode="auto">
            <a:xfrm>
              <a:off x="413379" y="7611656"/>
              <a:ext cx="452025" cy="452025"/>
            </a:xfrm>
            <a:custGeom>
              <a:avLst/>
              <a:gdLst>
                <a:gd name="T0" fmla="*/ 100 w 200"/>
                <a:gd name="T1" fmla="*/ 0 h 200"/>
                <a:gd name="T2" fmla="*/ 100 w 200"/>
                <a:gd name="T3" fmla="*/ 0 h 200"/>
                <a:gd name="T4" fmla="*/ 100 w 200"/>
                <a:gd name="T5" fmla="*/ 0 h 200"/>
                <a:gd name="T6" fmla="*/ 100 w 200"/>
                <a:gd name="T7" fmla="*/ 0 h 200"/>
                <a:gd name="T8" fmla="*/ 0 w 200"/>
                <a:gd name="T9" fmla="*/ 100 h 200"/>
                <a:gd name="T10" fmla="*/ 100 w 200"/>
                <a:gd name="T11" fmla="*/ 200 h 200"/>
                <a:gd name="T12" fmla="*/ 100 w 200"/>
                <a:gd name="T13" fmla="*/ 200 h 200"/>
                <a:gd name="T14" fmla="*/ 100 w 200"/>
                <a:gd name="T15" fmla="*/ 200 h 200"/>
                <a:gd name="T16" fmla="*/ 100 w 200"/>
                <a:gd name="T17" fmla="*/ 200 h 200"/>
                <a:gd name="T18" fmla="*/ 200 w 200"/>
                <a:gd name="T19" fmla="*/ 100 h 200"/>
                <a:gd name="T20" fmla="*/ 100 w 200"/>
                <a:gd name="T21" fmla="*/ 0 h 200"/>
                <a:gd name="T22" fmla="*/ 100 w 200"/>
                <a:gd name="T23" fmla="*/ 192 h 200"/>
                <a:gd name="T24" fmla="*/ 100 w 200"/>
                <a:gd name="T25" fmla="*/ 192 h 200"/>
                <a:gd name="T26" fmla="*/ 100 w 200"/>
                <a:gd name="T27" fmla="*/ 192 h 200"/>
                <a:gd name="T28" fmla="*/ 100 w 200"/>
                <a:gd name="T29" fmla="*/ 192 h 200"/>
                <a:gd name="T30" fmla="*/ 8 w 200"/>
                <a:gd name="T31" fmla="*/ 100 h 200"/>
                <a:gd name="T32" fmla="*/ 100 w 200"/>
                <a:gd name="T33" fmla="*/ 8 h 200"/>
                <a:gd name="T34" fmla="*/ 100 w 200"/>
                <a:gd name="T35" fmla="*/ 8 h 200"/>
                <a:gd name="T36" fmla="*/ 100 w 200"/>
                <a:gd name="T37" fmla="*/ 8 h 200"/>
                <a:gd name="T38" fmla="*/ 100 w 200"/>
                <a:gd name="T39" fmla="*/ 8 h 200"/>
                <a:gd name="T40" fmla="*/ 192 w 200"/>
                <a:gd name="T41" fmla="*/ 100 h 200"/>
                <a:gd name="T42" fmla="*/ 100 w 200"/>
                <a:gd name="T43"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200">
                  <a:moveTo>
                    <a:pt x="100" y="0"/>
                  </a:moveTo>
                  <a:cubicBezTo>
                    <a:pt x="100" y="0"/>
                    <a:pt x="100" y="0"/>
                    <a:pt x="100" y="0"/>
                  </a:cubicBezTo>
                  <a:cubicBezTo>
                    <a:pt x="100" y="0"/>
                    <a:pt x="100" y="0"/>
                    <a:pt x="100" y="0"/>
                  </a:cubicBezTo>
                  <a:cubicBezTo>
                    <a:pt x="100" y="0"/>
                    <a:pt x="100" y="0"/>
                    <a:pt x="100" y="0"/>
                  </a:cubicBezTo>
                  <a:cubicBezTo>
                    <a:pt x="45" y="0"/>
                    <a:pt x="0" y="45"/>
                    <a:pt x="0" y="100"/>
                  </a:cubicBezTo>
                  <a:cubicBezTo>
                    <a:pt x="0" y="155"/>
                    <a:pt x="45" y="200"/>
                    <a:pt x="100" y="200"/>
                  </a:cubicBezTo>
                  <a:cubicBezTo>
                    <a:pt x="100" y="200"/>
                    <a:pt x="100" y="200"/>
                    <a:pt x="100" y="200"/>
                  </a:cubicBezTo>
                  <a:cubicBezTo>
                    <a:pt x="100" y="200"/>
                    <a:pt x="100" y="200"/>
                    <a:pt x="100" y="200"/>
                  </a:cubicBezTo>
                  <a:cubicBezTo>
                    <a:pt x="100" y="200"/>
                    <a:pt x="100" y="200"/>
                    <a:pt x="100" y="200"/>
                  </a:cubicBezTo>
                  <a:cubicBezTo>
                    <a:pt x="156" y="200"/>
                    <a:pt x="200" y="155"/>
                    <a:pt x="200" y="100"/>
                  </a:cubicBezTo>
                  <a:cubicBezTo>
                    <a:pt x="200" y="45"/>
                    <a:pt x="156" y="0"/>
                    <a:pt x="100" y="0"/>
                  </a:cubicBezTo>
                  <a:close/>
                  <a:moveTo>
                    <a:pt x="100" y="192"/>
                  </a:moveTo>
                  <a:cubicBezTo>
                    <a:pt x="100" y="192"/>
                    <a:pt x="100" y="192"/>
                    <a:pt x="100" y="192"/>
                  </a:cubicBezTo>
                  <a:cubicBezTo>
                    <a:pt x="100" y="192"/>
                    <a:pt x="100" y="192"/>
                    <a:pt x="100" y="192"/>
                  </a:cubicBezTo>
                  <a:cubicBezTo>
                    <a:pt x="100" y="192"/>
                    <a:pt x="100" y="192"/>
                    <a:pt x="100" y="192"/>
                  </a:cubicBezTo>
                  <a:cubicBezTo>
                    <a:pt x="50" y="192"/>
                    <a:pt x="8" y="151"/>
                    <a:pt x="8" y="100"/>
                  </a:cubicBezTo>
                  <a:cubicBezTo>
                    <a:pt x="8" y="49"/>
                    <a:pt x="50" y="8"/>
                    <a:pt x="100" y="8"/>
                  </a:cubicBezTo>
                  <a:cubicBezTo>
                    <a:pt x="100" y="8"/>
                    <a:pt x="100" y="8"/>
                    <a:pt x="100" y="8"/>
                  </a:cubicBezTo>
                  <a:cubicBezTo>
                    <a:pt x="100" y="8"/>
                    <a:pt x="100" y="8"/>
                    <a:pt x="100" y="8"/>
                  </a:cubicBezTo>
                  <a:cubicBezTo>
                    <a:pt x="100" y="8"/>
                    <a:pt x="100" y="8"/>
                    <a:pt x="100" y="8"/>
                  </a:cubicBezTo>
                  <a:cubicBezTo>
                    <a:pt x="151" y="8"/>
                    <a:pt x="192" y="49"/>
                    <a:pt x="192" y="100"/>
                  </a:cubicBezTo>
                  <a:cubicBezTo>
                    <a:pt x="192" y="151"/>
                    <a:pt x="151" y="192"/>
                    <a:pt x="1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55" name="Freeform 29"/>
            <p:cNvSpPr>
              <a:spLocks/>
            </p:cNvSpPr>
            <p:nvPr/>
          </p:nvSpPr>
          <p:spPr bwMode="auto">
            <a:xfrm>
              <a:off x="648470" y="7745447"/>
              <a:ext cx="74541" cy="83142"/>
            </a:xfrm>
            <a:custGeom>
              <a:avLst/>
              <a:gdLst>
                <a:gd name="T0" fmla="*/ 28 w 33"/>
                <a:gd name="T1" fmla="*/ 0 h 37"/>
                <a:gd name="T2" fmla="*/ 0 w 33"/>
                <a:gd name="T3" fmla="*/ 4 h 37"/>
                <a:gd name="T4" fmla="*/ 0 w 33"/>
                <a:gd name="T5" fmla="*/ 37 h 37"/>
                <a:gd name="T6" fmla="*/ 33 w 33"/>
                <a:gd name="T7" fmla="*/ 37 h 37"/>
                <a:gd name="T8" fmla="*/ 28 w 33"/>
                <a:gd name="T9" fmla="*/ 0 h 37"/>
              </a:gdLst>
              <a:ahLst/>
              <a:cxnLst>
                <a:cxn ang="0">
                  <a:pos x="T0" y="T1"/>
                </a:cxn>
                <a:cxn ang="0">
                  <a:pos x="T2" y="T3"/>
                </a:cxn>
                <a:cxn ang="0">
                  <a:pos x="T4" y="T5"/>
                </a:cxn>
                <a:cxn ang="0">
                  <a:pos x="T6" y="T7"/>
                </a:cxn>
                <a:cxn ang="0">
                  <a:pos x="T8" y="T9"/>
                </a:cxn>
              </a:cxnLst>
              <a:rect l="0" t="0" r="r" b="b"/>
              <a:pathLst>
                <a:path w="33" h="37">
                  <a:moveTo>
                    <a:pt x="28" y="0"/>
                  </a:moveTo>
                  <a:cubicBezTo>
                    <a:pt x="19" y="3"/>
                    <a:pt x="10" y="4"/>
                    <a:pt x="0" y="4"/>
                  </a:cubicBezTo>
                  <a:cubicBezTo>
                    <a:pt x="0" y="37"/>
                    <a:pt x="0" y="37"/>
                    <a:pt x="0" y="37"/>
                  </a:cubicBezTo>
                  <a:cubicBezTo>
                    <a:pt x="33" y="37"/>
                    <a:pt x="33" y="37"/>
                    <a:pt x="33" y="37"/>
                  </a:cubicBezTo>
                  <a:cubicBezTo>
                    <a:pt x="33" y="23"/>
                    <a:pt x="31" y="11"/>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56" name="Freeform 30"/>
            <p:cNvSpPr>
              <a:spLocks/>
            </p:cNvSpPr>
            <p:nvPr/>
          </p:nvSpPr>
          <p:spPr bwMode="auto">
            <a:xfrm>
              <a:off x="648470" y="7649882"/>
              <a:ext cx="58295" cy="88876"/>
            </a:xfrm>
            <a:custGeom>
              <a:avLst/>
              <a:gdLst>
                <a:gd name="T0" fmla="*/ 0 w 26"/>
                <a:gd name="T1" fmla="*/ 0 h 39"/>
                <a:gd name="T2" fmla="*/ 0 w 26"/>
                <a:gd name="T3" fmla="*/ 39 h 39"/>
                <a:gd name="T4" fmla="*/ 26 w 26"/>
                <a:gd name="T5" fmla="*/ 35 h 39"/>
                <a:gd name="T6" fmla="*/ 0 w 26"/>
                <a:gd name="T7" fmla="*/ 0 h 39"/>
              </a:gdLst>
              <a:ahLst/>
              <a:cxnLst>
                <a:cxn ang="0">
                  <a:pos x="T0" y="T1"/>
                </a:cxn>
                <a:cxn ang="0">
                  <a:pos x="T2" y="T3"/>
                </a:cxn>
                <a:cxn ang="0">
                  <a:pos x="T4" y="T5"/>
                </a:cxn>
                <a:cxn ang="0">
                  <a:pos x="T6" y="T7"/>
                </a:cxn>
              </a:cxnLst>
              <a:rect l="0" t="0" r="r" b="b"/>
              <a:pathLst>
                <a:path w="26" h="39">
                  <a:moveTo>
                    <a:pt x="0" y="0"/>
                  </a:moveTo>
                  <a:cubicBezTo>
                    <a:pt x="0" y="39"/>
                    <a:pt x="0" y="39"/>
                    <a:pt x="0" y="39"/>
                  </a:cubicBezTo>
                  <a:cubicBezTo>
                    <a:pt x="9" y="39"/>
                    <a:pt x="18" y="37"/>
                    <a:pt x="26" y="35"/>
                  </a:cubicBezTo>
                  <a:cubicBezTo>
                    <a:pt x="20" y="15"/>
                    <a:pt x="10"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57" name="Freeform 31"/>
            <p:cNvSpPr>
              <a:spLocks/>
            </p:cNvSpPr>
            <p:nvPr/>
          </p:nvSpPr>
          <p:spPr bwMode="auto">
            <a:xfrm>
              <a:off x="571062" y="7647970"/>
              <a:ext cx="59250" cy="90787"/>
            </a:xfrm>
            <a:custGeom>
              <a:avLst/>
              <a:gdLst>
                <a:gd name="T0" fmla="*/ 0 w 26"/>
                <a:gd name="T1" fmla="*/ 36 h 40"/>
                <a:gd name="T2" fmla="*/ 26 w 26"/>
                <a:gd name="T3" fmla="*/ 40 h 40"/>
                <a:gd name="T4" fmla="*/ 26 w 26"/>
                <a:gd name="T5" fmla="*/ 0 h 40"/>
                <a:gd name="T6" fmla="*/ 0 w 26"/>
                <a:gd name="T7" fmla="*/ 36 h 40"/>
              </a:gdLst>
              <a:ahLst/>
              <a:cxnLst>
                <a:cxn ang="0">
                  <a:pos x="T0" y="T1"/>
                </a:cxn>
                <a:cxn ang="0">
                  <a:pos x="T2" y="T3"/>
                </a:cxn>
                <a:cxn ang="0">
                  <a:pos x="T4" y="T5"/>
                </a:cxn>
                <a:cxn ang="0">
                  <a:pos x="T6" y="T7"/>
                </a:cxn>
              </a:cxnLst>
              <a:rect l="0" t="0" r="r" b="b"/>
              <a:pathLst>
                <a:path w="26" h="40">
                  <a:moveTo>
                    <a:pt x="0" y="36"/>
                  </a:moveTo>
                  <a:cubicBezTo>
                    <a:pt x="9" y="38"/>
                    <a:pt x="17" y="40"/>
                    <a:pt x="26" y="40"/>
                  </a:cubicBezTo>
                  <a:cubicBezTo>
                    <a:pt x="26" y="0"/>
                    <a:pt x="26" y="0"/>
                    <a:pt x="26" y="0"/>
                  </a:cubicBezTo>
                  <a:cubicBezTo>
                    <a:pt x="17" y="3"/>
                    <a:pt x="7" y="16"/>
                    <a:pt x="0"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58" name="Freeform 32"/>
            <p:cNvSpPr>
              <a:spLocks/>
            </p:cNvSpPr>
            <p:nvPr/>
          </p:nvSpPr>
          <p:spPr bwMode="auto">
            <a:xfrm>
              <a:off x="684786" y="7652749"/>
              <a:ext cx="89832" cy="71674"/>
            </a:xfrm>
            <a:custGeom>
              <a:avLst/>
              <a:gdLst>
                <a:gd name="T0" fmla="*/ 40 w 40"/>
                <a:gd name="T1" fmla="*/ 23 h 32"/>
                <a:gd name="T2" fmla="*/ 0 w 40"/>
                <a:gd name="T3" fmla="*/ 0 h 32"/>
                <a:gd name="T4" fmla="*/ 17 w 40"/>
                <a:gd name="T5" fmla="*/ 32 h 32"/>
                <a:gd name="T6" fmla="*/ 40 w 40"/>
                <a:gd name="T7" fmla="*/ 23 h 32"/>
              </a:gdLst>
              <a:ahLst/>
              <a:cxnLst>
                <a:cxn ang="0">
                  <a:pos x="T0" y="T1"/>
                </a:cxn>
                <a:cxn ang="0">
                  <a:pos x="T2" y="T3"/>
                </a:cxn>
                <a:cxn ang="0">
                  <a:pos x="T4" y="T5"/>
                </a:cxn>
                <a:cxn ang="0">
                  <a:pos x="T6" y="T7"/>
                </a:cxn>
              </a:cxnLst>
              <a:rect l="0" t="0" r="r" b="b"/>
              <a:pathLst>
                <a:path w="40" h="32">
                  <a:moveTo>
                    <a:pt x="40" y="23"/>
                  </a:moveTo>
                  <a:cubicBezTo>
                    <a:pt x="29" y="12"/>
                    <a:pt x="16" y="4"/>
                    <a:pt x="0" y="0"/>
                  </a:cubicBezTo>
                  <a:cubicBezTo>
                    <a:pt x="7" y="8"/>
                    <a:pt x="13" y="19"/>
                    <a:pt x="17" y="32"/>
                  </a:cubicBezTo>
                  <a:cubicBezTo>
                    <a:pt x="25" y="30"/>
                    <a:pt x="33" y="27"/>
                    <a:pt x="40"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59" name="Freeform 33"/>
            <p:cNvSpPr>
              <a:spLocks/>
            </p:cNvSpPr>
            <p:nvPr/>
          </p:nvSpPr>
          <p:spPr bwMode="auto">
            <a:xfrm>
              <a:off x="726835" y="7717733"/>
              <a:ext cx="102255" cy="110857"/>
            </a:xfrm>
            <a:custGeom>
              <a:avLst/>
              <a:gdLst>
                <a:gd name="T0" fmla="*/ 5 w 45"/>
                <a:gd name="T1" fmla="*/ 49 h 49"/>
                <a:gd name="T2" fmla="*/ 45 w 45"/>
                <a:gd name="T3" fmla="*/ 49 h 49"/>
                <a:gd name="T4" fmla="*/ 26 w 45"/>
                <a:gd name="T5" fmla="*/ 0 h 49"/>
                <a:gd name="T6" fmla="*/ 0 w 45"/>
                <a:gd name="T7" fmla="*/ 11 h 49"/>
                <a:gd name="T8" fmla="*/ 5 w 45"/>
                <a:gd name="T9" fmla="*/ 49 h 49"/>
              </a:gdLst>
              <a:ahLst/>
              <a:cxnLst>
                <a:cxn ang="0">
                  <a:pos x="T0" y="T1"/>
                </a:cxn>
                <a:cxn ang="0">
                  <a:pos x="T2" y="T3"/>
                </a:cxn>
                <a:cxn ang="0">
                  <a:pos x="T4" y="T5"/>
                </a:cxn>
                <a:cxn ang="0">
                  <a:pos x="T6" y="T7"/>
                </a:cxn>
                <a:cxn ang="0">
                  <a:pos x="T8" y="T9"/>
                </a:cxn>
              </a:cxnLst>
              <a:rect l="0" t="0" r="r" b="b"/>
              <a:pathLst>
                <a:path w="45" h="49">
                  <a:moveTo>
                    <a:pt x="5" y="49"/>
                  </a:moveTo>
                  <a:cubicBezTo>
                    <a:pt x="45" y="49"/>
                    <a:pt x="45" y="49"/>
                    <a:pt x="45" y="49"/>
                  </a:cubicBezTo>
                  <a:cubicBezTo>
                    <a:pt x="45" y="30"/>
                    <a:pt x="38" y="13"/>
                    <a:pt x="26" y="0"/>
                  </a:cubicBezTo>
                  <a:cubicBezTo>
                    <a:pt x="18" y="4"/>
                    <a:pt x="9" y="8"/>
                    <a:pt x="0" y="11"/>
                  </a:cubicBezTo>
                  <a:cubicBezTo>
                    <a:pt x="3" y="22"/>
                    <a:pt x="5" y="35"/>
                    <a:pt x="5"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0" name="Freeform 34"/>
            <p:cNvSpPr>
              <a:spLocks/>
            </p:cNvSpPr>
            <p:nvPr/>
          </p:nvSpPr>
          <p:spPr bwMode="auto">
            <a:xfrm>
              <a:off x="557683" y="7745447"/>
              <a:ext cx="72630" cy="83142"/>
            </a:xfrm>
            <a:custGeom>
              <a:avLst/>
              <a:gdLst>
                <a:gd name="T0" fmla="*/ 0 w 32"/>
                <a:gd name="T1" fmla="*/ 37 h 37"/>
                <a:gd name="T2" fmla="*/ 32 w 32"/>
                <a:gd name="T3" fmla="*/ 37 h 37"/>
                <a:gd name="T4" fmla="*/ 32 w 32"/>
                <a:gd name="T5" fmla="*/ 4 h 37"/>
                <a:gd name="T6" fmla="*/ 4 w 32"/>
                <a:gd name="T7" fmla="*/ 0 h 37"/>
                <a:gd name="T8" fmla="*/ 0 w 32"/>
                <a:gd name="T9" fmla="*/ 37 h 37"/>
              </a:gdLst>
              <a:ahLst/>
              <a:cxnLst>
                <a:cxn ang="0">
                  <a:pos x="T0" y="T1"/>
                </a:cxn>
                <a:cxn ang="0">
                  <a:pos x="T2" y="T3"/>
                </a:cxn>
                <a:cxn ang="0">
                  <a:pos x="T4" y="T5"/>
                </a:cxn>
                <a:cxn ang="0">
                  <a:pos x="T6" y="T7"/>
                </a:cxn>
                <a:cxn ang="0">
                  <a:pos x="T8" y="T9"/>
                </a:cxn>
              </a:cxnLst>
              <a:rect l="0" t="0" r="r" b="b"/>
              <a:pathLst>
                <a:path w="32" h="37">
                  <a:moveTo>
                    <a:pt x="0" y="37"/>
                  </a:moveTo>
                  <a:cubicBezTo>
                    <a:pt x="32" y="37"/>
                    <a:pt x="32" y="37"/>
                    <a:pt x="32" y="37"/>
                  </a:cubicBezTo>
                  <a:cubicBezTo>
                    <a:pt x="32" y="4"/>
                    <a:pt x="32" y="4"/>
                    <a:pt x="32" y="4"/>
                  </a:cubicBezTo>
                  <a:cubicBezTo>
                    <a:pt x="23" y="4"/>
                    <a:pt x="13" y="3"/>
                    <a:pt x="4" y="0"/>
                  </a:cubicBezTo>
                  <a:cubicBezTo>
                    <a:pt x="2" y="11"/>
                    <a:pt x="0" y="23"/>
                    <a:pt x="0"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1" name="Freeform 35"/>
            <p:cNvSpPr>
              <a:spLocks/>
            </p:cNvSpPr>
            <p:nvPr/>
          </p:nvSpPr>
          <p:spPr bwMode="auto">
            <a:xfrm>
              <a:off x="648470" y="7846747"/>
              <a:ext cx="74541" cy="81230"/>
            </a:xfrm>
            <a:custGeom>
              <a:avLst/>
              <a:gdLst>
                <a:gd name="T0" fmla="*/ 33 w 33"/>
                <a:gd name="T1" fmla="*/ 0 h 36"/>
                <a:gd name="T2" fmla="*/ 0 w 33"/>
                <a:gd name="T3" fmla="*/ 0 h 36"/>
                <a:gd name="T4" fmla="*/ 0 w 33"/>
                <a:gd name="T5" fmla="*/ 33 h 36"/>
                <a:gd name="T6" fmla="*/ 28 w 33"/>
                <a:gd name="T7" fmla="*/ 36 h 36"/>
                <a:gd name="T8" fmla="*/ 33 w 33"/>
                <a:gd name="T9" fmla="*/ 0 h 36"/>
              </a:gdLst>
              <a:ahLst/>
              <a:cxnLst>
                <a:cxn ang="0">
                  <a:pos x="T0" y="T1"/>
                </a:cxn>
                <a:cxn ang="0">
                  <a:pos x="T2" y="T3"/>
                </a:cxn>
                <a:cxn ang="0">
                  <a:pos x="T4" y="T5"/>
                </a:cxn>
                <a:cxn ang="0">
                  <a:pos x="T6" y="T7"/>
                </a:cxn>
                <a:cxn ang="0">
                  <a:pos x="T8" y="T9"/>
                </a:cxn>
              </a:cxnLst>
              <a:rect l="0" t="0" r="r" b="b"/>
              <a:pathLst>
                <a:path w="33" h="36">
                  <a:moveTo>
                    <a:pt x="33" y="0"/>
                  </a:moveTo>
                  <a:cubicBezTo>
                    <a:pt x="0" y="0"/>
                    <a:pt x="0" y="0"/>
                    <a:pt x="0" y="0"/>
                  </a:cubicBezTo>
                  <a:cubicBezTo>
                    <a:pt x="0" y="33"/>
                    <a:pt x="0" y="33"/>
                    <a:pt x="0" y="33"/>
                  </a:cubicBezTo>
                  <a:cubicBezTo>
                    <a:pt x="10" y="33"/>
                    <a:pt x="19" y="34"/>
                    <a:pt x="28" y="36"/>
                  </a:cubicBezTo>
                  <a:cubicBezTo>
                    <a:pt x="31" y="26"/>
                    <a:pt x="33" y="13"/>
                    <a:pt x="3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2" name="Freeform 36"/>
            <p:cNvSpPr>
              <a:spLocks/>
            </p:cNvSpPr>
            <p:nvPr/>
          </p:nvSpPr>
          <p:spPr bwMode="auto">
            <a:xfrm>
              <a:off x="557683" y="7846747"/>
              <a:ext cx="72630" cy="81230"/>
            </a:xfrm>
            <a:custGeom>
              <a:avLst/>
              <a:gdLst>
                <a:gd name="T0" fmla="*/ 4 w 32"/>
                <a:gd name="T1" fmla="*/ 36 h 36"/>
                <a:gd name="T2" fmla="*/ 32 w 32"/>
                <a:gd name="T3" fmla="*/ 33 h 36"/>
                <a:gd name="T4" fmla="*/ 32 w 32"/>
                <a:gd name="T5" fmla="*/ 0 h 36"/>
                <a:gd name="T6" fmla="*/ 0 w 32"/>
                <a:gd name="T7" fmla="*/ 0 h 36"/>
                <a:gd name="T8" fmla="*/ 4 w 32"/>
                <a:gd name="T9" fmla="*/ 36 h 36"/>
              </a:gdLst>
              <a:ahLst/>
              <a:cxnLst>
                <a:cxn ang="0">
                  <a:pos x="T0" y="T1"/>
                </a:cxn>
                <a:cxn ang="0">
                  <a:pos x="T2" y="T3"/>
                </a:cxn>
                <a:cxn ang="0">
                  <a:pos x="T4" y="T5"/>
                </a:cxn>
                <a:cxn ang="0">
                  <a:pos x="T6" y="T7"/>
                </a:cxn>
                <a:cxn ang="0">
                  <a:pos x="T8" y="T9"/>
                </a:cxn>
              </a:cxnLst>
              <a:rect l="0" t="0" r="r" b="b"/>
              <a:pathLst>
                <a:path w="32" h="36">
                  <a:moveTo>
                    <a:pt x="4" y="36"/>
                  </a:moveTo>
                  <a:cubicBezTo>
                    <a:pt x="13" y="34"/>
                    <a:pt x="23" y="33"/>
                    <a:pt x="32" y="33"/>
                  </a:cubicBezTo>
                  <a:cubicBezTo>
                    <a:pt x="32" y="0"/>
                    <a:pt x="32" y="0"/>
                    <a:pt x="32" y="0"/>
                  </a:cubicBezTo>
                  <a:cubicBezTo>
                    <a:pt x="0" y="0"/>
                    <a:pt x="0" y="0"/>
                    <a:pt x="0" y="0"/>
                  </a:cubicBezTo>
                  <a:cubicBezTo>
                    <a:pt x="0" y="13"/>
                    <a:pt x="2" y="26"/>
                    <a:pt x="4"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3" name="Freeform 37"/>
            <p:cNvSpPr>
              <a:spLocks/>
            </p:cNvSpPr>
            <p:nvPr/>
          </p:nvSpPr>
          <p:spPr bwMode="auto">
            <a:xfrm>
              <a:off x="571062" y="7937534"/>
              <a:ext cx="59250" cy="87920"/>
            </a:xfrm>
            <a:custGeom>
              <a:avLst/>
              <a:gdLst>
                <a:gd name="T0" fmla="*/ 26 w 26"/>
                <a:gd name="T1" fmla="*/ 39 h 39"/>
                <a:gd name="T2" fmla="*/ 26 w 26"/>
                <a:gd name="T3" fmla="*/ 0 h 39"/>
                <a:gd name="T4" fmla="*/ 0 w 26"/>
                <a:gd name="T5" fmla="*/ 3 h 39"/>
                <a:gd name="T6" fmla="*/ 26 w 26"/>
                <a:gd name="T7" fmla="*/ 39 h 39"/>
              </a:gdLst>
              <a:ahLst/>
              <a:cxnLst>
                <a:cxn ang="0">
                  <a:pos x="T0" y="T1"/>
                </a:cxn>
                <a:cxn ang="0">
                  <a:pos x="T2" y="T3"/>
                </a:cxn>
                <a:cxn ang="0">
                  <a:pos x="T4" y="T5"/>
                </a:cxn>
                <a:cxn ang="0">
                  <a:pos x="T6" y="T7"/>
                </a:cxn>
              </a:cxnLst>
              <a:rect l="0" t="0" r="r" b="b"/>
              <a:pathLst>
                <a:path w="26" h="39">
                  <a:moveTo>
                    <a:pt x="26" y="39"/>
                  </a:moveTo>
                  <a:cubicBezTo>
                    <a:pt x="26" y="0"/>
                    <a:pt x="26" y="0"/>
                    <a:pt x="26" y="0"/>
                  </a:cubicBezTo>
                  <a:cubicBezTo>
                    <a:pt x="17" y="0"/>
                    <a:pt x="9" y="1"/>
                    <a:pt x="0" y="3"/>
                  </a:cubicBezTo>
                  <a:cubicBezTo>
                    <a:pt x="7" y="23"/>
                    <a:pt x="17" y="37"/>
                    <a:pt x="26"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4" name="Freeform 38"/>
            <p:cNvSpPr>
              <a:spLocks/>
            </p:cNvSpPr>
            <p:nvPr/>
          </p:nvSpPr>
          <p:spPr bwMode="auto">
            <a:xfrm>
              <a:off x="684786" y="7948047"/>
              <a:ext cx="89832" cy="74541"/>
            </a:xfrm>
            <a:custGeom>
              <a:avLst/>
              <a:gdLst>
                <a:gd name="T0" fmla="*/ 0 w 40"/>
                <a:gd name="T1" fmla="*/ 33 h 33"/>
                <a:gd name="T2" fmla="*/ 40 w 40"/>
                <a:gd name="T3" fmla="*/ 10 h 33"/>
                <a:gd name="T4" fmla="*/ 17 w 40"/>
                <a:gd name="T5" fmla="*/ 0 h 33"/>
                <a:gd name="T6" fmla="*/ 0 w 40"/>
                <a:gd name="T7" fmla="*/ 33 h 33"/>
              </a:gdLst>
              <a:ahLst/>
              <a:cxnLst>
                <a:cxn ang="0">
                  <a:pos x="T0" y="T1"/>
                </a:cxn>
                <a:cxn ang="0">
                  <a:pos x="T2" y="T3"/>
                </a:cxn>
                <a:cxn ang="0">
                  <a:pos x="T4" y="T5"/>
                </a:cxn>
                <a:cxn ang="0">
                  <a:pos x="T6" y="T7"/>
                </a:cxn>
              </a:cxnLst>
              <a:rect l="0" t="0" r="r" b="b"/>
              <a:pathLst>
                <a:path w="40" h="33">
                  <a:moveTo>
                    <a:pt x="0" y="33"/>
                  </a:moveTo>
                  <a:cubicBezTo>
                    <a:pt x="16" y="29"/>
                    <a:pt x="30" y="21"/>
                    <a:pt x="40" y="10"/>
                  </a:cubicBezTo>
                  <a:cubicBezTo>
                    <a:pt x="33" y="6"/>
                    <a:pt x="25" y="3"/>
                    <a:pt x="17" y="0"/>
                  </a:cubicBezTo>
                  <a:cubicBezTo>
                    <a:pt x="13" y="14"/>
                    <a:pt x="7" y="25"/>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5" name="Freeform 39"/>
            <p:cNvSpPr>
              <a:spLocks/>
            </p:cNvSpPr>
            <p:nvPr/>
          </p:nvSpPr>
          <p:spPr bwMode="auto">
            <a:xfrm>
              <a:off x="506078" y="7652749"/>
              <a:ext cx="89832" cy="71674"/>
            </a:xfrm>
            <a:custGeom>
              <a:avLst/>
              <a:gdLst>
                <a:gd name="T0" fmla="*/ 40 w 40"/>
                <a:gd name="T1" fmla="*/ 0 h 32"/>
                <a:gd name="T2" fmla="*/ 0 w 40"/>
                <a:gd name="T3" fmla="*/ 23 h 32"/>
                <a:gd name="T4" fmla="*/ 22 w 40"/>
                <a:gd name="T5" fmla="*/ 32 h 32"/>
                <a:gd name="T6" fmla="*/ 40 w 40"/>
                <a:gd name="T7" fmla="*/ 0 h 32"/>
              </a:gdLst>
              <a:ahLst/>
              <a:cxnLst>
                <a:cxn ang="0">
                  <a:pos x="T0" y="T1"/>
                </a:cxn>
                <a:cxn ang="0">
                  <a:pos x="T2" y="T3"/>
                </a:cxn>
                <a:cxn ang="0">
                  <a:pos x="T4" y="T5"/>
                </a:cxn>
                <a:cxn ang="0">
                  <a:pos x="T6" y="T7"/>
                </a:cxn>
              </a:cxnLst>
              <a:rect l="0" t="0" r="r" b="b"/>
              <a:pathLst>
                <a:path w="40" h="32">
                  <a:moveTo>
                    <a:pt x="40" y="0"/>
                  </a:moveTo>
                  <a:cubicBezTo>
                    <a:pt x="24" y="4"/>
                    <a:pt x="10" y="12"/>
                    <a:pt x="0" y="23"/>
                  </a:cubicBezTo>
                  <a:cubicBezTo>
                    <a:pt x="7" y="27"/>
                    <a:pt x="14" y="30"/>
                    <a:pt x="22" y="32"/>
                  </a:cubicBezTo>
                  <a:cubicBezTo>
                    <a:pt x="27" y="19"/>
                    <a:pt x="33" y="8"/>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6" name="Freeform 40"/>
            <p:cNvSpPr>
              <a:spLocks/>
            </p:cNvSpPr>
            <p:nvPr/>
          </p:nvSpPr>
          <p:spPr bwMode="auto">
            <a:xfrm>
              <a:off x="726835" y="7846747"/>
              <a:ext cx="102255" cy="110857"/>
            </a:xfrm>
            <a:custGeom>
              <a:avLst/>
              <a:gdLst>
                <a:gd name="T0" fmla="*/ 0 w 45"/>
                <a:gd name="T1" fmla="*/ 38 h 49"/>
                <a:gd name="T2" fmla="*/ 26 w 45"/>
                <a:gd name="T3" fmla="*/ 49 h 49"/>
                <a:gd name="T4" fmla="*/ 45 w 45"/>
                <a:gd name="T5" fmla="*/ 0 h 49"/>
                <a:gd name="T6" fmla="*/ 5 w 45"/>
                <a:gd name="T7" fmla="*/ 0 h 49"/>
                <a:gd name="T8" fmla="*/ 0 w 45"/>
                <a:gd name="T9" fmla="*/ 38 h 49"/>
              </a:gdLst>
              <a:ahLst/>
              <a:cxnLst>
                <a:cxn ang="0">
                  <a:pos x="T0" y="T1"/>
                </a:cxn>
                <a:cxn ang="0">
                  <a:pos x="T2" y="T3"/>
                </a:cxn>
                <a:cxn ang="0">
                  <a:pos x="T4" y="T5"/>
                </a:cxn>
                <a:cxn ang="0">
                  <a:pos x="T6" y="T7"/>
                </a:cxn>
                <a:cxn ang="0">
                  <a:pos x="T8" y="T9"/>
                </a:cxn>
              </a:cxnLst>
              <a:rect l="0" t="0" r="r" b="b"/>
              <a:pathLst>
                <a:path w="45" h="49">
                  <a:moveTo>
                    <a:pt x="0" y="38"/>
                  </a:moveTo>
                  <a:cubicBezTo>
                    <a:pt x="10" y="41"/>
                    <a:pt x="18" y="45"/>
                    <a:pt x="26" y="49"/>
                  </a:cubicBezTo>
                  <a:cubicBezTo>
                    <a:pt x="38" y="36"/>
                    <a:pt x="45" y="19"/>
                    <a:pt x="45" y="0"/>
                  </a:cubicBezTo>
                  <a:cubicBezTo>
                    <a:pt x="5" y="0"/>
                    <a:pt x="5" y="0"/>
                    <a:pt x="5" y="0"/>
                  </a:cubicBezTo>
                  <a:cubicBezTo>
                    <a:pt x="5" y="14"/>
                    <a:pt x="3" y="27"/>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7" name="Freeform 41"/>
            <p:cNvSpPr>
              <a:spLocks/>
            </p:cNvSpPr>
            <p:nvPr/>
          </p:nvSpPr>
          <p:spPr bwMode="auto">
            <a:xfrm>
              <a:off x="648470" y="7937534"/>
              <a:ext cx="58295" cy="87920"/>
            </a:xfrm>
            <a:custGeom>
              <a:avLst/>
              <a:gdLst>
                <a:gd name="T0" fmla="*/ 0 w 26"/>
                <a:gd name="T1" fmla="*/ 0 h 39"/>
                <a:gd name="T2" fmla="*/ 0 w 26"/>
                <a:gd name="T3" fmla="*/ 39 h 39"/>
                <a:gd name="T4" fmla="*/ 26 w 26"/>
                <a:gd name="T5" fmla="*/ 3 h 39"/>
                <a:gd name="T6" fmla="*/ 0 w 26"/>
                <a:gd name="T7" fmla="*/ 0 h 39"/>
              </a:gdLst>
              <a:ahLst/>
              <a:cxnLst>
                <a:cxn ang="0">
                  <a:pos x="T0" y="T1"/>
                </a:cxn>
                <a:cxn ang="0">
                  <a:pos x="T2" y="T3"/>
                </a:cxn>
                <a:cxn ang="0">
                  <a:pos x="T4" y="T5"/>
                </a:cxn>
                <a:cxn ang="0">
                  <a:pos x="T6" y="T7"/>
                </a:cxn>
              </a:cxnLst>
              <a:rect l="0" t="0" r="r" b="b"/>
              <a:pathLst>
                <a:path w="26" h="39">
                  <a:moveTo>
                    <a:pt x="0" y="0"/>
                  </a:moveTo>
                  <a:cubicBezTo>
                    <a:pt x="0" y="39"/>
                    <a:pt x="0" y="39"/>
                    <a:pt x="0" y="39"/>
                  </a:cubicBezTo>
                  <a:cubicBezTo>
                    <a:pt x="10" y="36"/>
                    <a:pt x="20" y="23"/>
                    <a:pt x="26" y="3"/>
                  </a:cubicBezTo>
                  <a:cubicBezTo>
                    <a:pt x="18" y="1"/>
                    <a:pt x="9"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8" name="Freeform 42"/>
            <p:cNvSpPr>
              <a:spLocks/>
            </p:cNvSpPr>
            <p:nvPr/>
          </p:nvSpPr>
          <p:spPr bwMode="auto">
            <a:xfrm>
              <a:off x="449694" y="7717733"/>
              <a:ext cx="101300" cy="110857"/>
            </a:xfrm>
            <a:custGeom>
              <a:avLst/>
              <a:gdLst>
                <a:gd name="T0" fmla="*/ 45 w 45"/>
                <a:gd name="T1" fmla="*/ 10 h 49"/>
                <a:gd name="T2" fmla="*/ 19 w 45"/>
                <a:gd name="T3" fmla="*/ 0 h 49"/>
                <a:gd name="T4" fmla="*/ 0 w 45"/>
                <a:gd name="T5" fmla="*/ 49 h 49"/>
                <a:gd name="T6" fmla="*/ 40 w 45"/>
                <a:gd name="T7" fmla="*/ 49 h 49"/>
                <a:gd name="T8" fmla="*/ 45 w 45"/>
                <a:gd name="T9" fmla="*/ 10 h 49"/>
              </a:gdLst>
              <a:ahLst/>
              <a:cxnLst>
                <a:cxn ang="0">
                  <a:pos x="T0" y="T1"/>
                </a:cxn>
                <a:cxn ang="0">
                  <a:pos x="T2" y="T3"/>
                </a:cxn>
                <a:cxn ang="0">
                  <a:pos x="T4" y="T5"/>
                </a:cxn>
                <a:cxn ang="0">
                  <a:pos x="T6" y="T7"/>
                </a:cxn>
                <a:cxn ang="0">
                  <a:pos x="T8" y="T9"/>
                </a:cxn>
              </a:cxnLst>
              <a:rect l="0" t="0" r="r" b="b"/>
              <a:pathLst>
                <a:path w="45" h="49">
                  <a:moveTo>
                    <a:pt x="45" y="10"/>
                  </a:moveTo>
                  <a:cubicBezTo>
                    <a:pt x="36" y="8"/>
                    <a:pt x="28" y="4"/>
                    <a:pt x="19" y="0"/>
                  </a:cubicBezTo>
                  <a:cubicBezTo>
                    <a:pt x="8" y="13"/>
                    <a:pt x="1" y="30"/>
                    <a:pt x="0" y="49"/>
                  </a:cubicBezTo>
                  <a:cubicBezTo>
                    <a:pt x="40" y="49"/>
                    <a:pt x="40" y="49"/>
                    <a:pt x="40" y="49"/>
                  </a:cubicBezTo>
                  <a:cubicBezTo>
                    <a:pt x="41" y="35"/>
                    <a:pt x="42" y="22"/>
                    <a:pt x="4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69" name="Freeform 43"/>
            <p:cNvSpPr>
              <a:spLocks/>
            </p:cNvSpPr>
            <p:nvPr/>
          </p:nvSpPr>
          <p:spPr bwMode="auto">
            <a:xfrm>
              <a:off x="449694" y="7846747"/>
              <a:ext cx="101300" cy="110857"/>
            </a:xfrm>
            <a:custGeom>
              <a:avLst/>
              <a:gdLst>
                <a:gd name="T0" fmla="*/ 40 w 45"/>
                <a:gd name="T1" fmla="*/ 0 h 49"/>
                <a:gd name="T2" fmla="*/ 0 w 45"/>
                <a:gd name="T3" fmla="*/ 0 h 49"/>
                <a:gd name="T4" fmla="*/ 19 w 45"/>
                <a:gd name="T5" fmla="*/ 49 h 49"/>
                <a:gd name="T6" fmla="*/ 45 w 45"/>
                <a:gd name="T7" fmla="*/ 38 h 49"/>
                <a:gd name="T8" fmla="*/ 40 w 45"/>
                <a:gd name="T9" fmla="*/ 0 h 49"/>
              </a:gdLst>
              <a:ahLst/>
              <a:cxnLst>
                <a:cxn ang="0">
                  <a:pos x="T0" y="T1"/>
                </a:cxn>
                <a:cxn ang="0">
                  <a:pos x="T2" y="T3"/>
                </a:cxn>
                <a:cxn ang="0">
                  <a:pos x="T4" y="T5"/>
                </a:cxn>
                <a:cxn ang="0">
                  <a:pos x="T6" y="T7"/>
                </a:cxn>
                <a:cxn ang="0">
                  <a:pos x="T8" y="T9"/>
                </a:cxn>
              </a:cxnLst>
              <a:rect l="0" t="0" r="r" b="b"/>
              <a:pathLst>
                <a:path w="45" h="49">
                  <a:moveTo>
                    <a:pt x="40" y="0"/>
                  </a:moveTo>
                  <a:cubicBezTo>
                    <a:pt x="0" y="0"/>
                    <a:pt x="0" y="0"/>
                    <a:pt x="0" y="0"/>
                  </a:cubicBezTo>
                  <a:cubicBezTo>
                    <a:pt x="1" y="19"/>
                    <a:pt x="8" y="36"/>
                    <a:pt x="19" y="49"/>
                  </a:cubicBezTo>
                  <a:cubicBezTo>
                    <a:pt x="28" y="45"/>
                    <a:pt x="36" y="41"/>
                    <a:pt x="45" y="38"/>
                  </a:cubicBezTo>
                  <a:cubicBezTo>
                    <a:pt x="42" y="27"/>
                    <a:pt x="41" y="14"/>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sp>
          <p:nvSpPr>
            <p:cNvPr id="70" name="Freeform 44"/>
            <p:cNvSpPr>
              <a:spLocks/>
            </p:cNvSpPr>
            <p:nvPr/>
          </p:nvSpPr>
          <p:spPr bwMode="auto">
            <a:xfrm>
              <a:off x="503211" y="7948047"/>
              <a:ext cx="92699" cy="74541"/>
            </a:xfrm>
            <a:custGeom>
              <a:avLst/>
              <a:gdLst>
                <a:gd name="T0" fmla="*/ 0 w 41"/>
                <a:gd name="T1" fmla="*/ 10 h 33"/>
                <a:gd name="T2" fmla="*/ 41 w 41"/>
                <a:gd name="T3" fmla="*/ 33 h 33"/>
                <a:gd name="T4" fmla="*/ 23 w 41"/>
                <a:gd name="T5" fmla="*/ 0 h 33"/>
                <a:gd name="T6" fmla="*/ 0 w 41"/>
                <a:gd name="T7" fmla="*/ 10 h 33"/>
              </a:gdLst>
              <a:ahLst/>
              <a:cxnLst>
                <a:cxn ang="0">
                  <a:pos x="T0" y="T1"/>
                </a:cxn>
                <a:cxn ang="0">
                  <a:pos x="T2" y="T3"/>
                </a:cxn>
                <a:cxn ang="0">
                  <a:pos x="T4" y="T5"/>
                </a:cxn>
                <a:cxn ang="0">
                  <a:pos x="T6" y="T7"/>
                </a:cxn>
              </a:cxnLst>
              <a:rect l="0" t="0" r="r" b="b"/>
              <a:pathLst>
                <a:path w="41" h="33">
                  <a:moveTo>
                    <a:pt x="0" y="10"/>
                  </a:moveTo>
                  <a:cubicBezTo>
                    <a:pt x="11" y="21"/>
                    <a:pt x="25" y="29"/>
                    <a:pt x="41" y="33"/>
                  </a:cubicBezTo>
                  <a:cubicBezTo>
                    <a:pt x="33" y="25"/>
                    <a:pt x="28" y="14"/>
                    <a:pt x="23" y="0"/>
                  </a:cubicBezTo>
                  <a:cubicBezTo>
                    <a:pt x="15" y="3"/>
                    <a:pt x="8"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30000"/>
                </a:lnSpc>
              </a:pPr>
              <a:endParaRPr lang="zh-CN" altLang="en-US"/>
            </a:p>
          </p:txBody>
        </p:sp>
      </p:grpSp>
      <p:sp>
        <p:nvSpPr>
          <p:cNvPr id="71" name="Freeform 79"/>
          <p:cNvSpPr>
            <a:spLocks/>
          </p:cNvSpPr>
          <p:nvPr/>
        </p:nvSpPr>
        <p:spPr bwMode="auto">
          <a:xfrm>
            <a:off x="9907491" y="3671654"/>
            <a:ext cx="542812" cy="341169"/>
          </a:xfrm>
          <a:custGeom>
            <a:avLst/>
            <a:gdLst>
              <a:gd name="T0" fmla="*/ 197 w 240"/>
              <a:gd name="T1" fmla="*/ 63 h 151"/>
              <a:gd name="T2" fmla="*/ 197 w 240"/>
              <a:gd name="T3" fmla="*/ 62 h 151"/>
              <a:gd name="T4" fmla="*/ 135 w 240"/>
              <a:gd name="T5" fmla="*/ 0 h 151"/>
              <a:gd name="T6" fmla="*/ 79 w 240"/>
              <a:gd name="T7" fmla="*/ 35 h 151"/>
              <a:gd name="T8" fmla="*/ 64 w 240"/>
              <a:gd name="T9" fmla="*/ 31 h 151"/>
              <a:gd name="T10" fmla="*/ 33 w 240"/>
              <a:gd name="T11" fmla="*/ 58 h 151"/>
              <a:gd name="T12" fmla="*/ 0 w 240"/>
              <a:gd name="T13" fmla="*/ 103 h 151"/>
              <a:gd name="T14" fmla="*/ 48 w 240"/>
              <a:gd name="T15" fmla="*/ 151 h 151"/>
              <a:gd name="T16" fmla="*/ 197 w 240"/>
              <a:gd name="T17" fmla="*/ 151 h 151"/>
              <a:gd name="T18" fmla="*/ 197 w 240"/>
              <a:gd name="T19" fmla="*/ 151 h 151"/>
              <a:gd name="T20" fmla="*/ 240 w 240"/>
              <a:gd name="T21" fmla="*/ 107 h 151"/>
              <a:gd name="T22" fmla="*/ 197 w 240"/>
              <a:gd name="T23" fmla="*/ 6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1">
                <a:moveTo>
                  <a:pt x="197" y="63"/>
                </a:moveTo>
                <a:cubicBezTo>
                  <a:pt x="197" y="63"/>
                  <a:pt x="197" y="62"/>
                  <a:pt x="197" y="62"/>
                </a:cubicBezTo>
                <a:cubicBezTo>
                  <a:pt x="197" y="27"/>
                  <a:pt x="169" y="0"/>
                  <a:pt x="135" y="0"/>
                </a:cubicBezTo>
                <a:cubicBezTo>
                  <a:pt x="110" y="0"/>
                  <a:pt x="89" y="14"/>
                  <a:pt x="79" y="35"/>
                </a:cubicBezTo>
                <a:cubicBezTo>
                  <a:pt x="74" y="33"/>
                  <a:pt x="70" y="31"/>
                  <a:pt x="64" y="31"/>
                </a:cubicBezTo>
                <a:cubicBezTo>
                  <a:pt x="49" y="31"/>
                  <a:pt x="35" y="43"/>
                  <a:pt x="33" y="58"/>
                </a:cubicBezTo>
                <a:cubicBezTo>
                  <a:pt x="14" y="65"/>
                  <a:pt x="0" y="82"/>
                  <a:pt x="0" y="103"/>
                </a:cubicBezTo>
                <a:cubicBezTo>
                  <a:pt x="0" y="130"/>
                  <a:pt x="22" y="151"/>
                  <a:pt x="48" y="151"/>
                </a:cubicBezTo>
                <a:cubicBezTo>
                  <a:pt x="197" y="151"/>
                  <a:pt x="197" y="151"/>
                  <a:pt x="197" y="151"/>
                </a:cubicBezTo>
                <a:cubicBezTo>
                  <a:pt x="197" y="151"/>
                  <a:pt x="197" y="151"/>
                  <a:pt x="197" y="151"/>
                </a:cubicBezTo>
                <a:cubicBezTo>
                  <a:pt x="221" y="151"/>
                  <a:pt x="240" y="132"/>
                  <a:pt x="240" y="107"/>
                </a:cubicBezTo>
                <a:cubicBezTo>
                  <a:pt x="240" y="83"/>
                  <a:pt x="221" y="64"/>
                  <a:pt x="197"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6" tIns="45718" rIns="91436" bIns="45718" numCol="1" anchor="t" anchorCtr="0" compatLnSpc="1">
            <a:prstTxWarp prst="textNoShape">
              <a:avLst/>
            </a:prstTxWarp>
          </a:bodyPr>
          <a:lstStyle/>
          <a:p>
            <a:pPr>
              <a:lnSpc>
                <a:spcPct val="130000"/>
              </a:lnSpc>
            </a:pPr>
            <a:endParaRPr lang="zh-CN" altLang="en-US"/>
          </a:p>
        </p:txBody>
      </p:sp>
      <p:sp>
        <p:nvSpPr>
          <p:cNvPr id="85" name="矩形 84"/>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86" name="圆角矩形 85"/>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3</a:t>
            </a:r>
            <a:endParaRPr lang="zh-CN" altLang="en-US" sz="3600" dirty="0"/>
          </a:p>
        </p:txBody>
      </p:sp>
      <p:sp>
        <p:nvSpPr>
          <p:cNvPr id="87" name="文本框 86"/>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研究方法</a:t>
            </a:r>
          </a:p>
        </p:txBody>
      </p:sp>
      <p:sp>
        <p:nvSpPr>
          <p:cNvPr id="88" name="矩形 87"/>
          <p:cNvSpPr/>
          <p:nvPr/>
        </p:nvSpPr>
        <p:spPr>
          <a:xfrm>
            <a:off x="2838032" y="324999"/>
            <a:ext cx="2729373"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METHODS</a:t>
            </a:r>
          </a:p>
        </p:txBody>
      </p:sp>
      <p:grpSp>
        <p:nvGrpSpPr>
          <p:cNvPr id="89" name="组 88"/>
          <p:cNvGrpSpPr/>
          <p:nvPr/>
        </p:nvGrpSpPr>
        <p:grpSpPr>
          <a:xfrm>
            <a:off x="9284090" y="252856"/>
            <a:ext cx="2907908" cy="574513"/>
            <a:chOff x="9284089" y="252855"/>
            <a:chExt cx="2907908" cy="574513"/>
          </a:xfrm>
        </p:grpSpPr>
        <p:grpSp>
          <p:nvGrpSpPr>
            <p:cNvPr id="90" name="组 89"/>
            <p:cNvGrpSpPr/>
            <p:nvPr/>
          </p:nvGrpSpPr>
          <p:grpSpPr>
            <a:xfrm>
              <a:off x="11454105" y="252856"/>
              <a:ext cx="737892" cy="484288"/>
              <a:chOff x="11454105" y="252856"/>
              <a:chExt cx="737892" cy="484288"/>
            </a:xfrm>
          </p:grpSpPr>
          <p:grpSp>
            <p:nvGrpSpPr>
              <p:cNvPr id="92" name="组 91"/>
              <p:cNvGrpSpPr/>
              <p:nvPr/>
            </p:nvGrpSpPr>
            <p:grpSpPr>
              <a:xfrm>
                <a:off x="12039604" y="252856"/>
                <a:ext cx="152393" cy="484287"/>
                <a:chOff x="12039604" y="252856"/>
                <a:chExt cx="152393" cy="484287"/>
              </a:xfrm>
            </p:grpSpPr>
            <p:sp>
              <p:nvSpPr>
                <p:cNvPr id="96" name="圆角矩形 95"/>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圆角矩形 96"/>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 97"/>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圆角矩形 98"/>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圆角矩形 99"/>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9"/>
              <p:cNvGrpSpPr/>
              <p:nvPr/>
            </p:nvGrpSpPr>
            <p:grpSpPr>
              <a:xfrm>
                <a:off x="11454105" y="252857"/>
                <a:ext cx="491115" cy="484287"/>
                <a:chOff x="1528923" y="220268"/>
                <a:chExt cx="1284096" cy="1266241"/>
              </a:xfrm>
            </p:grpSpPr>
            <p:sp>
              <p:nvSpPr>
                <p:cNvPr id="94" name="圆角矩形 93"/>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91" name="文本框 90"/>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4097653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同侧圆角矩形 22"/>
          <p:cNvSpPr/>
          <p:nvPr/>
        </p:nvSpPr>
        <p:spPr>
          <a:xfrm rot="5400000" flipH="1">
            <a:off x="7814804" y="2707655"/>
            <a:ext cx="622152" cy="4486429"/>
          </a:xfrm>
          <a:prstGeom prst="round2SameRect">
            <a:avLst>
              <a:gd name="adj1" fmla="val 50000"/>
              <a:gd name="adj2" fmla="val 0"/>
            </a:avLst>
          </a:prstGeom>
          <a:solidFill>
            <a:srgbClr val="4472C4">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130000"/>
              </a:lnSpc>
            </a:pPr>
            <a:endParaRPr lang="zh-CN" altLang="en-US"/>
          </a:p>
        </p:txBody>
      </p:sp>
      <p:sp>
        <p:nvSpPr>
          <p:cNvPr id="3" name="同侧圆角矩形 2"/>
          <p:cNvSpPr/>
          <p:nvPr/>
        </p:nvSpPr>
        <p:spPr>
          <a:xfrm rot="16200000">
            <a:off x="3526175" y="77244"/>
            <a:ext cx="622152" cy="4486429"/>
          </a:xfrm>
          <a:prstGeom prst="round2SameRect">
            <a:avLst>
              <a:gd name="adj1" fmla="val 50000"/>
              <a:gd name="adj2" fmla="val 0"/>
            </a:avLst>
          </a:prstGeom>
          <a:solidFill>
            <a:srgbClr val="4472C4">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130000"/>
              </a:lnSpc>
            </a:pPr>
            <a:endParaRPr lang="zh-CN" altLang="en-US"/>
          </a:p>
        </p:txBody>
      </p:sp>
      <p:sp>
        <p:nvSpPr>
          <p:cNvPr id="21" name="圆角矩形 20"/>
          <p:cNvSpPr/>
          <p:nvPr/>
        </p:nvSpPr>
        <p:spPr>
          <a:xfrm>
            <a:off x="4357761" y="1988122"/>
            <a:ext cx="3306471" cy="3273825"/>
          </a:xfrm>
          <a:prstGeom prst="ellipse">
            <a:avLst/>
          </a:prstGeom>
          <a:solidFill>
            <a:schemeClr val="bg1"/>
          </a:solidFill>
          <a:ln w="15875">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4000" dirty="0">
              <a:latin typeface="微软雅黑" panose="020B0503020204020204" pitchFamily="34" charset="-122"/>
              <a:ea typeface="微软雅黑" panose="020B0503020204020204" pitchFamily="34" charset="-122"/>
            </a:endParaRPr>
          </a:p>
        </p:txBody>
      </p:sp>
      <p:sp>
        <p:nvSpPr>
          <p:cNvPr id="20" name="圆角矩形 20"/>
          <p:cNvSpPr/>
          <p:nvPr/>
        </p:nvSpPr>
        <p:spPr>
          <a:xfrm>
            <a:off x="4490373" y="2119427"/>
            <a:ext cx="3041243" cy="3011215"/>
          </a:xfrm>
          <a:prstGeom prst="ellipse">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22" name="文本框 21"/>
          <p:cNvSpPr txBox="1"/>
          <p:nvPr/>
        </p:nvSpPr>
        <p:spPr>
          <a:xfrm>
            <a:off x="4742553" y="2607187"/>
            <a:ext cx="2639239" cy="1046440"/>
          </a:xfrm>
          <a:prstGeom prst="rect">
            <a:avLst/>
          </a:prstGeom>
          <a:noFill/>
        </p:spPr>
        <p:txBody>
          <a:bodyPr wrap="square" lIns="91438" tIns="45719" rIns="91438" bIns="45719" rtlCol="0">
            <a:spAutoFit/>
          </a:bodyPr>
          <a:lstStyle/>
          <a:p>
            <a:pPr>
              <a:lnSpc>
                <a:spcPct val="130000"/>
              </a:lnSpc>
            </a:pPr>
            <a:r>
              <a:rPr lang="en-US" altLang="zh-CN" sz="4800" dirty="0">
                <a:solidFill>
                  <a:schemeClr val="bg1"/>
                </a:solidFill>
                <a:latin typeface="Calibri" panose="020F0502020204030204" pitchFamily="34" charset="0"/>
              </a:rPr>
              <a:t>Methods</a:t>
            </a:r>
            <a:endParaRPr lang="zh-CN" altLang="en-US" sz="4800" dirty="0">
              <a:solidFill>
                <a:schemeClr val="bg1"/>
              </a:solidFill>
              <a:latin typeface="Calibri" panose="020F0502020204030204" pitchFamily="34" charset="0"/>
            </a:endParaRPr>
          </a:p>
        </p:txBody>
      </p:sp>
      <p:sp>
        <p:nvSpPr>
          <p:cNvPr id="24" name="矩形 23"/>
          <p:cNvSpPr/>
          <p:nvPr/>
        </p:nvSpPr>
        <p:spPr>
          <a:xfrm>
            <a:off x="5180449" y="3330773"/>
            <a:ext cx="1617387" cy="1501179"/>
          </a:xfrm>
          <a:prstGeom prst="rect">
            <a:avLst/>
          </a:prstGeom>
        </p:spPr>
        <p:txBody>
          <a:bodyPr wrap="square" lIns="91436" tIns="45718" rIns="91436" bIns="45718">
            <a:spAutoFit/>
          </a:bodyPr>
          <a:lstStyle/>
          <a:p>
            <a:pPr>
              <a:lnSpc>
                <a:spcPct val="130000"/>
              </a:lnSpc>
            </a:pPr>
            <a:endParaRPr lang="en-US" altLang="zh-CN" sz="11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1892957" y="2119425"/>
            <a:ext cx="1307443" cy="492443"/>
          </a:xfrm>
          <a:prstGeom prst="rect">
            <a:avLst/>
          </a:prstGeom>
        </p:spPr>
        <p:txBody>
          <a:bodyPr wrap="square" lIns="91436" tIns="45718" rIns="91436" bIns="45718">
            <a:spAutoFit/>
          </a:bodyPr>
          <a:lstStyle/>
          <a:p>
            <a:pPr>
              <a:lnSpc>
                <a:spcPct val="130000"/>
              </a:lnSpc>
            </a:pPr>
            <a:r>
              <a:rPr lang="zh-CN" altLang="en-US" sz="2000" dirty="0">
                <a:solidFill>
                  <a:schemeClr val="bg1"/>
                </a:solidFill>
                <a:latin typeface="微软雅黑" panose="020B0503020204020204" pitchFamily="34" charset="-122"/>
                <a:ea typeface="微软雅黑" panose="020B0503020204020204" pitchFamily="34" charset="-122"/>
              </a:rPr>
              <a:t>方法一</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8821588" y="4750813"/>
            <a:ext cx="1307443" cy="492443"/>
          </a:xfrm>
          <a:prstGeom prst="rect">
            <a:avLst/>
          </a:prstGeom>
        </p:spPr>
        <p:txBody>
          <a:bodyPr wrap="square" lIns="91436" tIns="45718" rIns="91436" bIns="45718">
            <a:spAutoFit/>
          </a:bodyPr>
          <a:lstStyle/>
          <a:p>
            <a:pPr>
              <a:lnSpc>
                <a:spcPct val="130000"/>
              </a:lnSpc>
            </a:pPr>
            <a:r>
              <a:rPr lang="zh-CN" altLang="en-US" sz="2000" dirty="0">
                <a:solidFill>
                  <a:schemeClr val="bg1"/>
                </a:solidFill>
                <a:latin typeface="微软雅黑" panose="020B0503020204020204" pitchFamily="34" charset="-122"/>
                <a:ea typeface="微软雅黑" panose="020B0503020204020204" pitchFamily="34" charset="-122"/>
              </a:rPr>
              <a:t>方法二</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764673" y="4299645"/>
            <a:ext cx="2353019" cy="981036"/>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endParaRPr lang="en-US" altLang="zh-CN" sz="15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flipH="1">
            <a:off x="2832076" y="4185820"/>
            <a:ext cx="1005177" cy="0"/>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2686720" y="3297914"/>
            <a:ext cx="1416673" cy="1015663"/>
          </a:xfrm>
          <a:prstGeom prst="rect">
            <a:avLst/>
          </a:prstGeom>
          <a:noFill/>
        </p:spPr>
        <p:txBody>
          <a:bodyPr wrap="none" lIns="91436" tIns="45718" rIns="91436" bIns="45718" rtlCol="0">
            <a:spAutoFit/>
          </a:bodyPr>
          <a:lstStyle/>
          <a:p>
            <a:pPr>
              <a:lnSpc>
                <a:spcPct val="130000"/>
              </a:lnSpc>
            </a:pPr>
            <a:r>
              <a:rPr lang="en-US" altLang="zh-CN"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35%</a:t>
            </a:r>
            <a:endParaRPr lang="zh-CN" altLang="en-US"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39" name="矩形 38"/>
          <p:cNvSpPr/>
          <p:nvPr/>
        </p:nvSpPr>
        <p:spPr>
          <a:xfrm>
            <a:off x="8011649" y="3463391"/>
            <a:ext cx="2353019" cy="1000272"/>
          </a:xfrm>
          <a:prstGeom prst="rect">
            <a:avLst/>
          </a:prstGeom>
        </p:spPr>
        <p:txBody>
          <a:bodyPr wrap="square" lIns="91436" tIns="45718" rIns="91436" bIns="45718">
            <a:spAutoFit/>
          </a:bodyPr>
          <a:lstStyle/>
          <a:p>
            <a:pPr>
              <a:lnSpc>
                <a:spcPct val="130000"/>
              </a:lnSpc>
            </a:pPr>
            <a:r>
              <a:rPr lang="zh-CN" altLang="en-US" sz="15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flipH="1">
            <a:off x="8154625" y="3305368"/>
            <a:ext cx="1005177" cy="0"/>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8009269" y="2417462"/>
            <a:ext cx="1416673" cy="1015663"/>
          </a:xfrm>
          <a:prstGeom prst="rect">
            <a:avLst/>
          </a:prstGeom>
          <a:noFill/>
        </p:spPr>
        <p:txBody>
          <a:bodyPr wrap="none" lIns="91436" tIns="45718" rIns="91436" bIns="45718" rtlCol="0">
            <a:spAutoFit/>
          </a:bodyPr>
          <a:lstStyle/>
          <a:p>
            <a:pPr>
              <a:lnSpc>
                <a:spcPct val="130000"/>
              </a:lnSpc>
            </a:pPr>
            <a:r>
              <a:rPr lang="en-US" altLang="zh-CN"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65%</a:t>
            </a:r>
            <a:endParaRPr lang="zh-CN" altLang="en-US"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42" name="圆角矩形 41"/>
          <p:cNvSpPr/>
          <p:nvPr/>
        </p:nvSpPr>
        <p:spPr>
          <a:xfrm rot="10800000" flipV="1">
            <a:off x="1144067" y="5817825"/>
            <a:ext cx="1299872"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130000"/>
              </a:lnSpc>
            </a:pPr>
            <a:r>
              <a:rPr lang="zh-CN" altLang="en-US" sz="2000" dirty="0">
                <a:latin typeface="微软雅黑" panose="020B0503020204020204" pitchFamily="34" charset="-122"/>
                <a:ea typeface="微软雅黑" panose="020B0503020204020204" pitchFamily="34" charset="-122"/>
              </a:rPr>
              <a:t>方法总结</a:t>
            </a:r>
          </a:p>
        </p:txBody>
      </p:sp>
      <p:sp>
        <p:nvSpPr>
          <p:cNvPr id="50" name="矩形 49"/>
          <p:cNvSpPr/>
          <p:nvPr/>
        </p:nvSpPr>
        <p:spPr>
          <a:xfrm>
            <a:off x="2678207" y="5736920"/>
            <a:ext cx="8239260" cy="720197"/>
          </a:xfrm>
          <a:prstGeom prst="rect">
            <a:avLst/>
          </a:prstGeom>
        </p:spPr>
        <p:txBody>
          <a:bodyPr wrap="square" lIns="91436" tIns="45718" rIns="91436" bIns="45718">
            <a:spAutoFit/>
          </a:bodyPr>
          <a:lstStyle/>
          <a:p>
            <a:pPr>
              <a:lnSpc>
                <a:spcPct val="130000"/>
              </a:lnSpc>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64" name="矩形 63"/>
          <p:cNvSpPr/>
          <p:nvPr/>
        </p:nvSpPr>
        <p:spPr>
          <a:xfrm>
            <a:off x="2438403" y="252859"/>
            <a:ext cx="975359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65" name="圆角矩形 64"/>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3</a:t>
            </a:r>
            <a:endParaRPr lang="zh-CN" altLang="en-US" sz="3600" dirty="0"/>
          </a:p>
        </p:txBody>
      </p:sp>
      <p:sp>
        <p:nvSpPr>
          <p:cNvPr id="66" name="文本框 65"/>
          <p:cNvSpPr txBox="1"/>
          <p:nvPr/>
        </p:nvSpPr>
        <p:spPr>
          <a:xfrm>
            <a:off x="647718" y="267581"/>
            <a:ext cx="1655153" cy="461665"/>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研究方法</a:t>
            </a:r>
          </a:p>
        </p:txBody>
      </p:sp>
      <p:sp>
        <p:nvSpPr>
          <p:cNvPr id="67" name="矩形 66"/>
          <p:cNvSpPr/>
          <p:nvPr/>
        </p:nvSpPr>
        <p:spPr>
          <a:xfrm>
            <a:off x="2838032" y="324999"/>
            <a:ext cx="2729373"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RESEARCH METHODS</a:t>
            </a:r>
          </a:p>
        </p:txBody>
      </p:sp>
      <p:grpSp>
        <p:nvGrpSpPr>
          <p:cNvPr id="68" name="组 67"/>
          <p:cNvGrpSpPr/>
          <p:nvPr/>
        </p:nvGrpSpPr>
        <p:grpSpPr>
          <a:xfrm>
            <a:off x="9284090" y="252856"/>
            <a:ext cx="2907908" cy="574513"/>
            <a:chOff x="9284089" y="252855"/>
            <a:chExt cx="2907908" cy="574513"/>
          </a:xfrm>
        </p:grpSpPr>
        <p:grpSp>
          <p:nvGrpSpPr>
            <p:cNvPr id="69" name="组 68"/>
            <p:cNvGrpSpPr/>
            <p:nvPr/>
          </p:nvGrpSpPr>
          <p:grpSpPr>
            <a:xfrm>
              <a:off x="11454105" y="252856"/>
              <a:ext cx="737892" cy="484288"/>
              <a:chOff x="11454105" y="252856"/>
              <a:chExt cx="737892" cy="484288"/>
            </a:xfrm>
          </p:grpSpPr>
          <p:grpSp>
            <p:nvGrpSpPr>
              <p:cNvPr id="71" name="组 70"/>
              <p:cNvGrpSpPr/>
              <p:nvPr/>
            </p:nvGrpSpPr>
            <p:grpSpPr>
              <a:xfrm>
                <a:off x="12039604" y="252856"/>
                <a:ext cx="152393" cy="484287"/>
                <a:chOff x="12039604" y="252856"/>
                <a:chExt cx="152393" cy="484287"/>
              </a:xfrm>
            </p:grpSpPr>
            <p:sp>
              <p:nvSpPr>
                <p:cNvPr id="75" name="圆角矩形 7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角矩形 7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圆角矩形 7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99"/>
              <p:cNvGrpSpPr/>
              <p:nvPr/>
            </p:nvGrpSpPr>
            <p:grpSpPr>
              <a:xfrm>
                <a:off x="11454105" y="252857"/>
                <a:ext cx="491115" cy="484287"/>
                <a:chOff x="1528923" y="220268"/>
                <a:chExt cx="1284096" cy="1266241"/>
              </a:xfrm>
            </p:grpSpPr>
            <p:sp>
              <p:nvSpPr>
                <p:cNvPr id="73" name="圆角矩形 72"/>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70" name="文本框 69"/>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6267804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组 3"/>
          <p:cNvGrpSpPr/>
          <p:nvPr/>
        </p:nvGrpSpPr>
        <p:grpSpPr>
          <a:xfrm>
            <a:off x="-21102" y="2847434"/>
            <a:ext cx="12213103" cy="1296345"/>
            <a:chOff x="-21102" y="2847433"/>
            <a:chExt cx="12213102" cy="1296345"/>
          </a:xfrm>
        </p:grpSpPr>
        <p:sp>
          <p:nvSpPr>
            <p:cNvPr id="51" name="矩形 50"/>
            <p:cNvSpPr/>
            <p:nvPr/>
          </p:nvSpPr>
          <p:spPr>
            <a:xfrm flipH="1">
              <a:off x="0" y="2872348"/>
              <a:ext cx="1219200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a:t>4</a:t>
              </a:r>
              <a:endParaRPr lang="zh-CN" altLang="en-US" sz="6000" dirty="0"/>
            </a:p>
          </p:txBody>
        </p:sp>
        <p:sp>
          <p:nvSpPr>
            <p:cNvPr id="42" name="文本框 41"/>
            <p:cNvSpPr txBox="1"/>
            <p:nvPr/>
          </p:nvSpPr>
          <p:spPr>
            <a:xfrm>
              <a:off x="8316574" y="3077396"/>
              <a:ext cx="3631758" cy="861772"/>
            </a:xfrm>
            <a:prstGeom prst="rect">
              <a:avLst/>
            </a:prstGeom>
            <a:noFill/>
          </p:spPr>
          <p:txBody>
            <a:bodyPr wrap="none" lIns="91438" tIns="45719" rIns="91438" bIns="45719" rtlCol="0">
              <a:spAutoFit/>
            </a:bodyPr>
            <a:lstStyle/>
            <a:p>
              <a:r>
                <a:rPr lang="zh-CN" altLang="en-US" sz="4800" spc="600" dirty="0">
                  <a:solidFill>
                    <a:schemeClr val="bg1"/>
                  </a:solidFill>
                  <a:latin typeface="微软雅黑" panose="020B0503020204020204" pitchFamily="34" charset="-122"/>
                  <a:ea typeface="微软雅黑" panose="020B0503020204020204" pitchFamily="34" charset="-122"/>
                </a:rPr>
                <a:t>分析与讨论</a:t>
              </a: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p:cNvSpPr/>
            <p:nvPr/>
          </p:nvSpPr>
          <p:spPr>
            <a:xfrm>
              <a:off x="3871404" y="3264361"/>
              <a:ext cx="4400510" cy="461663"/>
            </a:xfrm>
            <a:prstGeom prst="rect">
              <a:avLst/>
            </a:prstGeom>
          </p:spPr>
          <p:txBody>
            <a:bodyPr wrap="none" lIns="91438" tIns="45719" rIns="91438" bIns="45719">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ANALYSIS AND DISCUSSION</a:t>
              </a:r>
            </a:p>
          </p:txBody>
        </p:sp>
      </p:grpSp>
      <p:grpSp>
        <p:nvGrpSpPr>
          <p:cNvPr id="27" name="组 26"/>
          <p:cNvGrpSpPr/>
          <p:nvPr/>
        </p:nvGrpSpPr>
        <p:grpSpPr>
          <a:xfrm>
            <a:off x="9284090" y="252856"/>
            <a:ext cx="2907908" cy="574513"/>
            <a:chOff x="9284089" y="252855"/>
            <a:chExt cx="2907908" cy="574513"/>
          </a:xfrm>
        </p:grpSpPr>
        <p:grpSp>
          <p:nvGrpSpPr>
            <p:cNvPr id="28" name="组 27"/>
            <p:cNvGrpSpPr/>
            <p:nvPr/>
          </p:nvGrpSpPr>
          <p:grpSpPr>
            <a:xfrm>
              <a:off x="11454105" y="252856"/>
              <a:ext cx="737892" cy="484288"/>
              <a:chOff x="11454105" y="252856"/>
              <a:chExt cx="737892" cy="484288"/>
            </a:xfrm>
          </p:grpSpPr>
          <p:grpSp>
            <p:nvGrpSpPr>
              <p:cNvPr id="30" name="组 29"/>
              <p:cNvGrpSpPr/>
              <p:nvPr/>
            </p:nvGrpSpPr>
            <p:grpSpPr>
              <a:xfrm>
                <a:off x="12039604" y="252856"/>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99"/>
              <p:cNvGrpSpPr/>
              <p:nvPr/>
            </p:nvGrpSpPr>
            <p:grpSpPr>
              <a:xfrm>
                <a:off x="11454105" y="252857"/>
                <a:ext cx="491115" cy="484287"/>
                <a:chOff x="1528923" y="220268"/>
                <a:chExt cx="1284096" cy="1266241"/>
              </a:xfrm>
            </p:grpSpPr>
            <p:sp>
              <p:nvSpPr>
                <p:cNvPr id="32" name="圆角矩形 3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29" name="文本框 2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2007907173"/>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L 形 1"/>
          <p:cNvSpPr/>
          <p:nvPr/>
        </p:nvSpPr>
        <p:spPr>
          <a:xfrm rot="2686645">
            <a:off x="4605409" y="2412321"/>
            <a:ext cx="1430064" cy="1443667"/>
          </a:xfrm>
          <a:prstGeom prst="corner">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a:p>
        </p:txBody>
      </p:sp>
      <p:sp>
        <p:nvSpPr>
          <p:cNvPr id="18" name="L 形 17"/>
          <p:cNvSpPr/>
          <p:nvPr/>
        </p:nvSpPr>
        <p:spPr>
          <a:xfrm rot="8086645">
            <a:off x="5819106" y="2416548"/>
            <a:ext cx="1420689" cy="1392304"/>
          </a:xfrm>
          <a:prstGeom prst="corner">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a:p>
        </p:txBody>
      </p:sp>
      <p:sp>
        <p:nvSpPr>
          <p:cNvPr id="20" name="L 形 19"/>
          <p:cNvSpPr/>
          <p:nvPr/>
        </p:nvSpPr>
        <p:spPr>
          <a:xfrm rot="13486645">
            <a:off x="5830864" y="3610563"/>
            <a:ext cx="1428819" cy="1428819"/>
          </a:xfrm>
          <a:prstGeom prst="corner">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a:p>
        </p:txBody>
      </p:sp>
      <p:sp>
        <p:nvSpPr>
          <p:cNvPr id="21" name="L 形 20"/>
          <p:cNvSpPr/>
          <p:nvPr/>
        </p:nvSpPr>
        <p:spPr>
          <a:xfrm rot="18886645">
            <a:off x="4630661" y="3640515"/>
            <a:ext cx="1428819" cy="1428819"/>
          </a:xfrm>
          <a:prstGeom prst="corner">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a:p>
        </p:txBody>
      </p:sp>
      <p:sp>
        <p:nvSpPr>
          <p:cNvPr id="24" name="文本框 23"/>
          <p:cNvSpPr txBox="1"/>
          <p:nvPr/>
        </p:nvSpPr>
        <p:spPr>
          <a:xfrm>
            <a:off x="4632667" y="2471944"/>
            <a:ext cx="540648" cy="1172629"/>
          </a:xfrm>
          <a:prstGeom prst="rect">
            <a:avLst/>
          </a:prstGeom>
          <a:noFill/>
        </p:spPr>
        <p:txBody>
          <a:bodyPr wrap="square" lIns="91436" tIns="45718" rIns="91436" bIns="45718" rtlCol="0">
            <a:spAutoFit/>
          </a:bodyPr>
          <a:lstStyle/>
          <a:p>
            <a:pPr>
              <a:lnSpc>
                <a:spcPct val="130000"/>
              </a:lnSpc>
            </a:pPr>
            <a:r>
              <a:rPr lang="en-US" altLang="zh-CN" sz="5500" dirty="0">
                <a:solidFill>
                  <a:schemeClr val="bg1"/>
                </a:solidFill>
                <a:latin typeface="Eras Light ITC" panose="020B0402030504020804" pitchFamily="34" charset="0"/>
              </a:rPr>
              <a:t>S</a:t>
            </a:r>
            <a:endParaRPr lang="zh-CN" altLang="en-US" sz="5500" dirty="0">
              <a:solidFill>
                <a:schemeClr val="bg1"/>
              </a:solidFill>
              <a:latin typeface="Eras Light ITC" panose="020B0402030504020804" pitchFamily="34" charset="0"/>
            </a:endParaRPr>
          </a:p>
        </p:txBody>
      </p:sp>
      <p:sp>
        <p:nvSpPr>
          <p:cNvPr id="25" name="文本框 24"/>
          <p:cNvSpPr txBox="1"/>
          <p:nvPr/>
        </p:nvSpPr>
        <p:spPr>
          <a:xfrm>
            <a:off x="6133493" y="1960488"/>
            <a:ext cx="540648" cy="1172629"/>
          </a:xfrm>
          <a:prstGeom prst="rect">
            <a:avLst/>
          </a:prstGeom>
          <a:noFill/>
        </p:spPr>
        <p:txBody>
          <a:bodyPr wrap="square" lIns="91436" tIns="45718" rIns="91436" bIns="45718" rtlCol="0">
            <a:spAutoFit/>
          </a:bodyPr>
          <a:lstStyle/>
          <a:p>
            <a:pPr>
              <a:lnSpc>
                <a:spcPct val="130000"/>
              </a:lnSpc>
            </a:pPr>
            <a:r>
              <a:rPr lang="en-US" altLang="zh-CN" sz="5500" dirty="0">
                <a:solidFill>
                  <a:schemeClr val="bg1"/>
                </a:solidFill>
                <a:latin typeface="Eras Light ITC" panose="020B0402030504020804" pitchFamily="34" charset="0"/>
              </a:rPr>
              <a:t>w</a:t>
            </a:r>
            <a:endParaRPr lang="zh-CN" altLang="en-US" sz="5500" dirty="0">
              <a:solidFill>
                <a:schemeClr val="bg1"/>
              </a:solidFill>
              <a:latin typeface="Eras Light ITC" panose="020B0402030504020804" pitchFamily="34" charset="0"/>
            </a:endParaRPr>
          </a:p>
        </p:txBody>
      </p:sp>
      <p:sp>
        <p:nvSpPr>
          <p:cNvPr id="26" name="文本框 25"/>
          <p:cNvSpPr txBox="1"/>
          <p:nvPr/>
        </p:nvSpPr>
        <p:spPr>
          <a:xfrm>
            <a:off x="6683607" y="3692716"/>
            <a:ext cx="540648" cy="1172629"/>
          </a:xfrm>
          <a:prstGeom prst="rect">
            <a:avLst/>
          </a:prstGeom>
          <a:noFill/>
        </p:spPr>
        <p:txBody>
          <a:bodyPr wrap="square" lIns="91436" tIns="45718" rIns="91436" bIns="45718" rtlCol="0">
            <a:spAutoFit/>
          </a:bodyPr>
          <a:lstStyle/>
          <a:p>
            <a:pPr>
              <a:lnSpc>
                <a:spcPct val="130000"/>
              </a:lnSpc>
            </a:pPr>
            <a:r>
              <a:rPr lang="en-US" altLang="zh-CN" sz="5500" dirty="0">
                <a:solidFill>
                  <a:schemeClr val="bg1"/>
                </a:solidFill>
                <a:latin typeface="Eras Light ITC" panose="020B0402030504020804" pitchFamily="34" charset="0"/>
              </a:rPr>
              <a:t>T</a:t>
            </a:r>
            <a:endParaRPr lang="zh-CN" altLang="en-US" sz="5500" dirty="0">
              <a:solidFill>
                <a:schemeClr val="bg1"/>
              </a:solidFill>
              <a:latin typeface="Eras Light ITC" panose="020B0402030504020804" pitchFamily="34" charset="0"/>
            </a:endParaRPr>
          </a:p>
        </p:txBody>
      </p:sp>
      <p:sp>
        <p:nvSpPr>
          <p:cNvPr id="27" name="文本框 26"/>
          <p:cNvSpPr txBox="1"/>
          <p:nvPr/>
        </p:nvSpPr>
        <p:spPr>
          <a:xfrm>
            <a:off x="5033407" y="4096144"/>
            <a:ext cx="540648" cy="1172629"/>
          </a:xfrm>
          <a:prstGeom prst="rect">
            <a:avLst/>
          </a:prstGeom>
          <a:noFill/>
        </p:spPr>
        <p:txBody>
          <a:bodyPr wrap="square" lIns="91436" tIns="45718" rIns="91436" bIns="45718" rtlCol="0">
            <a:spAutoFit/>
          </a:bodyPr>
          <a:lstStyle/>
          <a:p>
            <a:pPr>
              <a:lnSpc>
                <a:spcPct val="130000"/>
              </a:lnSpc>
            </a:pPr>
            <a:r>
              <a:rPr lang="en-US" altLang="zh-CN" sz="5500" dirty="0">
                <a:solidFill>
                  <a:schemeClr val="bg1"/>
                </a:solidFill>
                <a:latin typeface="Eras Light ITC" panose="020B0402030504020804" pitchFamily="34" charset="0"/>
              </a:rPr>
              <a:t>o</a:t>
            </a:r>
            <a:endParaRPr lang="zh-CN" altLang="en-US" sz="5500" dirty="0">
              <a:solidFill>
                <a:schemeClr val="bg1"/>
              </a:solidFill>
              <a:latin typeface="Eras Light ITC" panose="020B0402030504020804" pitchFamily="34" charset="0"/>
            </a:endParaRPr>
          </a:p>
        </p:txBody>
      </p:sp>
      <p:sp>
        <p:nvSpPr>
          <p:cNvPr id="29" name="圆角矩形 28"/>
          <p:cNvSpPr/>
          <p:nvPr/>
        </p:nvSpPr>
        <p:spPr>
          <a:xfrm rot="10800000" flipV="1">
            <a:off x="3395960" y="2180807"/>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30" name="文本框 29"/>
          <p:cNvSpPr txBox="1"/>
          <p:nvPr/>
        </p:nvSpPr>
        <p:spPr>
          <a:xfrm>
            <a:off x="1593997" y="2073531"/>
            <a:ext cx="1786993" cy="4578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优势 </a:t>
            </a:r>
            <a:r>
              <a:rPr lang="en-US" altLang="zh-CN" dirty="0" smtClean="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Strengths</a:t>
            </a: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cxnSp>
        <p:nvCxnSpPr>
          <p:cNvPr id="31" name="直接连接符 30"/>
          <p:cNvCxnSpPr/>
          <p:nvPr/>
        </p:nvCxnSpPr>
        <p:spPr>
          <a:xfrm>
            <a:off x="919593" y="2456884"/>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835717" y="2534770"/>
            <a:ext cx="2397219"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5" name="圆角矩形 34"/>
          <p:cNvSpPr/>
          <p:nvPr/>
        </p:nvSpPr>
        <p:spPr>
          <a:xfrm rot="10800000" flipV="1">
            <a:off x="8289986" y="2195434"/>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36" name="文本框 35"/>
          <p:cNvSpPr txBox="1"/>
          <p:nvPr/>
        </p:nvSpPr>
        <p:spPr>
          <a:xfrm>
            <a:off x="8714351" y="2149825"/>
            <a:ext cx="2161860" cy="855619"/>
          </a:xfrm>
          <a:prstGeom prst="rect">
            <a:avLst/>
          </a:prstGeom>
          <a:noFill/>
        </p:spPr>
        <p:txBody>
          <a:bodyPr wrap="non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劣势 </a:t>
            </a:r>
            <a:r>
              <a:rPr lang="en-US" altLang="zh-CN"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Weaknesses</a:t>
            </a: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a:p>
            <a:pPr>
              <a:lnSpc>
                <a:spcPct val="130000"/>
              </a:lnSpc>
            </a:pP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cxnSp>
        <p:nvCxnSpPr>
          <p:cNvPr id="37" name="直接连接符 36"/>
          <p:cNvCxnSpPr/>
          <p:nvPr/>
        </p:nvCxnSpPr>
        <p:spPr>
          <a:xfrm>
            <a:off x="8802721" y="2518551"/>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8718845" y="2596438"/>
            <a:ext cx="2397219"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0" name="圆角矩形 39"/>
          <p:cNvSpPr/>
          <p:nvPr/>
        </p:nvSpPr>
        <p:spPr>
          <a:xfrm rot="10800000" flipV="1">
            <a:off x="3389691" y="4245523"/>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41" name="文本框 40"/>
          <p:cNvSpPr txBox="1"/>
          <p:nvPr/>
        </p:nvSpPr>
        <p:spPr>
          <a:xfrm>
            <a:off x="1378553" y="4150181"/>
            <a:ext cx="2003643" cy="457819"/>
          </a:xfrm>
          <a:prstGeom prst="rect">
            <a:avLst/>
          </a:prstGeom>
          <a:noFill/>
        </p:spPr>
        <p:txBody>
          <a:bodyPr wrap="none" lIns="91438" tIns="45719" rIns="91438" bIns="45719" rtlCol="0">
            <a:spAutoFit/>
          </a:bodyPr>
          <a:lstStyle/>
          <a:p>
            <a:pPr>
              <a:lnSpc>
                <a:spcPct val="130000"/>
              </a:lnSpc>
            </a:pPr>
            <a:r>
              <a:rPr lang="zh-CN" altLang="en-US" dirty="0">
                <a:solidFill>
                  <a:schemeClr val="tx2"/>
                </a:solidFill>
                <a:latin typeface="微软雅黑" panose="020B0503020204020204" pitchFamily="34" charset="-122"/>
                <a:ea typeface="微软雅黑" panose="020B0503020204020204" pitchFamily="34" charset="-122"/>
              </a:rPr>
              <a:t>机遇</a:t>
            </a:r>
            <a:r>
              <a:rPr lang="zh-CN" altLang="en-US" dirty="0" smtClean="0">
                <a:solidFill>
                  <a:schemeClr val="tx2"/>
                </a:solidFill>
                <a:latin typeface="微软雅黑" panose="020B0503020204020204" pitchFamily="34" charset="-122"/>
                <a:ea typeface="微软雅黑" panose="020B0503020204020204" pitchFamily="34" charset="-122"/>
              </a:rPr>
              <a:t> </a:t>
            </a:r>
            <a:r>
              <a:rPr lang="en-US" altLang="zh-CN" dirty="0" smtClean="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Opportunity</a:t>
            </a: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cxnSp>
        <p:nvCxnSpPr>
          <p:cNvPr id="42" name="直接连接符 41"/>
          <p:cNvCxnSpPr/>
          <p:nvPr/>
        </p:nvCxnSpPr>
        <p:spPr>
          <a:xfrm>
            <a:off x="919595" y="4519515"/>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835717" y="4597402"/>
            <a:ext cx="2397219"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45" name="圆角矩形 44"/>
          <p:cNvSpPr/>
          <p:nvPr/>
        </p:nvSpPr>
        <p:spPr>
          <a:xfrm rot="10800000" flipV="1">
            <a:off x="8289983" y="4280285"/>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46" name="文本框 45"/>
          <p:cNvSpPr txBox="1"/>
          <p:nvPr/>
        </p:nvSpPr>
        <p:spPr>
          <a:xfrm>
            <a:off x="8714347" y="4233656"/>
            <a:ext cx="1599848" cy="457819"/>
          </a:xfrm>
          <a:prstGeom prst="rect">
            <a:avLst/>
          </a:prstGeom>
          <a:noFill/>
        </p:spPr>
        <p:txBody>
          <a:bodyPr wrap="none" lIns="91438" tIns="45719" rIns="91438" bIns="45719" rtlCol="0">
            <a:spAutoFit/>
          </a:bodyPr>
          <a:lstStyle/>
          <a:p>
            <a:pP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威胁</a:t>
            </a:r>
            <a:r>
              <a:rPr lang="zh-CN" altLang="en-US" dirty="0" smtClean="0">
                <a:solidFill>
                  <a:schemeClr val="tx2"/>
                </a:solidFill>
                <a:latin typeface="微软雅黑" panose="020B0503020204020204" pitchFamily="34" charset="-122"/>
                <a:ea typeface="微软雅黑" panose="020B0503020204020204" pitchFamily="34" charset="-122"/>
              </a:rPr>
              <a:t> </a:t>
            </a:r>
            <a:r>
              <a:rPr lang="en-US" altLang="zh-CN" dirty="0" smtClean="0">
                <a:solidFill>
                  <a:schemeClr val="tx2"/>
                </a:solidFill>
                <a:latin typeface="微软雅黑" panose="020B0503020204020204" pitchFamily="34" charset="-122"/>
                <a:ea typeface="微软雅黑" panose="020B0503020204020204" pitchFamily="34" charset="-122"/>
              </a:rPr>
              <a:t>Threats</a:t>
            </a: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cxnSp>
        <p:nvCxnSpPr>
          <p:cNvPr id="47" name="直接连接符 46"/>
          <p:cNvCxnSpPr/>
          <p:nvPr/>
        </p:nvCxnSpPr>
        <p:spPr>
          <a:xfrm>
            <a:off x="8802720" y="4602381"/>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8718843" y="4680270"/>
            <a:ext cx="2397220"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62" name="矩形 61"/>
          <p:cNvSpPr/>
          <p:nvPr/>
        </p:nvSpPr>
        <p:spPr>
          <a:xfrm>
            <a:off x="2807273" y="252859"/>
            <a:ext cx="938472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63" name="圆角矩形 62"/>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4</a:t>
            </a:r>
            <a:endParaRPr lang="zh-CN" altLang="en-US" sz="3600" dirty="0"/>
          </a:p>
        </p:txBody>
      </p:sp>
      <p:sp>
        <p:nvSpPr>
          <p:cNvPr id="64" name="文本框 63"/>
          <p:cNvSpPr txBox="1"/>
          <p:nvPr/>
        </p:nvSpPr>
        <p:spPr>
          <a:xfrm>
            <a:off x="647718" y="267582"/>
            <a:ext cx="203132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分析与讨论</a:t>
            </a:r>
          </a:p>
        </p:txBody>
      </p:sp>
      <p:sp>
        <p:nvSpPr>
          <p:cNvPr id="65" name="矩形 64"/>
          <p:cNvSpPr/>
          <p:nvPr/>
        </p:nvSpPr>
        <p:spPr>
          <a:xfrm>
            <a:off x="2993043" y="324999"/>
            <a:ext cx="3522208"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ANALYSIS AND DISCUSSION</a:t>
            </a:r>
          </a:p>
        </p:txBody>
      </p:sp>
      <p:grpSp>
        <p:nvGrpSpPr>
          <p:cNvPr id="66" name="组 65"/>
          <p:cNvGrpSpPr/>
          <p:nvPr/>
        </p:nvGrpSpPr>
        <p:grpSpPr>
          <a:xfrm>
            <a:off x="9284090" y="252856"/>
            <a:ext cx="2907908" cy="574513"/>
            <a:chOff x="9284089" y="252855"/>
            <a:chExt cx="2907908" cy="574513"/>
          </a:xfrm>
        </p:grpSpPr>
        <p:grpSp>
          <p:nvGrpSpPr>
            <p:cNvPr id="67" name="组 66"/>
            <p:cNvGrpSpPr/>
            <p:nvPr/>
          </p:nvGrpSpPr>
          <p:grpSpPr>
            <a:xfrm>
              <a:off x="11454105" y="252856"/>
              <a:ext cx="737892" cy="484288"/>
              <a:chOff x="11454105" y="252856"/>
              <a:chExt cx="737892" cy="484288"/>
            </a:xfrm>
          </p:grpSpPr>
          <p:grpSp>
            <p:nvGrpSpPr>
              <p:cNvPr id="69" name="组 68"/>
              <p:cNvGrpSpPr/>
              <p:nvPr/>
            </p:nvGrpSpPr>
            <p:grpSpPr>
              <a:xfrm>
                <a:off x="12039604" y="252856"/>
                <a:ext cx="152393" cy="484287"/>
                <a:chOff x="12039604" y="252856"/>
                <a:chExt cx="152393" cy="484287"/>
              </a:xfrm>
            </p:grpSpPr>
            <p:sp>
              <p:nvSpPr>
                <p:cNvPr id="73" name="圆角矩形 7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73"/>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74"/>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99"/>
              <p:cNvGrpSpPr/>
              <p:nvPr/>
            </p:nvGrpSpPr>
            <p:grpSpPr>
              <a:xfrm>
                <a:off x="11454105" y="252857"/>
                <a:ext cx="491115" cy="484287"/>
                <a:chOff x="1528923" y="220268"/>
                <a:chExt cx="1284096" cy="1266241"/>
              </a:xfrm>
            </p:grpSpPr>
            <p:sp>
              <p:nvSpPr>
                <p:cNvPr id="71" name="圆角矩形 70"/>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68" name="文本框 67"/>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9136229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 name="图表 19"/>
          <p:cNvGraphicFramePr/>
          <p:nvPr>
            <p:extLst>
              <p:ext uri="{D42A27DB-BD31-4B8C-83A1-F6EECF244321}">
                <p14:modId xmlns:p14="http://schemas.microsoft.com/office/powerpoint/2010/main" val="3560124905"/>
              </p:ext>
            </p:extLst>
          </p:nvPr>
        </p:nvGraphicFramePr>
        <p:xfrm>
          <a:off x="5524711" y="1645894"/>
          <a:ext cx="5929391" cy="3216023"/>
        </p:xfrm>
        <a:graphic>
          <a:graphicData uri="http://schemas.openxmlformats.org/drawingml/2006/chart">
            <c:chart xmlns:c="http://schemas.openxmlformats.org/drawingml/2006/chart" xmlns:r="http://schemas.openxmlformats.org/officeDocument/2006/relationships" r:id="rId2"/>
          </a:graphicData>
        </a:graphic>
      </p:graphicFrame>
      <p:sp>
        <p:nvSpPr>
          <p:cNvPr id="21" name="文本框 20"/>
          <p:cNvSpPr txBox="1"/>
          <p:nvPr/>
        </p:nvSpPr>
        <p:spPr>
          <a:xfrm>
            <a:off x="2586892" y="2157059"/>
            <a:ext cx="1587787" cy="933589"/>
          </a:xfrm>
          <a:prstGeom prst="rect">
            <a:avLst/>
          </a:prstGeom>
          <a:noFill/>
        </p:spPr>
        <p:txBody>
          <a:bodyPr wrap="none" lIns="91436" tIns="45718" rIns="91436" bIns="45718" rtlCol="0">
            <a:spAutoFit/>
          </a:bodyPr>
          <a:lstStyle/>
          <a:p>
            <a:r>
              <a:rPr lang="en-US" altLang="zh-CN" sz="55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35%</a:t>
            </a:r>
            <a:endParaRPr lang="zh-CN" altLang="en-US" sz="55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22" name="圆角矩形 21"/>
          <p:cNvSpPr/>
          <p:nvPr/>
        </p:nvSpPr>
        <p:spPr>
          <a:xfrm rot="10800000" flipV="1">
            <a:off x="1049749" y="2413020"/>
            <a:ext cx="1299872" cy="491115"/>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dirty="0">
                <a:latin typeface="微软雅黑" panose="020B0503020204020204" pitchFamily="34" charset="-122"/>
                <a:ea typeface="微软雅黑" panose="020B0503020204020204" pitchFamily="34" charset="-122"/>
              </a:rPr>
              <a:t>分析</a:t>
            </a: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2586891" y="4759171"/>
            <a:ext cx="1821924" cy="933589"/>
          </a:xfrm>
          <a:prstGeom prst="rect">
            <a:avLst/>
          </a:prstGeom>
          <a:noFill/>
        </p:spPr>
        <p:txBody>
          <a:bodyPr wrap="none" lIns="91436" tIns="45718" rIns="91436" bIns="45718" rtlCol="0">
            <a:spAutoFit/>
          </a:bodyPr>
          <a:lstStyle/>
          <a:p>
            <a:r>
              <a:rPr lang="en-US" altLang="zh-CN" sz="55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281K</a:t>
            </a:r>
            <a:endParaRPr lang="zh-CN" altLang="en-US" sz="55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31" name="圆角矩形 30"/>
          <p:cNvSpPr/>
          <p:nvPr/>
        </p:nvSpPr>
        <p:spPr>
          <a:xfrm rot="10800000" flipV="1">
            <a:off x="1071199" y="4929505"/>
            <a:ext cx="1299872" cy="491115"/>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dirty="0">
                <a:latin typeface="微软雅黑" panose="020B0503020204020204" pitchFamily="34" charset="-122"/>
                <a:ea typeface="微软雅黑" panose="020B0503020204020204" pitchFamily="34" charset="-122"/>
              </a:rPr>
              <a:t>分析</a:t>
            </a:r>
            <a:r>
              <a:rPr lang="en-US" altLang="zh-CN" sz="2400" dirty="0">
                <a:latin typeface="微软雅黑" panose="020B0503020204020204" pitchFamily="34" charset="-122"/>
                <a:ea typeface="微软雅黑" panose="020B0503020204020204" pitchFamily="34" charset="-122"/>
              </a:rPr>
              <a:t>3</a:t>
            </a:r>
            <a:endParaRPr lang="zh-CN" altLang="en-US" sz="2400"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2586891" y="3494988"/>
            <a:ext cx="2718772" cy="933589"/>
          </a:xfrm>
          <a:prstGeom prst="rect">
            <a:avLst/>
          </a:prstGeom>
          <a:noFill/>
        </p:spPr>
        <p:txBody>
          <a:bodyPr wrap="none" lIns="91436" tIns="45718" rIns="91436" bIns="45718" rtlCol="0">
            <a:spAutoFit/>
          </a:bodyPr>
          <a:lstStyle/>
          <a:p>
            <a:r>
              <a:rPr lang="en-US" altLang="zh-CN" sz="55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508,000</a:t>
            </a:r>
            <a:endParaRPr lang="zh-CN" altLang="en-US" sz="55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40" name="圆角矩形 39"/>
          <p:cNvSpPr/>
          <p:nvPr/>
        </p:nvSpPr>
        <p:spPr>
          <a:xfrm rot="10800000" flipV="1">
            <a:off x="1071199" y="3665321"/>
            <a:ext cx="1299872" cy="491115"/>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zh-CN" altLang="en-US" sz="2400" dirty="0">
                <a:latin typeface="微软雅黑" panose="020B0503020204020204" pitchFamily="34" charset="-122"/>
                <a:ea typeface="微软雅黑" panose="020B0503020204020204" pitchFamily="34" charset="-122"/>
              </a:rPr>
              <a:t>分析</a:t>
            </a:r>
            <a:r>
              <a:rPr lang="en-US" altLang="zh-CN" sz="2400" dirty="0">
                <a:latin typeface="微软雅黑" panose="020B0503020204020204" pitchFamily="34" charset="-122"/>
                <a:ea typeface="微软雅黑" panose="020B0503020204020204" pitchFamily="34" charset="-122"/>
              </a:rPr>
              <a:t>2</a:t>
            </a:r>
            <a:endParaRPr lang="zh-CN" altLang="en-US" sz="2400" dirty="0">
              <a:latin typeface="微软雅黑" panose="020B0503020204020204" pitchFamily="34" charset="-122"/>
              <a:ea typeface="微软雅黑" panose="020B0503020204020204" pitchFamily="34" charset="-122"/>
            </a:endParaRPr>
          </a:p>
        </p:txBody>
      </p:sp>
      <p:sp>
        <p:nvSpPr>
          <p:cNvPr id="48" name="矩形 47"/>
          <p:cNvSpPr/>
          <p:nvPr/>
        </p:nvSpPr>
        <p:spPr>
          <a:xfrm>
            <a:off x="5683626" y="5170223"/>
            <a:ext cx="5389463" cy="1052596"/>
          </a:xfrm>
          <a:prstGeom prst="rect">
            <a:avLst/>
          </a:prstGeom>
        </p:spPr>
        <p:txBody>
          <a:bodyPr wrap="square" lIns="91436" tIns="45718" rIns="91436" bIns="45718">
            <a:spAutoFit/>
          </a:bodyPr>
          <a:lstStyle/>
          <a:p>
            <a:pPr>
              <a:lnSpc>
                <a:spcPct val="130000"/>
              </a:lnSpc>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49" name="直接连接符 48"/>
          <p:cNvCxnSpPr/>
          <p:nvPr/>
        </p:nvCxnSpPr>
        <p:spPr>
          <a:xfrm flipV="1">
            <a:off x="947852" y="5794120"/>
            <a:ext cx="3660629" cy="4320"/>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189878" y="1580105"/>
            <a:ext cx="4321" cy="4892416"/>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2807273" y="252859"/>
            <a:ext cx="938472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65" name="圆角矩形 64"/>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4</a:t>
            </a:r>
            <a:endParaRPr lang="zh-CN" altLang="en-US" sz="3600" dirty="0"/>
          </a:p>
        </p:txBody>
      </p:sp>
      <p:sp>
        <p:nvSpPr>
          <p:cNvPr id="66" name="文本框 65"/>
          <p:cNvSpPr txBox="1"/>
          <p:nvPr/>
        </p:nvSpPr>
        <p:spPr>
          <a:xfrm>
            <a:off x="647718" y="267582"/>
            <a:ext cx="203132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分析与讨论</a:t>
            </a:r>
          </a:p>
        </p:txBody>
      </p:sp>
      <p:sp>
        <p:nvSpPr>
          <p:cNvPr id="67" name="矩形 66"/>
          <p:cNvSpPr/>
          <p:nvPr/>
        </p:nvSpPr>
        <p:spPr>
          <a:xfrm>
            <a:off x="2993043" y="324999"/>
            <a:ext cx="3522208"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ANALYSIS AND DISCUSSION</a:t>
            </a:r>
          </a:p>
        </p:txBody>
      </p:sp>
      <p:grpSp>
        <p:nvGrpSpPr>
          <p:cNvPr id="68" name="组 67"/>
          <p:cNvGrpSpPr/>
          <p:nvPr/>
        </p:nvGrpSpPr>
        <p:grpSpPr>
          <a:xfrm>
            <a:off x="9284090" y="252856"/>
            <a:ext cx="2907908" cy="574513"/>
            <a:chOff x="9284089" y="252855"/>
            <a:chExt cx="2907908" cy="574513"/>
          </a:xfrm>
        </p:grpSpPr>
        <p:grpSp>
          <p:nvGrpSpPr>
            <p:cNvPr id="69" name="组 68"/>
            <p:cNvGrpSpPr/>
            <p:nvPr/>
          </p:nvGrpSpPr>
          <p:grpSpPr>
            <a:xfrm>
              <a:off x="11454105" y="252856"/>
              <a:ext cx="737892" cy="484288"/>
              <a:chOff x="11454105" y="252856"/>
              <a:chExt cx="737892" cy="484288"/>
            </a:xfrm>
          </p:grpSpPr>
          <p:grpSp>
            <p:nvGrpSpPr>
              <p:cNvPr id="71" name="组 70"/>
              <p:cNvGrpSpPr/>
              <p:nvPr/>
            </p:nvGrpSpPr>
            <p:grpSpPr>
              <a:xfrm>
                <a:off x="12039604" y="252856"/>
                <a:ext cx="152393" cy="484287"/>
                <a:chOff x="12039604" y="252856"/>
                <a:chExt cx="152393" cy="484287"/>
              </a:xfrm>
            </p:grpSpPr>
            <p:sp>
              <p:nvSpPr>
                <p:cNvPr id="75" name="圆角矩形 7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角矩形 7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圆角矩形 7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99"/>
              <p:cNvGrpSpPr/>
              <p:nvPr/>
            </p:nvGrpSpPr>
            <p:grpSpPr>
              <a:xfrm>
                <a:off x="11454105" y="252857"/>
                <a:ext cx="491115" cy="484287"/>
                <a:chOff x="1528923" y="220268"/>
                <a:chExt cx="1284096" cy="1266241"/>
              </a:xfrm>
            </p:grpSpPr>
            <p:sp>
              <p:nvSpPr>
                <p:cNvPr id="73" name="圆角矩形 72"/>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70" name="文本框 69"/>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39971665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988859" y="232013"/>
            <a:ext cx="7519917" cy="51878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sp>
        <p:nvSpPr>
          <p:cNvPr id="45" name="文本框 44"/>
          <p:cNvSpPr txBox="1"/>
          <p:nvPr/>
        </p:nvSpPr>
        <p:spPr>
          <a:xfrm>
            <a:off x="800296" y="204715"/>
            <a:ext cx="222950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3200" b="1" dirty="0" smtClean="0">
                <a:solidFill>
                  <a:schemeClr val="tx2"/>
                </a:solidFill>
                <a:latin typeface="Times New Roman" pitchFamily="18" charset="0"/>
                <a:ea typeface="微软雅黑" panose="020B0503020204020204" pitchFamily="34" charset="-122"/>
                <a:cs typeface="Times New Roman" pitchFamily="18" charset="0"/>
              </a:rPr>
              <a:t>概述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grpSp>
        <p:nvGrpSpPr>
          <p:cNvPr id="22" name="组合 21"/>
          <p:cNvGrpSpPr/>
          <p:nvPr/>
        </p:nvGrpSpPr>
        <p:grpSpPr>
          <a:xfrm>
            <a:off x="-5665" y="2481335"/>
            <a:ext cx="12197665" cy="2895883"/>
            <a:chOff x="-5665" y="2474680"/>
            <a:chExt cx="12197665" cy="2987859"/>
          </a:xfrm>
        </p:grpSpPr>
        <p:sp>
          <p:nvSpPr>
            <p:cNvPr id="48" name="圆角矩形 47"/>
            <p:cNvSpPr/>
            <p:nvPr/>
          </p:nvSpPr>
          <p:spPr>
            <a:xfrm>
              <a:off x="-5665" y="2474680"/>
              <a:ext cx="12197665" cy="2987859"/>
            </a:xfrm>
            <a:prstGeom prst="roundRect">
              <a:avLst>
                <a:gd name="adj"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just"/>
              <a:endParaRPr lang="zh-CN" altLang="en-US" dirty="0"/>
            </a:p>
          </p:txBody>
        </p:sp>
        <p:sp>
          <p:nvSpPr>
            <p:cNvPr id="2" name="矩形 1"/>
            <p:cNvSpPr/>
            <p:nvPr/>
          </p:nvSpPr>
          <p:spPr>
            <a:xfrm>
              <a:off x="1299898" y="2613427"/>
              <a:ext cx="9566545" cy="2762699"/>
            </a:xfrm>
            <a:prstGeom prst="rect">
              <a:avLst/>
            </a:prstGeom>
          </p:spPr>
          <p:txBody>
            <a:bodyPr wrap="square" lIns="91438" tIns="45719" rIns="91438" bIns="45719">
              <a:spAutoFit/>
            </a:bodyPr>
            <a:lstStyle/>
            <a:p>
              <a:pPr algn="just">
                <a:lnSpc>
                  <a:spcPct val="150000"/>
                </a:lnSpc>
                <a:spcBef>
                  <a:spcPts val="600"/>
                </a:spcBef>
                <a:spcAft>
                  <a:spcPts val="600"/>
                </a:spcAft>
                <a:buClr>
                  <a:srgbClr val="1E9AD5"/>
                </a:buClr>
                <a:buFont typeface="Wingdings" pitchFamily="2" charset="2"/>
                <a:buNone/>
              </a:pPr>
              <a:r>
                <a:rPr lang="zh-CN" altLang="en-US" sz="2800" dirty="0" smtClean="0">
                  <a:latin typeface="Times New Roman" pitchFamily="18" charset="0"/>
                  <a:cs typeface="Times New Roman" pitchFamily="18" charset="0"/>
                </a:rPr>
                <a:t>  </a:t>
              </a:r>
              <a:r>
                <a:rPr lang="en-US" altLang="zh-CN" sz="2800" dirty="0">
                  <a:latin typeface="Times New Roman" pitchFamily="18" charset="0"/>
                  <a:cs typeface="Times New Roman" pitchFamily="18" charset="0"/>
                </a:rPr>
                <a:t> </a:t>
              </a:r>
              <a:r>
                <a:rPr lang="zh-CN" altLang="en-US" sz="2800" dirty="0" smtClean="0">
                  <a:latin typeface="Times New Roman" pitchFamily="18" charset="0"/>
                  <a:cs typeface="Times New Roman" pitchFamily="18" charset="0"/>
                </a:rPr>
                <a:t>世界卫生组织（</a:t>
              </a:r>
              <a:r>
                <a:rPr lang="en-US" altLang="zh-CN" sz="2800" dirty="0" smtClean="0">
                  <a:latin typeface="Times New Roman" pitchFamily="18" charset="0"/>
                  <a:cs typeface="Times New Roman" pitchFamily="18" charset="0"/>
                </a:rPr>
                <a:t>The World Health Organization, WHO</a:t>
              </a:r>
              <a:r>
                <a:rPr lang="zh-CN" altLang="en-US" sz="2800" dirty="0" smtClean="0">
                  <a:latin typeface="Times New Roman" pitchFamily="18" charset="0"/>
                  <a:cs typeface="Times New Roman" pitchFamily="18" charset="0"/>
                </a:rPr>
                <a:t>），</a:t>
              </a:r>
              <a:r>
                <a:rPr lang="zh-CN" altLang="zh-CN" sz="2800" dirty="0" smtClean="0">
                  <a:latin typeface="Times New Roman" pitchFamily="18" charset="0"/>
                  <a:cs typeface="Times New Roman" pitchFamily="18" charset="0"/>
                </a:rPr>
                <a:t>是联合国系统内卫生问题的指导和协调机构</a:t>
              </a:r>
              <a:r>
                <a:rPr lang="en-US" altLang="zh-CN" sz="2800" baseline="30000" dirty="0" smtClean="0">
                  <a:latin typeface="Times New Roman" pitchFamily="18" charset="0"/>
                  <a:cs typeface="Times New Roman" pitchFamily="18" charset="0"/>
                </a:rPr>
                <a:t>[1]</a:t>
              </a:r>
              <a:r>
                <a:rPr lang="zh-CN" altLang="zh-CN" sz="2800" dirty="0" smtClean="0">
                  <a:latin typeface="Times New Roman" pitchFamily="18" charset="0"/>
                  <a:cs typeface="Times New Roman" pitchFamily="18" charset="0"/>
                </a:rPr>
                <a:t>，也是世界最大的公共卫生组织</a:t>
              </a:r>
              <a:r>
                <a:rPr lang="en-US" altLang="zh-CN" sz="2800" baseline="30000" dirty="0" smtClean="0">
                  <a:latin typeface="Times New Roman" pitchFamily="18" charset="0"/>
                  <a:cs typeface="Times New Roman" pitchFamily="18" charset="0"/>
                </a:rPr>
                <a:t>[2]</a:t>
              </a:r>
              <a:r>
                <a:rPr lang="zh-CN" altLang="zh-CN" sz="2800" dirty="0" smtClean="0">
                  <a:latin typeface="Times New Roman" pitchFamily="18" charset="0"/>
                  <a:cs typeface="Times New Roman" pitchFamily="18" charset="0"/>
                </a:rPr>
                <a:t>，其宗旨是“求各民族企达卫生之最高可能水准”</a:t>
              </a:r>
              <a:r>
                <a:rPr lang="en-US" altLang="zh-CN" sz="2800" baseline="30000" dirty="0" smtClean="0">
                  <a:latin typeface="Times New Roman" pitchFamily="18" charset="0"/>
                  <a:cs typeface="Times New Roman" pitchFamily="18" charset="0"/>
                </a:rPr>
                <a:t>[3]</a:t>
              </a:r>
              <a:r>
                <a:rPr lang="zh-CN" altLang="zh-CN" sz="2800" dirty="0" smtClean="0">
                  <a:latin typeface="Times New Roman" pitchFamily="18" charset="0"/>
                  <a:cs typeface="Times New Roman" pitchFamily="18" charset="0"/>
                </a:rPr>
                <a:t>。 </a:t>
              </a:r>
              <a:endParaRPr lang="en-US" altLang="zh-CN" sz="2800" dirty="0" smtClean="0">
                <a:latin typeface="Times New Roman" pitchFamily="18" charset="0"/>
                <a:cs typeface="Times New Roman" pitchFamily="18" charset="0"/>
              </a:endParaRPr>
            </a:p>
          </p:txBody>
        </p:sp>
      </p:grpSp>
      <p:pic>
        <p:nvPicPr>
          <p:cNvPr id="12" name="Picture 3"/>
          <p:cNvPicPr>
            <a:picLocks noChangeAspect="1" noChangeArrowheads="1"/>
          </p:cNvPicPr>
          <p:nvPr/>
        </p:nvPicPr>
        <p:blipFill>
          <a:blip r:embed="rId3" cstate="print"/>
          <a:srcRect/>
          <a:stretch>
            <a:fillRect/>
          </a:stretch>
        </p:blipFill>
        <p:spPr bwMode="auto">
          <a:xfrm>
            <a:off x="10025972" y="226249"/>
            <a:ext cx="2115896" cy="520245"/>
          </a:xfrm>
          <a:prstGeom prst="rect">
            <a:avLst/>
          </a:prstGeom>
          <a:noFill/>
          <a:ln w="9525">
            <a:noFill/>
            <a:miter lim="800000"/>
            <a:headEnd/>
            <a:tailEnd/>
          </a:ln>
        </p:spPr>
      </p:pic>
      <p:grpSp>
        <p:nvGrpSpPr>
          <p:cNvPr id="38" name="组 37"/>
          <p:cNvGrpSpPr/>
          <p:nvPr/>
        </p:nvGrpSpPr>
        <p:grpSpPr>
          <a:xfrm>
            <a:off x="0" y="252857"/>
            <a:ext cx="152393" cy="484287"/>
            <a:chOff x="12039604" y="252856"/>
            <a:chExt cx="152393" cy="484287"/>
          </a:xfrm>
        </p:grpSpPr>
        <p:sp>
          <p:nvSpPr>
            <p:cNvPr id="43" name="圆角矩形 42"/>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3004457" y="270407"/>
            <a:ext cx="2814452" cy="461661"/>
          </a:xfrm>
          <a:prstGeom prst="rect">
            <a:avLst/>
          </a:prstGeom>
        </p:spPr>
        <p:txBody>
          <a:bodyPr wrap="square" lIns="91436" tIns="45718" rIns="91436" bIns="45718">
            <a:spAutoFit/>
          </a:bodyPr>
          <a:lstStyle/>
          <a:p>
            <a:pPr algn="ct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WHO  OVERVIEW</a:t>
            </a:r>
            <a:endParaRPr lang="en-US" altLang="zh-CN" sz="2400"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18" name="Picture 2"/>
          <p:cNvPicPr>
            <a:picLocks noChangeAspect="1" noChangeArrowheads="1"/>
          </p:cNvPicPr>
          <p:nvPr/>
        </p:nvPicPr>
        <p:blipFill>
          <a:blip r:embed="rId4" cstate="print"/>
          <a:srcRect/>
          <a:stretch>
            <a:fillRect/>
          </a:stretch>
        </p:blipFill>
        <p:spPr bwMode="auto">
          <a:xfrm>
            <a:off x="4304919" y="1555902"/>
            <a:ext cx="2791921" cy="837576"/>
          </a:xfrm>
          <a:prstGeom prst="rect">
            <a:avLst/>
          </a:prstGeom>
          <a:noFill/>
          <a:ln w="9525">
            <a:noFill/>
            <a:miter lim="800000"/>
            <a:headEnd/>
            <a:tailEnd/>
          </a:ln>
        </p:spPr>
      </p:pic>
      <p:sp>
        <p:nvSpPr>
          <p:cNvPr id="20" name="Rectangle 4"/>
          <p:cNvSpPr>
            <a:spLocks noChangeArrowheads="1"/>
          </p:cNvSpPr>
          <p:nvPr/>
        </p:nvSpPr>
        <p:spPr bwMode="auto">
          <a:xfrm>
            <a:off x="91656" y="5851729"/>
            <a:ext cx="7218957" cy="9233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50000"/>
              </a:lnSpc>
            </a:pPr>
            <a:r>
              <a:rPr lang="es-MX" altLang="zh-CN" sz="1200" dirty="0"/>
              <a:t>[1</a:t>
            </a:r>
            <a:r>
              <a:rPr lang="es-MX" altLang="zh-CN" sz="1200" dirty="0" smtClean="0"/>
              <a:t>] </a:t>
            </a:r>
            <a:r>
              <a:rPr lang="zh-CN" altLang="zh-CN" sz="1200" dirty="0" smtClean="0"/>
              <a:t>关</a:t>
            </a:r>
            <a:r>
              <a:rPr lang="zh-CN" altLang="zh-CN" sz="1200" dirty="0"/>
              <a:t>于世卫组</a:t>
            </a:r>
            <a:r>
              <a:rPr lang="zh-CN" altLang="zh-CN" sz="1200" dirty="0" smtClean="0"/>
              <a:t>织</a:t>
            </a:r>
            <a:r>
              <a:rPr lang="en-US" altLang="zh-CN" sz="1200" dirty="0" smtClean="0"/>
              <a:t>[EB/OL].[</a:t>
            </a:r>
            <a:r>
              <a:rPr lang="es-MX" altLang="zh-CN" sz="1200" dirty="0" smtClean="0"/>
              <a:t>2013-01-10</a:t>
            </a:r>
            <a:r>
              <a:rPr lang="en-US" altLang="zh-CN" sz="1200" dirty="0" smtClean="0"/>
              <a:t>].http://www.who.int/about/zh/.</a:t>
            </a:r>
            <a:endParaRPr lang="zh-CN" altLang="zh-CN" sz="1200" dirty="0"/>
          </a:p>
          <a:p>
            <a:pPr>
              <a:lnSpc>
                <a:spcPct val="150000"/>
              </a:lnSpc>
            </a:pPr>
            <a:r>
              <a:rPr lang="es-MX" altLang="zh-CN" sz="1200" dirty="0"/>
              <a:t>[2</a:t>
            </a:r>
            <a:r>
              <a:rPr lang="es-MX" altLang="zh-CN" sz="1200" dirty="0" smtClean="0"/>
              <a:t>] </a:t>
            </a:r>
            <a:r>
              <a:rPr lang="zh-CN" altLang="zh-CN" sz="1200" dirty="0" smtClean="0"/>
              <a:t>世</a:t>
            </a:r>
            <a:r>
              <a:rPr lang="zh-CN" altLang="zh-CN" sz="1200" dirty="0"/>
              <a:t>界卫生组</a:t>
            </a:r>
            <a:r>
              <a:rPr lang="zh-CN" altLang="zh-CN" sz="1200" dirty="0" smtClean="0"/>
              <a:t>织</a:t>
            </a:r>
            <a:r>
              <a:rPr lang="es-MX" altLang="zh-CN" sz="1200" dirty="0" smtClean="0"/>
              <a:t>[</a:t>
            </a:r>
            <a:r>
              <a:rPr lang="es-MX" altLang="zh-CN" sz="1200" dirty="0"/>
              <a:t>EB/OL].[2012-12-28</a:t>
            </a:r>
            <a:r>
              <a:rPr lang="es-MX" altLang="zh-CN" sz="1200" dirty="0" smtClean="0"/>
              <a:t>].http://zh.wikipedia.org/wiki/</a:t>
            </a:r>
            <a:r>
              <a:rPr lang="zh-CN" altLang="zh-CN" sz="1200" dirty="0" smtClean="0"/>
              <a:t>世界卫生组织</a:t>
            </a:r>
            <a:endParaRPr lang="zh-CN" altLang="zh-CN" sz="1200" dirty="0"/>
          </a:p>
          <a:p>
            <a:pPr>
              <a:lnSpc>
                <a:spcPct val="150000"/>
              </a:lnSpc>
            </a:pPr>
            <a:r>
              <a:rPr lang="es-MX" altLang="zh-CN" sz="1200" dirty="0"/>
              <a:t>[</a:t>
            </a:r>
            <a:r>
              <a:rPr lang="es-MX" altLang="zh-CN" sz="1200" dirty="0" smtClean="0"/>
              <a:t>3] </a:t>
            </a:r>
            <a:r>
              <a:rPr lang="zh-CN" altLang="zh-CN" sz="1200" dirty="0" smtClean="0"/>
              <a:t>世</a:t>
            </a:r>
            <a:r>
              <a:rPr lang="zh-CN" altLang="zh-CN" sz="1200" dirty="0"/>
              <a:t>界卫生组织组织</a:t>
            </a:r>
            <a:r>
              <a:rPr lang="zh-CN" altLang="zh-CN" sz="1200" dirty="0" smtClean="0"/>
              <a:t>法</a:t>
            </a:r>
            <a:r>
              <a:rPr lang="en-US" altLang="zh-CN" sz="1200" dirty="0" smtClean="0"/>
              <a:t>[</a:t>
            </a:r>
            <a:r>
              <a:rPr lang="es-MX" altLang="zh-CN" sz="1200" dirty="0" smtClean="0"/>
              <a:t>EB/OL].[</a:t>
            </a:r>
            <a:r>
              <a:rPr lang="es-MX" altLang="zh-CN" sz="1200" dirty="0"/>
              <a:t>2013-01-10</a:t>
            </a:r>
            <a:r>
              <a:rPr lang="es-MX" altLang="zh-CN" sz="1200" dirty="0" smtClean="0"/>
              <a:t>].http://www.who.int/governance/eb/constitution/zh/.</a:t>
            </a:r>
            <a:endParaRPr lang="zh-CN" altLang="zh-CN" sz="1200" dirty="0"/>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 name="图表 17"/>
          <p:cNvGraphicFramePr/>
          <p:nvPr>
            <p:extLst>
              <p:ext uri="{D42A27DB-BD31-4B8C-83A1-F6EECF244321}">
                <p14:modId xmlns:p14="http://schemas.microsoft.com/office/powerpoint/2010/main" val="3651907289"/>
              </p:ext>
            </p:extLst>
          </p:nvPr>
        </p:nvGraphicFramePr>
        <p:xfrm>
          <a:off x="3535069" y="1550187"/>
          <a:ext cx="5073803" cy="3357820"/>
        </p:xfrm>
        <a:graphic>
          <a:graphicData uri="http://schemas.openxmlformats.org/drawingml/2006/chart">
            <c:chart xmlns:c="http://schemas.openxmlformats.org/drawingml/2006/chart" xmlns:r="http://schemas.openxmlformats.org/officeDocument/2006/relationships" r:id="rId2"/>
          </a:graphicData>
        </a:graphic>
      </p:graphicFrame>
      <p:sp>
        <p:nvSpPr>
          <p:cNvPr id="21" name="圆角矩形 20"/>
          <p:cNvSpPr/>
          <p:nvPr/>
        </p:nvSpPr>
        <p:spPr>
          <a:xfrm rot="10800000" flipV="1">
            <a:off x="11427424" y="3319483"/>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22" name="文本框 21"/>
          <p:cNvSpPr txBox="1"/>
          <p:nvPr/>
        </p:nvSpPr>
        <p:spPr>
          <a:xfrm>
            <a:off x="9348186" y="3229097"/>
            <a:ext cx="1975089" cy="457819"/>
          </a:xfrm>
          <a:prstGeom prst="rect">
            <a:avLst/>
          </a:prstGeom>
          <a:noFill/>
        </p:spPr>
        <p:txBody>
          <a:bodyPr wrap="none" lIns="91438" tIns="45719" rIns="91438" bIns="45719" rtlCol="0">
            <a:spAutoFit/>
          </a:bodyPr>
          <a:lstStyle/>
          <a:p>
            <a:pPr>
              <a:lnSpc>
                <a:spcPct val="130000"/>
              </a:lnSpc>
            </a:pPr>
            <a:r>
              <a:rPr lang="zh-CN" altLang="en-US" dirty="0">
                <a:solidFill>
                  <a:schemeClr val="tx2"/>
                </a:solidFill>
                <a:latin typeface="微软雅黑" panose="020B0503020204020204" pitchFamily="34" charset="-122"/>
                <a:ea typeface="微软雅黑" panose="020B0503020204020204" pitchFamily="34" charset="-122"/>
              </a:rPr>
              <a:t>关键词</a:t>
            </a:r>
            <a:r>
              <a:rPr lang="zh-CN" altLang="en-US" dirty="0" smtClean="0">
                <a:solidFill>
                  <a:schemeClr val="tx2"/>
                </a:solidFill>
                <a:latin typeface="微软雅黑" panose="020B0503020204020204" pitchFamily="34" charset="-122"/>
                <a:ea typeface="微软雅黑" panose="020B0503020204020204" pitchFamily="34" charset="-122"/>
              </a:rPr>
              <a:t> </a:t>
            </a:r>
            <a:r>
              <a:rPr lang="en-US" altLang="zh-CN" dirty="0" smtClean="0">
                <a:solidFill>
                  <a:schemeClr val="tx2"/>
                </a:solidFill>
                <a:latin typeface="微软雅黑" panose="020B0503020204020204" pitchFamily="34" charset="-122"/>
                <a:ea typeface="微软雅黑" panose="020B0503020204020204" pitchFamily="34" charset="-122"/>
              </a:rPr>
              <a:t>R.SLIDEs</a:t>
            </a: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cxnSp>
        <p:nvCxnSpPr>
          <p:cNvPr id="23" name="直接连接符 22"/>
          <p:cNvCxnSpPr/>
          <p:nvPr/>
        </p:nvCxnSpPr>
        <p:spPr>
          <a:xfrm>
            <a:off x="8951057" y="3595559"/>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8867181" y="3673446"/>
            <a:ext cx="2397219"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6" name="圆角矩形 25"/>
          <p:cNvSpPr/>
          <p:nvPr/>
        </p:nvSpPr>
        <p:spPr>
          <a:xfrm rot="10800000" flipV="1">
            <a:off x="478624" y="3229101"/>
            <a:ext cx="272237" cy="276076"/>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p>
        </p:txBody>
      </p:sp>
      <p:sp>
        <p:nvSpPr>
          <p:cNvPr id="27" name="文本框 26"/>
          <p:cNvSpPr txBox="1"/>
          <p:nvPr/>
        </p:nvSpPr>
        <p:spPr>
          <a:xfrm>
            <a:off x="907483" y="3179753"/>
            <a:ext cx="2077019" cy="1229055"/>
          </a:xfrm>
          <a:prstGeom prst="rect">
            <a:avLst/>
          </a:prstGeom>
          <a:noFill/>
        </p:spPr>
        <p:txBody>
          <a:bodyPr wrap="square" lIns="91438" tIns="45719" rIns="91438" bIns="45719" rtlCol="0">
            <a:spAutoFit/>
          </a:bodyPr>
          <a:lstStyle/>
          <a:p>
            <a:pPr>
              <a:lnSpc>
                <a:spcPct val="130000"/>
              </a:lnSpc>
            </a:pPr>
            <a:r>
              <a:rPr lang="zh-CN" altLang="en-US" dirty="0" smtClean="0">
                <a:solidFill>
                  <a:schemeClr val="tx2"/>
                </a:solidFill>
                <a:latin typeface="微软雅黑" panose="020B0503020204020204" pitchFamily="34" charset="-122"/>
                <a:ea typeface="微软雅黑" panose="020B0503020204020204" pitchFamily="34" charset="-122"/>
              </a:rPr>
              <a:t>关键词 </a:t>
            </a:r>
            <a:r>
              <a:rPr lang="en-US" altLang="zh-CN" dirty="0" smtClean="0">
                <a:solidFill>
                  <a:schemeClr val="tx2"/>
                </a:solidFill>
                <a:latin typeface="微软雅黑" panose="020B0503020204020204" pitchFamily="34" charset="-122"/>
                <a:ea typeface="微软雅黑" panose="020B0503020204020204" pitchFamily="34" charset="-122"/>
              </a:rPr>
              <a:t>R.SLIDEs</a:t>
            </a: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a:p>
            <a:pPr>
              <a:lnSpc>
                <a:spcPct val="130000"/>
              </a:lnSpc>
            </a:pP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a:p>
            <a:pPr>
              <a:lnSpc>
                <a:spcPct val="130000"/>
              </a:lnSpc>
            </a:pPr>
            <a:endParaRPr lang="zh-CN" altLang="en-US"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cxnSp>
        <p:nvCxnSpPr>
          <p:cNvPr id="28" name="直接连接符 27"/>
          <p:cNvCxnSpPr/>
          <p:nvPr/>
        </p:nvCxnSpPr>
        <p:spPr>
          <a:xfrm>
            <a:off x="991360" y="3552217"/>
            <a:ext cx="2229467" cy="14627"/>
          </a:xfrm>
          <a:prstGeom prst="line">
            <a:avLst/>
          </a:prstGeom>
          <a:ln w="3175">
            <a:solidFill>
              <a:schemeClr val="tx1">
                <a:lumMod val="50000"/>
                <a:lumOff val="50000"/>
                <a:alpha val="33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907484" y="3630106"/>
            <a:ext cx="2397219" cy="1314207"/>
          </a:xfrm>
          <a:prstGeom prst="rect">
            <a:avLst/>
          </a:prstGeom>
        </p:spPr>
        <p:txBody>
          <a:bodyPr wrap="square" lIns="91438" tIns="45719" rIns="91438" bIns="45719">
            <a:spAutoFit/>
          </a:bodyPr>
          <a:lstStyle/>
          <a:p>
            <a:pPr>
              <a:lnSpc>
                <a:spcPct val="130000"/>
              </a:lnSpc>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2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0" name="圆角矩形 29"/>
          <p:cNvSpPr/>
          <p:nvPr/>
        </p:nvSpPr>
        <p:spPr>
          <a:xfrm rot="10800000" flipV="1">
            <a:off x="3932861" y="4663653"/>
            <a:ext cx="485999"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altLang="zh-CN" sz="2400" dirty="0"/>
              <a:t>A</a:t>
            </a:r>
            <a:endParaRPr lang="zh-CN" altLang="en-US" sz="2400" dirty="0"/>
          </a:p>
        </p:txBody>
      </p:sp>
      <p:sp>
        <p:nvSpPr>
          <p:cNvPr id="39" name="圆角矩形 38"/>
          <p:cNvSpPr/>
          <p:nvPr/>
        </p:nvSpPr>
        <p:spPr>
          <a:xfrm rot="10800000" flipV="1">
            <a:off x="5190161" y="4650941"/>
            <a:ext cx="485999"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altLang="zh-CN" sz="2400" dirty="0"/>
              <a:t>C</a:t>
            </a:r>
            <a:endParaRPr lang="zh-CN" altLang="en-US" sz="2400" dirty="0"/>
          </a:p>
        </p:txBody>
      </p:sp>
      <p:sp>
        <p:nvSpPr>
          <p:cNvPr id="48" name="圆角矩形 47"/>
          <p:cNvSpPr/>
          <p:nvPr/>
        </p:nvSpPr>
        <p:spPr>
          <a:xfrm rot="10800000" flipV="1">
            <a:off x="6383958" y="4650941"/>
            <a:ext cx="485999"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altLang="zh-CN" sz="2400" dirty="0"/>
              <a:t>B</a:t>
            </a:r>
            <a:endParaRPr lang="zh-CN" altLang="en-US" sz="2400" dirty="0"/>
          </a:p>
        </p:txBody>
      </p:sp>
      <p:sp>
        <p:nvSpPr>
          <p:cNvPr id="57" name="圆角矩形 56"/>
          <p:cNvSpPr/>
          <p:nvPr/>
        </p:nvSpPr>
        <p:spPr>
          <a:xfrm rot="10800000" flipV="1">
            <a:off x="7577758" y="4650941"/>
            <a:ext cx="485999"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altLang="zh-CN" sz="2400" dirty="0"/>
              <a:t>D</a:t>
            </a:r>
            <a:endParaRPr lang="zh-CN" altLang="en-US" sz="2400" dirty="0"/>
          </a:p>
        </p:txBody>
      </p:sp>
      <p:sp>
        <p:nvSpPr>
          <p:cNvPr id="70" name="圆角矩形 69"/>
          <p:cNvSpPr/>
          <p:nvPr/>
        </p:nvSpPr>
        <p:spPr>
          <a:xfrm rot="10800000" flipV="1">
            <a:off x="1330623" y="5816488"/>
            <a:ext cx="1299872" cy="491115"/>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130000"/>
              </a:lnSpc>
            </a:pPr>
            <a:r>
              <a:rPr lang="zh-CN" altLang="en-US" sz="2000" dirty="0">
                <a:latin typeface="微软雅黑" panose="020B0503020204020204" pitchFamily="34" charset="-122"/>
                <a:ea typeface="微软雅黑" panose="020B0503020204020204" pitchFamily="34" charset="-122"/>
              </a:rPr>
              <a:t>分析结论</a:t>
            </a:r>
          </a:p>
        </p:txBody>
      </p:sp>
      <p:sp>
        <p:nvSpPr>
          <p:cNvPr id="78" name="矩形 77"/>
          <p:cNvSpPr/>
          <p:nvPr/>
        </p:nvSpPr>
        <p:spPr>
          <a:xfrm>
            <a:off x="2864762" y="5735583"/>
            <a:ext cx="8239260" cy="720197"/>
          </a:xfrm>
          <a:prstGeom prst="rect">
            <a:avLst/>
          </a:prstGeom>
        </p:spPr>
        <p:txBody>
          <a:bodyPr wrap="square" lIns="91436" tIns="45718" rIns="91436" bIns="45718">
            <a:spAutoFit/>
          </a:bodyPr>
          <a:lstStyle/>
          <a:p>
            <a:pPr>
              <a:lnSpc>
                <a:spcPct val="130000"/>
              </a:lnSpc>
            </a:pPr>
            <a:r>
              <a:rPr lang="zh-CN" altLang="en-US" sz="1600" dirty="0">
                <a:solidFill>
                  <a:schemeClr val="bg2">
                    <a:lumMod val="50000"/>
                  </a:schemeClr>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a:t>
            </a:r>
            <a:endParaRPr lang="en-US" altLang="zh-CN" sz="16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904722" y="2336266"/>
            <a:ext cx="1416673" cy="1015663"/>
          </a:xfrm>
          <a:prstGeom prst="rect">
            <a:avLst/>
          </a:prstGeom>
          <a:noFill/>
        </p:spPr>
        <p:txBody>
          <a:bodyPr wrap="none" lIns="91436" tIns="45718" rIns="91436" bIns="45718" rtlCol="0">
            <a:spAutoFit/>
          </a:bodyPr>
          <a:lstStyle/>
          <a:p>
            <a:pPr>
              <a:lnSpc>
                <a:spcPct val="130000"/>
              </a:lnSpc>
            </a:pPr>
            <a:r>
              <a:rPr lang="en-US" altLang="zh-CN"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35%</a:t>
            </a:r>
            <a:endParaRPr lang="zh-CN" altLang="en-US"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80" name="文本框 79"/>
          <p:cNvSpPr txBox="1"/>
          <p:nvPr/>
        </p:nvSpPr>
        <p:spPr>
          <a:xfrm>
            <a:off x="9904430" y="2348770"/>
            <a:ext cx="1416673" cy="1015663"/>
          </a:xfrm>
          <a:prstGeom prst="rect">
            <a:avLst/>
          </a:prstGeom>
          <a:noFill/>
        </p:spPr>
        <p:txBody>
          <a:bodyPr wrap="none" lIns="91436" tIns="45718" rIns="91436" bIns="45718" rtlCol="0">
            <a:spAutoFit/>
          </a:bodyPr>
          <a:lstStyle/>
          <a:p>
            <a:pPr>
              <a:lnSpc>
                <a:spcPct val="130000"/>
              </a:lnSpc>
            </a:pPr>
            <a:r>
              <a:rPr lang="en-US" altLang="zh-CN"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rPr>
              <a:t>65%</a:t>
            </a:r>
            <a:endParaRPr lang="zh-CN" altLang="en-US" sz="4800" dirty="0">
              <a:solidFill>
                <a:schemeClr val="tx2"/>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sp>
        <p:nvSpPr>
          <p:cNvPr id="94" name="矩形 93"/>
          <p:cNvSpPr/>
          <p:nvPr/>
        </p:nvSpPr>
        <p:spPr>
          <a:xfrm>
            <a:off x="2807273" y="252859"/>
            <a:ext cx="938472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95" name="圆角矩形 94"/>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4</a:t>
            </a:r>
            <a:endParaRPr lang="zh-CN" altLang="en-US" sz="3600" dirty="0"/>
          </a:p>
        </p:txBody>
      </p:sp>
      <p:sp>
        <p:nvSpPr>
          <p:cNvPr id="96" name="文本框 95"/>
          <p:cNvSpPr txBox="1"/>
          <p:nvPr/>
        </p:nvSpPr>
        <p:spPr>
          <a:xfrm>
            <a:off x="647718" y="267582"/>
            <a:ext cx="203132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分析与讨论</a:t>
            </a:r>
          </a:p>
        </p:txBody>
      </p:sp>
      <p:sp>
        <p:nvSpPr>
          <p:cNvPr id="97" name="矩形 96"/>
          <p:cNvSpPr/>
          <p:nvPr/>
        </p:nvSpPr>
        <p:spPr>
          <a:xfrm>
            <a:off x="2993043" y="324999"/>
            <a:ext cx="3522208"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ANALYSIS AND DISCUSSION</a:t>
            </a:r>
          </a:p>
        </p:txBody>
      </p:sp>
      <p:grpSp>
        <p:nvGrpSpPr>
          <p:cNvPr id="98" name="组 97"/>
          <p:cNvGrpSpPr/>
          <p:nvPr/>
        </p:nvGrpSpPr>
        <p:grpSpPr>
          <a:xfrm>
            <a:off x="9284090" y="252856"/>
            <a:ext cx="2907908" cy="574513"/>
            <a:chOff x="9284089" y="252855"/>
            <a:chExt cx="2907908" cy="574513"/>
          </a:xfrm>
        </p:grpSpPr>
        <p:grpSp>
          <p:nvGrpSpPr>
            <p:cNvPr id="99" name="组 98"/>
            <p:cNvGrpSpPr/>
            <p:nvPr/>
          </p:nvGrpSpPr>
          <p:grpSpPr>
            <a:xfrm>
              <a:off x="11454105" y="252856"/>
              <a:ext cx="737892" cy="484288"/>
              <a:chOff x="11454105" y="252856"/>
              <a:chExt cx="737892" cy="484288"/>
            </a:xfrm>
          </p:grpSpPr>
          <p:grpSp>
            <p:nvGrpSpPr>
              <p:cNvPr id="101" name="组 100"/>
              <p:cNvGrpSpPr/>
              <p:nvPr/>
            </p:nvGrpSpPr>
            <p:grpSpPr>
              <a:xfrm>
                <a:off x="12039604" y="252856"/>
                <a:ext cx="152393" cy="484287"/>
                <a:chOff x="12039604" y="252856"/>
                <a:chExt cx="152393" cy="484287"/>
              </a:xfrm>
            </p:grpSpPr>
            <p:sp>
              <p:nvSpPr>
                <p:cNvPr id="105" name="圆角矩形 10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圆角矩形 10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圆角矩形 10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圆角矩形 10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圆角矩形 10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99"/>
              <p:cNvGrpSpPr/>
              <p:nvPr/>
            </p:nvGrpSpPr>
            <p:grpSpPr>
              <a:xfrm>
                <a:off x="11454105" y="252857"/>
                <a:ext cx="491115" cy="484287"/>
                <a:chOff x="1528923" y="220268"/>
                <a:chExt cx="1284096" cy="1266241"/>
              </a:xfrm>
            </p:grpSpPr>
            <p:sp>
              <p:nvSpPr>
                <p:cNvPr id="103" name="圆角矩形 102"/>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100" name="文本框 99"/>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12480414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组 3"/>
          <p:cNvGrpSpPr/>
          <p:nvPr/>
        </p:nvGrpSpPr>
        <p:grpSpPr>
          <a:xfrm>
            <a:off x="-21102" y="2847434"/>
            <a:ext cx="12213103" cy="1296345"/>
            <a:chOff x="-21102" y="2847433"/>
            <a:chExt cx="12213102" cy="1296345"/>
          </a:xfrm>
        </p:grpSpPr>
        <p:sp>
          <p:nvSpPr>
            <p:cNvPr id="51" name="矩形 50"/>
            <p:cNvSpPr/>
            <p:nvPr/>
          </p:nvSpPr>
          <p:spPr>
            <a:xfrm flipH="1">
              <a:off x="0" y="2872348"/>
              <a:ext cx="1219200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a:t>5</a:t>
              </a:r>
              <a:endParaRPr lang="zh-CN" altLang="en-US" sz="6000" dirty="0"/>
            </a:p>
          </p:txBody>
        </p:sp>
        <p:sp>
          <p:nvSpPr>
            <p:cNvPr id="42" name="文本框 41"/>
            <p:cNvSpPr txBox="1"/>
            <p:nvPr/>
          </p:nvSpPr>
          <p:spPr>
            <a:xfrm>
              <a:off x="8328226" y="3077396"/>
              <a:ext cx="3631758" cy="861772"/>
            </a:xfrm>
            <a:prstGeom prst="rect">
              <a:avLst/>
            </a:prstGeom>
            <a:noFill/>
          </p:spPr>
          <p:txBody>
            <a:bodyPr wrap="none" lIns="91438" tIns="45719" rIns="91438" bIns="45719" rtlCol="0">
              <a:spAutoFit/>
            </a:bodyPr>
            <a:lstStyle/>
            <a:p>
              <a:r>
                <a:rPr lang="zh-CN" altLang="en-US" sz="4800" spc="600" dirty="0">
                  <a:solidFill>
                    <a:schemeClr val="bg1"/>
                  </a:solidFill>
                  <a:latin typeface="微软雅黑" panose="020B0503020204020204" pitchFamily="34" charset="-122"/>
                  <a:ea typeface="微软雅黑" panose="020B0503020204020204" pitchFamily="34" charset="-122"/>
                </a:rPr>
                <a:t>结论与建议</a:t>
              </a: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p:cNvSpPr/>
            <p:nvPr/>
          </p:nvSpPr>
          <p:spPr>
            <a:xfrm>
              <a:off x="2915848" y="3264361"/>
              <a:ext cx="5286269" cy="461663"/>
            </a:xfrm>
            <a:prstGeom prst="rect">
              <a:avLst/>
            </a:prstGeom>
          </p:spPr>
          <p:txBody>
            <a:bodyPr wrap="none" lIns="91438" tIns="45719" rIns="91438" bIns="45719">
              <a:spAutoFit/>
            </a:bodyPr>
            <a:lstStyle/>
            <a:p>
              <a:pPr algn="r"/>
              <a:r>
                <a:rPr lang="en-US" altLang="zh-CN" sz="2400" dirty="0">
                  <a:solidFill>
                    <a:schemeClr val="bg1"/>
                  </a:solidFill>
                  <a:latin typeface="微软雅黑" panose="020B0503020204020204" pitchFamily="34" charset="-122"/>
                  <a:ea typeface="微软雅黑" panose="020B0503020204020204" pitchFamily="34" charset="-122"/>
                </a:rPr>
                <a:t>CONCLUSION AND SUGGESTIONS</a:t>
              </a:r>
            </a:p>
          </p:txBody>
        </p:sp>
      </p:grpSp>
      <p:grpSp>
        <p:nvGrpSpPr>
          <p:cNvPr id="27" name="组 26"/>
          <p:cNvGrpSpPr/>
          <p:nvPr/>
        </p:nvGrpSpPr>
        <p:grpSpPr>
          <a:xfrm>
            <a:off x="9284090" y="252856"/>
            <a:ext cx="2907908" cy="574513"/>
            <a:chOff x="9284089" y="252855"/>
            <a:chExt cx="2907908" cy="574513"/>
          </a:xfrm>
        </p:grpSpPr>
        <p:grpSp>
          <p:nvGrpSpPr>
            <p:cNvPr id="28" name="组 27"/>
            <p:cNvGrpSpPr/>
            <p:nvPr/>
          </p:nvGrpSpPr>
          <p:grpSpPr>
            <a:xfrm>
              <a:off x="11454105" y="252856"/>
              <a:ext cx="737892" cy="484288"/>
              <a:chOff x="11454105" y="252856"/>
              <a:chExt cx="737892" cy="484288"/>
            </a:xfrm>
          </p:grpSpPr>
          <p:grpSp>
            <p:nvGrpSpPr>
              <p:cNvPr id="30" name="组 29"/>
              <p:cNvGrpSpPr/>
              <p:nvPr/>
            </p:nvGrpSpPr>
            <p:grpSpPr>
              <a:xfrm>
                <a:off x="12039604" y="252856"/>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99"/>
              <p:cNvGrpSpPr/>
              <p:nvPr/>
            </p:nvGrpSpPr>
            <p:grpSpPr>
              <a:xfrm>
                <a:off x="11454105" y="252857"/>
                <a:ext cx="491115" cy="484287"/>
                <a:chOff x="1528923" y="220268"/>
                <a:chExt cx="1284096" cy="1266241"/>
              </a:xfrm>
            </p:grpSpPr>
            <p:sp>
              <p:nvSpPr>
                <p:cNvPr id="32" name="圆角矩形 3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29" name="文本框 2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2000697518"/>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圆角矩形 23"/>
          <p:cNvSpPr/>
          <p:nvPr/>
        </p:nvSpPr>
        <p:spPr>
          <a:xfrm>
            <a:off x="0" y="1844435"/>
            <a:ext cx="9605104" cy="4255319"/>
          </a:xfrm>
          <a:prstGeom prst="roundRect">
            <a:avLst>
              <a:gd name="adj"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3" name="圆角矩形 22"/>
          <p:cNvSpPr/>
          <p:nvPr/>
        </p:nvSpPr>
        <p:spPr>
          <a:xfrm>
            <a:off x="0" y="1679335"/>
            <a:ext cx="9605104" cy="4255319"/>
          </a:xfrm>
          <a:prstGeom prst="roundRect">
            <a:avLst>
              <a:gd name="adj"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grpSp>
        <p:nvGrpSpPr>
          <p:cNvPr id="19" name="组合 18"/>
          <p:cNvGrpSpPr/>
          <p:nvPr/>
        </p:nvGrpSpPr>
        <p:grpSpPr>
          <a:xfrm>
            <a:off x="7966332" y="2184399"/>
            <a:ext cx="3277544" cy="3245184"/>
            <a:chOff x="1300233" y="1995959"/>
            <a:chExt cx="3306471" cy="3273825"/>
          </a:xfrm>
        </p:grpSpPr>
        <p:sp>
          <p:nvSpPr>
            <p:cNvPr id="20" name="圆角矩形 20"/>
            <p:cNvSpPr/>
            <p:nvPr/>
          </p:nvSpPr>
          <p:spPr>
            <a:xfrm>
              <a:off x="1300233" y="1995959"/>
              <a:ext cx="3306471" cy="3273825"/>
            </a:xfrm>
            <a:prstGeom prst="ellipse">
              <a:avLst/>
            </a:prstGeom>
            <a:solidFill>
              <a:schemeClr val="bg1"/>
            </a:solidFill>
            <a:ln w="15875">
              <a:solidFill>
                <a:srgbClr val="2038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21" name="圆角矩形 20"/>
            <p:cNvSpPr/>
            <p:nvPr/>
          </p:nvSpPr>
          <p:spPr>
            <a:xfrm>
              <a:off x="1432848" y="2127265"/>
              <a:ext cx="3041242" cy="3011214"/>
            </a:xfrm>
            <a:prstGeom prst="ellipse">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sp>
          <p:nvSpPr>
            <p:cNvPr id="22" name="文本框 21"/>
            <p:cNvSpPr txBox="1"/>
            <p:nvPr/>
          </p:nvSpPr>
          <p:spPr>
            <a:xfrm>
              <a:off x="2011835" y="2980837"/>
              <a:ext cx="1883269" cy="1345469"/>
            </a:xfrm>
            <a:prstGeom prst="rect">
              <a:avLst/>
            </a:prstGeom>
            <a:noFill/>
          </p:spPr>
          <p:txBody>
            <a:bodyPr wrap="square" rtlCol="0">
              <a:spAutoFit/>
            </a:bodyPr>
            <a:lstStyle/>
            <a:p>
              <a:pPr algn="ctr"/>
              <a:r>
                <a:rPr lang="zh-CN" altLang="en-US" sz="5500" dirty="0">
                  <a:solidFill>
                    <a:schemeClr val="bg1"/>
                  </a:solidFill>
                  <a:latin typeface="微软雅黑" panose="020B0503020204020204" pitchFamily="34" charset="-122"/>
                  <a:ea typeface="微软雅黑" panose="020B0503020204020204" pitchFamily="34" charset="-122"/>
                </a:rPr>
                <a:t>结论</a:t>
              </a:r>
              <a:endParaRPr lang="en-US" altLang="zh-CN" sz="5500" dirty="0">
                <a:solidFill>
                  <a:schemeClr val="bg1"/>
                </a:solidFill>
                <a:latin typeface="微软雅黑" panose="020B0503020204020204" pitchFamily="34" charset="-122"/>
                <a:ea typeface="微软雅黑" panose="020B0503020204020204" pitchFamily="34" charset="-122"/>
              </a:endParaRPr>
            </a:p>
            <a:p>
              <a:pPr algn="ctr"/>
              <a:r>
                <a:rPr lang="en-US" altLang="zh-CN" sz="2400" dirty="0">
                  <a:solidFill>
                    <a:schemeClr val="bg1"/>
                  </a:solidFill>
                  <a:latin typeface="Calibri" panose="020F0502020204030204" pitchFamily="34" charset="0"/>
                </a:rPr>
                <a:t>Conclusions</a:t>
              </a:r>
              <a:endParaRPr lang="zh-CN" altLang="en-US" sz="2400" dirty="0">
                <a:solidFill>
                  <a:schemeClr val="bg1"/>
                </a:solidFill>
                <a:latin typeface="Calibri" panose="020F0502020204030204" pitchFamily="34" charset="0"/>
              </a:endParaRPr>
            </a:p>
          </p:txBody>
        </p:sp>
      </p:grpSp>
      <p:sp>
        <p:nvSpPr>
          <p:cNvPr id="2" name="矩形 1"/>
          <p:cNvSpPr/>
          <p:nvPr/>
        </p:nvSpPr>
        <p:spPr>
          <a:xfrm>
            <a:off x="1214763" y="2540929"/>
            <a:ext cx="6096000" cy="2653035"/>
          </a:xfrm>
          <a:prstGeom prst="rect">
            <a:avLst/>
          </a:prstGeom>
        </p:spPr>
        <p:txBody>
          <a:bodyPr lIns="91436" tIns="45718" rIns="91436" bIns="45718">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简称之为论文。它既是探讨问题进行科学研究的一种手段，又是描述科研成果进行学术交流的一种工具。如学年论文、毕业论文、学位论文、科技论文、成果论文等，总称为论文。</a:t>
            </a:r>
          </a:p>
          <a:p>
            <a:pPr>
              <a:lnSpc>
                <a:spcPct val="130000"/>
              </a:lnSpc>
            </a:pP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      为了探讨和掌握论文的写作规律和特点，需要对论文进行分类。由于论文本身的内容和性质不同，研究领域、对象、方法、表现方式不同，因此，论文就有不同的分类方法。</a:t>
            </a:r>
          </a:p>
        </p:txBody>
      </p:sp>
      <p:sp>
        <p:nvSpPr>
          <p:cNvPr id="38" name="矩形 37"/>
          <p:cNvSpPr/>
          <p:nvPr/>
        </p:nvSpPr>
        <p:spPr>
          <a:xfrm>
            <a:off x="2807273" y="252859"/>
            <a:ext cx="938472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9" name="圆角矩形 38"/>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5</a:t>
            </a:r>
            <a:endParaRPr lang="zh-CN" altLang="en-US" sz="3600" dirty="0"/>
          </a:p>
        </p:txBody>
      </p:sp>
      <p:sp>
        <p:nvSpPr>
          <p:cNvPr id="40" name="文本框 39"/>
          <p:cNvSpPr txBox="1"/>
          <p:nvPr/>
        </p:nvSpPr>
        <p:spPr>
          <a:xfrm>
            <a:off x="647718" y="267582"/>
            <a:ext cx="203132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结论与建议</a:t>
            </a:r>
          </a:p>
        </p:txBody>
      </p:sp>
      <p:sp>
        <p:nvSpPr>
          <p:cNvPr id="41" name="矩形 40"/>
          <p:cNvSpPr/>
          <p:nvPr/>
        </p:nvSpPr>
        <p:spPr>
          <a:xfrm>
            <a:off x="2943209" y="324999"/>
            <a:ext cx="4223435"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CONCLUSION AND SUGGESTIONS</a:t>
            </a:r>
          </a:p>
        </p:txBody>
      </p:sp>
      <p:grpSp>
        <p:nvGrpSpPr>
          <p:cNvPr id="42" name="组 41"/>
          <p:cNvGrpSpPr/>
          <p:nvPr/>
        </p:nvGrpSpPr>
        <p:grpSpPr>
          <a:xfrm>
            <a:off x="9284090" y="252856"/>
            <a:ext cx="2907908" cy="574513"/>
            <a:chOff x="9284089" y="252855"/>
            <a:chExt cx="2907908" cy="574513"/>
          </a:xfrm>
        </p:grpSpPr>
        <p:grpSp>
          <p:nvGrpSpPr>
            <p:cNvPr id="43" name="组 42"/>
            <p:cNvGrpSpPr/>
            <p:nvPr/>
          </p:nvGrpSpPr>
          <p:grpSpPr>
            <a:xfrm>
              <a:off x="11454105" y="252856"/>
              <a:ext cx="737892" cy="484288"/>
              <a:chOff x="11454105" y="252856"/>
              <a:chExt cx="737892" cy="484288"/>
            </a:xfrm>
          </p:grpSpPr>
          <p:grpSp>
            <p:nvGrpSpPr>
              <p:cNvPr id="45" name="组 44"/>
              <p:cNvGrpSpPr/>
              <p:nvPr/>
            </p:nvGrpSpPr>
            <p:grpSpPr>
              <a:xfrm>
                <a:off x="12039604" y="252856"/>
                <a:ext cx="152393" cy="484287"/>
                <a:chOff x="12039604" y="252856"/>
                <a:chExt cx="152393" cy="484287"/>
              </a:xfrm>
            </p:grpSpPr>
            <p:sp>
              <p:nvSpPr>
                <p:cNvPr id="49" name="圆角矩形 48"/>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99"/>
              <p:cNvGrpSpPr/>
              <p:nvPr/>
            </p:nvGrpSpPr>
            <p:grpSpPr>
              <a:xfrm>
                <a:off x="11454105" y="252857"/>
                <a:ext cx="491115" cy="484287"/>
                <a:chOff x="1528923" y="220268"/>
                <a:chExt cx="1284096" cy="1266241"/>
              </a:xfrm>
            </p:grpSpPr>
            <p:sp>
              <p:nvSpPr>
                <p:cNvPr id="47" name="圆角矩形 46"/>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44" name="文本框 43"/>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15024469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圆角矩形 19"/>
          <p:cNvSpPr/>
          <p:nvPr/>
        </p:nvSpPr>
        <p:spPr>
          <a:xfrm>
            <a:off x="3219648" y="2155093"/>
            <a:ext cx="8972355" cy="4255319"/>
          </a:xfrm>
          <a:prstGeom prst="roundRect">
            <a:avLst>
              <a:gd name="adj" fmla="val 0"/>
            </a:avLst>
          </a:prstGeom>
          <a:solidFill>
            <a:srgbClr val="4472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1" name="圆角矩形 20"/>
          <p:cNvSpPr/>
          <p:nvPr/>
        </p:nvSpPr>
        <p:spPr>
          <a:xfrm>
            <a:off x="3215481" y="1962775"/>
            <a:ext cx="8972355" cy="4255319"/>
          </a:xfrm>
          <a:prstGeom prst="roundRect">
            <a:avLst>
              <a:gd name="adj" fmla="val 0"/>
            </a:avLst>
          </a:prstGeom>
          <a:solidFill>
            <a:srgbClr val="4472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2" name="圆角矩形 21"/>
          <p:cNvSpPr/>
          <p:nvPr/>
        </p:nvSpPr>
        <p:spPr>
          <a:xfrm rot="10800000" flipV="1">
            <a:off x="2860353" y="2451474"/>
            <a:ext cx="762083" cy="69931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sp>
        <p:nvSpPr>
          <p:cNvPr id="23" name="圆角矩形 22"/>
          <p:cNvSpPr/>
          <p:nvPr/>
        </p:nvSpPr>
        <p:spPr>
          <a:xfrm rot="10800000" flipV="1">
            <a:off x="2860353" y="5208339"/>
            <a:ext cx="762083" cy="699319"/>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4</a:t>
            </a:r>
            <a:endParaRPr lang="zh-CN" altLang="en-US" sz="3600" dirty="0"/>
          </a:p>
        </p:txBody>
      </p:sp>
      <p:sp>
        <p:nvSpPr>
          <p:cNvPr id="24" name="圆角矩形 23"/>
          <p:cNvSpPr/>
          <p:nvPr/>
        </p:nvSpPr>
        <p:spPr>
          <a:xfrm rot="10800000" flipV="1">
            <a:off x="2860353" y="3370429"/>
            <a:ext cx="762083" cy="699319"/>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2</a:t>
            </a:r>
            <a:endParaRPr lang="zh-CN" altLang="en-US" sz="3600" dirty="0"/>
          </a:p>
        </p:txBody>
      </p:sp>
      <p:sp>
        <p:nvSpPr>
          <p:cNvPr id="25" name="圆角矩形 24"/>
          <p:cNvSpPr/>
          <p:nvPr/>
        </p:nvSpPr>
        <p:spPr>
          <a:xfrm rot="10800000" flipV="1">
            <a:off x="2860353" y="4289383"/>
            <a:ext cx="762083" cy="69931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3</a:t>
            </a:r>
            <a:endParaRPr lang="zh-CN" altLang="en-US" sz="3600" dirty="0"/>
          </a:p>
        </p:txBody>
      </p:sp>
      <p:sp>
        <p:nvSpPr>
          <p:cNvPr id="26" name="矩形 25"/>
          <p:cNvSpPr/>
          <p:nvPr/>
        </p:nvSpPr>
        <p:spPr>
          <a:xfrm>
            <a:off x="4489707" y="2487563"/>
            <a:ext cx="7131572" cy="732508"/>
          </a:xfrm>
          <a:prstGeom prst="rect">
            <a:avLst/>
          </a:prstGeom>
        </p:spPr>
        <p:txBody>
          <a:bodyPr wrap="square" lIns="91436" tIns="45718" rIns="91436" bIns="45718">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4488810" y="3408038"/>
            <a:ext cx="7131572" cy="732508"/>
          </a:xfrm>
          <a:prstGeom prst="rect">
            <a:avLst/>
          </a:prstGeom>
        </p:spPr>
        <p:txBody>
          <a:bodyPr wrap="square" lIns="91436" tIns="45718" rIns="91436" bIns="45718">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4488810" y="4327691"/>
            <a:ext cx="7131572" cy="732508"/>
          </a:xfrm>
          <a:prstGeom prst="rect">
            <a:avLst/>
          </a:prstGeom>
        </p:spPr>
        <p:txBody>
          <a:bodyPr wrap="square" lIns="91436" tIns="45718" rIns="91436" bIns="45718">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4488810" y="5247347"/>
            <a:ext cx="7131572" cy="732508"/>
          </a:xfrm>
          <a:prstGeom prst="rect">
            <a:avLst/>
          </a:prstGeom>
        </p:spPr>
        <p:txBody>
          <a:bodyPr wrap="square" lIns="91436" tIns="45718" rIns="91436" bIns="45718">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论文就是用来进行科学研究和描述科研成果的文章，简称之为论文。它是描述科研成果进行学术交流的一种工具。</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13712" y="1962775"/>
            <a:ext cx="2212787" cy="4447636"/>
          </a:xfrm>
          <a:prstGeom prst="rect">
            <a:avLst/>
          </a:prstGeom>
          <a:solidFill>
            <a:srgbClr val="4472C4">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 name="文本框 1"/>
          <p:cNvSpPr txBox="1"/>
          <p:nvPr/>
        </p:nvSpPr>
        <p:spPr>
          <a:xfrm>
            <a:off x="463245" y="3053590"/>
            <a:ext cx="1215709" cy="2218875"/>
          </a:xfrm>
          <a:prstGeom prst="rect">
            <a:avLst/>
          </a:prstGeom>
          <a:noFill/>
        </p:spPr>
        <p:txBody>
          <a:bodyPr vert="eaVert" wrap="none" lIns="91436" tIns="45718" rIns="91436" bIns="45718" rtlCol="0">
            <a:spAutoFit/>
          </a:bodyPr>
          <a:lstStyle/>
          <a:p>
            <a:r>
              <a:rPr lang="zh-CN" altLang="en-US" sz="6700" spc="600" dirty="0">
                <a:solidFill>
                  <a:schemeClr val="bg1"/>
                </a:solidFill>
                <a:latin typeface="微软雅黑" panose="020B0503020204020204" pitchFamily="34" charset="-122"/>
                <a:ea typeface="微软雅黑" panose="020B0503020204020204" pitchFamily="34" charset="-122"/>
              </a:rPr>
              <a:t>建 议</a:t>
            </a:r>
          </a:p>
        </p:txBody>
      </p:sp>
      <p:sp>
        <p:nvSpPr>
          <p:cNvPr id="43" name="矩形 42"/>
          <p:cNvSpPr/>
          <p:nvPr/>
        </p:nvSpPr>
        <p:spPr>
          <a:xfrm>
            <a:off x="2807273" y="252859"/>
            <a:ext cx="938472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4" name="圆角矩形 43"/>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5</a:t>
            </a:r>
            <a:endParaRPr lang="zh-CN" altLang="en-US" sz="3600" dirty="0"/>
          </a:p>
        </p:txBody>
      </p:sp>
      <p:sp>
        <p:nvSpPr>
          <p:cNvPr id="45" name="文本框 44"/>
          <p:cNvSpPr txBox="1"/>
          <p:nvPr/>
        </p:nvSpPr>
        <p:spPr>
          <a:xfrm>
            <a:off x="647718" y="267582"/>
            <a:ext cx="203132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结论与建议</a:t>
            </a:r>
          </a:p>
        </p:txBody>
      </p:sp>
      <p:sp>
        <p:nvSpPr>
          <p:cNvPr id="46" name="矩形 45"/>
          <p:cNvSpPr/>
          <p:nvPr/>
        </p:nvSpPr>
        <p:spPr>
          <a:xfrm>
            <a:off x="2943209" y="324999"/>
            <a:ext cx="4223435"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CONCLUSION AND SUGGESTIONS</a:t>
            </a:r>
          </a:p>
        </p:txBody>
      </p:sp>
      <p:grpSp>
        <p:nvGrpSpPr>
          <p:cNvPr id="47" name="组 46"/>
          <p:cNvGrpSpPr/>
          <p:nvPr/>
        </p:nvGrpSpPr>
        <p:grpSpPr>
          <a:xfrm>
            <a:off x="9284090" y="252856"/>
            <a:ext cx="2907908" cy="574513"/>
            <a:chOff x="9284089" y="252855"/>
            <a:chExt cx="2907908" cy="574513"/>
          </a:xfrm>
        </p:grpSpPr>
        <p:grpSp>
          <p:nvGrpSpPr>
            <p:cNvPr id="48" name="组 47"/>
            <p:cNvGrpSpPr/>
            <p:nvPr/>
          </p:nvGrpSpPr>
          <p:grpSpPr>
            <a:xfrm>
              <a:off x="11454105" y="252856"/>
              <a:ext cx="737892" cy="484288"/>
              <a:chOff x="11454105" y="252856"/>
              <a:chExt cx="737892" cy="484288"/>
            </a:xfrm>
          </p:grpSpPr>
          <p:grpSp>
            <p:nvGrpSpPr>
              <p:cNvPr id="50" name="组 49"/>
              <p:cNvGrpSpPr/>
              <p:nvPr/>
            </p:nvGrpSpPr>
            <p:grpSpPr>
              <a:xfrm>
                <a:off x="12039604" y="252856"/>
                <a:ext cx="152393" cy="484287"/>
                <a:chOff x="12039604" y="252856"/>
                <a:chExt cx="152393" cy="484287"/>
              </a:xfrm>
            </p:grpSpPr>
            <p:sp>
              <p:nvSpPr>
                <p:cNvPr id="54" name="圆角矩形 5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99"/>
              <p:cNvGrpSpPr/>
              <p:nvPr/>
            </p:nvGrpSpPr>
            <p:grpSpPr>
              <a:xfrm>
                <a:off x="11454105" y="252857"/>
                <a:ext cx="491115" cy="484287"/>
                <a:chOff x="1528923" y="220268"/>
                <a:chExt cx="1284096" cy="1266241"/>
              </a:xfrm>
            </p:grpSpPr>
            <p:sp>
              <p:nvSpPr>
                <p:cNvPr id="52" name="圆角矩形 5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49" name="文本框 4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12874088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组 3"/>
          <p:cNvGrpSpPr/>
          <p:nvPr/>
        </p:nvGrpSpPr>
        <p:grpSpPr>
          <a:xfrm>
            <a:off x="-21103" y="2847434"/>
            <a:ext cx="13238448" cy="1296345"/>
            <a:chOff x="-21102" y="2847433"/>
            <a:chExt cx="13238448" cy="1296345"/>
          </a:xfrm>
        </p:grpSpPr>
        <p:sp>
          <p:nvSpPr>
            <p:cNvPr id="51" name="矩形 50"/>
            <p:cNvSpPr/>
            <p:nvPr/>
          </p:nvSpPr>
          <p:spPr>
            <a:xfrm flipH="1">
              <a:off x="1025346" y="2872348"/>
              <a:ext cx="12192000" cy="1252063"/>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0800000" flipV="1">
              <a:off x="464451" y="2847433"/>
              <a:ext cx="1273995" cy="1291039"/>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zh-CN" sz="6000" dirty="0"/>
                <a:t>6</a:t>
              </a:r>
              <a:endParaRPr lang="zh-CN" altLang="en-US" sz="6000" dirty="0"/>
            </a:p>
          </p:txBody>
        </p:sp>
        <p:sp>
          <p:nvSpPr>
            <p:cNvPr id="42" name="文本框 41"/>
            <p:cNvSpPr txBox="1"/>
            <p:nvPr/>
          </p:nvSpPr>
          <p:spPr>
            <a:xfrm>
              <a:off x="8887506" y="3077396"/>
              <a:ext cx="2947811" cy="861772"/>
            </a:xfrm>
            <a:prstGeom prst="rect">
              <a:avLst/>
            </a:prstGeom>
            <a:noFill/>
          </p:spPr>
          <p:txBody>
            <a:bodyPr wrap="none" lIns="91438" tIns="45719" rIns="91438" bIns="45719" rtlCol="0">
              <a:spAutoFit/>
            </a:bodyPr>
            <a:lstStyle/>
            <a:p>
              <a:r>
                <a:rPr lang="zh-CN" altLang="en-US" sz="4800" spc="600" dirty="0">
                  <a:solidFill>
                    <a:schemeClr val="bg1"/>
                  </a:solidFill>
                  <a:latin typeface="微软雅黑" panose="020B0503020204020204" pitchFamily="34" charset="-122"/>
                  <a:ea typeface="微软雅黑" panose="020B0503020204020204" pitchFamily="34" charset="-122"/>
                </a:rPr>
                <a:t>文献综述</a:t>
              </a:r>
            </a:p>
          </p:txBody>
        </p:sp>
        <p:grpSp>
          <p:nvGrpSpPr>
            <p:cNvPr id="3" name="组 2"/>
            <p:cNvGrpSpPr/>
            <p:nvPr/>
          </p:nvGrpSpPr>
          <p:grpSpPr>
            <a:xfrm>
              <a:off x="-21102" y="2858492"/>
              <a:ext cx="242777" cy="1285286"/>
              <a:chOff x="-21102" y="2858492"/>
              <a:chExt cx="242777" cy="1285286"/>
            </a:xfrm>
          </p:grpSpPr>
          <p:sp>
            <p:nvSpPr>
              <p:cNvPr id="46" name="圆角矩形 45"/>
              <p:cNvSpPr/>
              <p:nvPr/>
            </p:nvSpPr>
            <p:spPr>
              <a:xfrm rot="16200000" flipV="1">
                <a:off x="-13338" y="3643334"/>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rot="16200000" flipV="1">
                <a:off x="-13338" y="3908764"/>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rot="16200000" flipV="1">
                <a:off x="-13338" y="3122170"/>
                <a:ext cx="227250" cy="242777"/>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rot="16200000" flipV="1">
                <a:off x="-13338" y="3387600"/>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rot="16200000" flipV="1">
                <a:off x="-13338" y="2850728"/>
                <a:ext cx="227250" cy="242777"/>
              </a:xfrm>
              <a:prstGeom prst="roundRect">
                <a:avLst>
                  <a:gd name="adj" fmla="val 5039"/>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p:cNvSpPr/>
            <p:nvPr/>
          </p:nvSpPr>
          <p:spPr>
            <a:xfrm>
              <a:off x="6295285" y="3264361"/>
              <a:ext cx="2419048" cy="461663"/>
            </a:xfrm>
            <a:prstGeom prst="rect">
              <a:avLst/>
            </a:prstGeom>
          </p:spPr>
          <p:txBody>
            <a:bodyPr wrap="none" lIns="91438" tIns="45719" rIns="91438" bIns="45719">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BIBLIOGRAPHY</a:t>
              </a:r>
            </a:p>
          </p:txBody>
        </p:sp>
      </p:grpSp>
      <p:grpSp>
        <p:nvGrpSpPr>
          <p:cNvPr id="27" name="组 26"/>
          <p:cNvGrpSpPr/>
          <p:nvPr/>
        </p:nvGrpSpPr>
        <p:grpSpPr>
          <a:xfrm>
            <a:off x="9284090" y="252856"/>
            <a:ext cx="2907908" cy="574513"/>
            <a:chOff x="9284089" y="252855"/>
            <a:chExt cx="2907908" cy="574513"/>
          </a:xfrm>
        </p:grpSpPr>
        <p:grpSp>
          <p:nvGrpSpPr>
            <p:cNvPr id="28" name="组 27"/>
            <p:cNvGrpSpPr/>
            <p:nvPr/>
          </p:nvGrpSpPr>
          <p:grpSpPr>
            <a:xfrm>
              <a:off x="11454105" y="252856"/>
              <a:ext cx="737892" cy="484288"/>
              <a:chOff x="11454105" y="252856"/>
              <a:chExt cx="737892" cy="484288"/>
            </a:xfrm>
          </p:grpSpPr>
          <p:grpSp>
            <p:nvGrpSpPr>
              <p:cNvPr id="30" name="组 29"/>
              <p:cNvGrpSpPr/>
              <p:nvPr/>
            </p:nvGrpSpPr>
            <p:grpSpPr>
              <a:xfrm>
                <a:off x="12039604" y="252856"/>
                <a:ext cx="152393" cy="484287"/>
                <a:chOff x="12039604" y="252856"/>
                <a:chExt cx="152393" cy="484287"/>
              </a:xfrm>
            </p:grpSpPr>
            <p:sp>
              <p:nvSpPr>
                <p:cNvPr id="34" name="圆角矩形 33"/>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99"/>
              <p:cNvGrpSpPr/>
              <p:nvPr/>
            </p:nvGrpSpPr>
            <p:grpSpPr>
              <a:xfrm>
                <a:off x="11454105" y="252857"/>
                <a:ext cx="491115" cy="484287"/>
                <a:chOff x="1528923" y="220268"/>
                <a:chExt cx="1284096" cy="1266241"/>
              </a:xfrm>
            </p:grpSpPr>
            <p:sp>
              <p:nvSpPr>
                <p:cNvPr id="32" name="圆角矩形 31"/>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29" name="文本框 28"/>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1945918338"/>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圆角矩形 18"/>
          <p:cNvSpPr/>
          <p:nvPr/>
        </p:nvSpPr>
        <p:spPr>
          <a:xfrm>
            <a:off x="2334135" y="2065436"/>
            <a:ext cx="9863532" cy="4170219"/>
          </a:xfrm>
          <a:prstGeom prst="roundRect">
            <a:avLst>
              <a:gd name="adj" fmla="val 0"/>
            </a:avLst>
          </a:prstGeom>
          <a:solidFill>
            <a:srgbClr val="4472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0" name="圆角矩形 19"/>
          <p:cNvSpPr/>
          <p:nvPr/>
        </p:nvSpPr>
        <p:spPr>
          <a:xfrm>
            <a:off x="2329554" y="1876965"/>
            <a:ext cx="9863532" cy="4170219"/>
          </a:xfrm>
          <a:prstGeom prst="roundRect">
            <a:avLst>
              <a:gd name="adj" fmla="val 0"/>
            </a:avLst>
          </a:prstGeom>
          <a:solidFill>
            <a:srgbClr val="4472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5" name="圆角矩形 24"/>
          <p:cNvSpPr/>
          <p:nvPr/>
        </p:nvSpPr>
        <p:spPr>
          <a:xfrm rot="16200000" flipV="1">
            <a:off x="-146012" y="4710883"/>
            <a:ext cx="770655" cy="478620"/>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6" name="圆角矩形 25"/>
          <p:cNvSpPr/>
          <p:nvPr/>
        </p:nvSpPr>
        <p:spPr>
          <a:xfrm rot="16200000" flipV="1">
            <a:off x="-146012" y="5611017"/>
            <a:ext cx="770655" cy="478620"/>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7" name="圆角矩形 26"/>
          <p:cNvSpPr/>
          <p:nvPr/>
        </p:nvSpPr>
        <p:spPr>
          <a:xfrm rot="16200000" flipV="1">
            <a:off x="-146012" y="2943503"/>
            <a:ext cx="770655" cy="478620"/>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8" name="圆角矩形 27"/>
          <p:cNvSpPr/>
          <p:nvPr/>
        </p:nvSpPr>
        <p:spPr>
          <a:xfrm rot="16200000" flipV="1">
            <a:off x="-146012" y="3843635"/>
            <a:ext cx="770655" cy="478620"/>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4" name="圆角矩形 23"/>
          <p:cNvSpPr/>
          <p:nvPr/>
        </p:nvSpPr>
        <p:spPr>
          <a:xfrm rot="16200000" flipV="1">
            <a:off x="-146012" y="2022983"/>
            <a:ext cx="770655" cy="478620"/>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36" name="文本框 35"/>
          <p:cNvSpPr txBox="1"/>
          <p:nvPr/>
        </p:nvSpPr>
        <p:spPr>
          <a:xfrm>
            <a:off x="786256" y="2190119"/>
            <a:ext cx="1215709" cy="3760000"/>
          </a:xfrm>
          <a:prstGeom prst="rect">
            <a:avLst/>
          </a:prstGeom>
          <a:noFill/>
        </p:spPr>
        <p:txBody>
          <a:bodyPr vert="eaVert" wrap="none" lIns="91436" tIns="45718" rIns="91436" bIns="45718" rtlCol="0">
            <a:spAutoFit/>
          </a:bodyPr>
          <a:lstStyle/>
          <a:p>
            <a:r>
              <a:rPr lang="zh-CN" altLang="en-US" sz="6700" spc="600" dirty="0">
                <a:solidFill>
                  <a:schemeClr val="bg1">
                    <a:lumMod val="50000"/>
                  </a:schemeClr>
                </a:solidFill>
                <a:latin typeface="微软雅黑" panose="020B0503020204020204" pitchFamily="34" charset="-122"/>
                <a:ea typeface="微软雅黑" panose="020B0503020204020204" pitchFamily="34" charset="-122"/>
              </a:rPr>
              <a:t>国内文献</a:t>
            </a:r>
          </a:p>
        </p:txBody>
      </p:sp>
      <p:sp>
        <p:nvSpPr>
          <p:cNvPr id="29" name="矩形 28"/>
          <p:cNvSpPr/>
          <p:nvPr/>
        </p:nvSpPr>
        <p:spPr>
          <a:xfrm>
            <a:off x="3032653" y="2569307"/>
            <a:ext cx="8457331" cy="2000548"/>
          </a:xfrm>
          <a:prstGeom prst="rect">
            <a:avLst/>
          </a:prstGeom>
        </p:spPr>
        <p:txBody>
          <a:bodyPr wrap="square" lIns="91436" tIns="45718" rIns="91436" bIns="45718">
            <a:spAutoFit/>
          </a:bodyPr>
          <a:lstStyle/>
          <a:p>
            <a:pP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序号］主要责任者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文献题名［文献类型标识］</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出版地：出版者，出版年</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起止页码</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序号］主要责任者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文献题名［文献类型标识］</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出版地：出版者，出版年</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起止页码</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序号］主要责任者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文献题名［文献类型标识］</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出版地：出版者，出版年</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起止页码</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序号］主要责任者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文献题名［文献类型标识］</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出版地：出版者，出版年</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起止页码</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序号］主要责任者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文献题名［文献类型标识］</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出版地：出版者，出版年</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起止页码</a:t>
            </a:r>
            <a:endParaRPr lang="en-US" altLang="zh-CN" sz="1600" dirty="0">
              <a:solidFill>
                <a:schemeClr val="bg1"/>
              </a:solidFill>
              <a:latin typeface="微软雅黑" panose="020B0503020204020204" pitchFamily="34" charset="-122"/>
              <a:ea typeface="微软雅黑" panose="020B0503020204020204" pitchFamily="34" charset="-122"/>
            </a:endParaRPr>
          </a:p>
          <a:p>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2456365" y="252859"/>
            <a:ext cx="973563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5" name="圆角矩形 44"/>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6</a:t>
            </a:r>
            <a:endParaRPr lang="zh-CN" altLang="en-US" sz="3600" dirty="0"/>
          </a:p>
        </p:txBody>
      </p:sp>
      <p:sp>
        <p:nvSpPr>
          <p:cNvPr id="46" name="文本框 45"/>
          <p:cNvSpPr txBox="1"/>
          <p:nvPr/>
        </p:nvSpPr>
        <p:spPr>
          <a:xfrm>
            <a:off x="647718" y="267582"/>
            <a:ext cx="164660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文献综述</a:t>
            </a:r>
          </a:p>
        </p:txBody>
      </p:sp>
      <p:sp>
        <p:nvSpPr>
          <p:cNvPr id="47" name="矩形 46"/>
          <p:cNvSpPr/>
          <p:nvPr/>
        </p:nvSpPr>
        <p:spPr>
          <a:xfrm>
            <a:off x="2607675" y="324999"/>
            <a:ext cx="1953551"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BIBLIOGRAPHY</a:t>
            </a:r>
          </a:p>
        </p:txBody>
      </p:sp>
      <p:grpSp>
        <p:nvGrpSpPr>
          <p:cNvPr id="48" name="组 47"/>
          <p:cNvGrpSpPr/>
          <p:nvPr/>
        </p:nvGrpSpPr>
        <p:grpSpPr>
          <a:xfrm>
            <a:off x="9284090" y="252856"/>
            <a:ext cx="2907908" cy="574513"/>
            <a:chOff x="9284089" y="252855"/>
            <a:chExt cx="2907908" cy="574513"/>
          </a:xfrm>
        </p:grpSpPr>
        <p:grpSp>
          <p:nvGrpSpPr>
            <p:cNvPr id="49" name="组 48"/>
            <p:cNvGrpSpPr/>
            <p:nvPr/>
          </p:nvGrpSpPr>
          <p:grpSpPr>
            <a:xfrm>
              <a:off x="11454105" y="252856"/>
              <a:ext cx="737892" cy="484288"/>
              <a:chOff x="11454105" y="252856"/>
              <a:chExt cx="737892" cy="484288"/>
            </a:xfrm>
          </p:grpSpPr>
          <p:grpSp>
            <p:nvGrpSpPr>
              <p:cNvPr id="51" name="组 50"/>
              <p:cNvGrpSpPr/>
              <p:nvPr/>
            </p:nvGrpSpPr>
            <p:grpSpPr>
              <a:xfrm>
                <a:off x="12039604" y="252856"/>
                <a:ext cx="152393" cy="484287"/>
                <a:chOff x="12039604" y="252856"/>
                <a:chExt cx="152393" cy="484287"/>
              </a:xfrm>
            </p:grpSpPr>
            <p:sp>
              <p:nvSpPr>
                <p:cNvPr id="55" name="圆角矩形 5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99"/>
              <p:cNvGrpSpPr/>
              <p:nvPr/>
            </p:nvGrpSpPr>
            <p:grpSpPr>
              <a:xfrm>
                <a:off x="11454105" y="252857"/>
                <a:ext cx="491115" cy="484287"/>
                <a:chOff x="1528923" y="220268"/>
                <a:chExt cx="1284096" cy="1266241"/>
              </a:xfrm>
            </p:grpSpPr>
            <p:sp>
              <p:nvSpPr>
                <p:cNvPr id="53" name="圆角矩形 52"/>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50" name="文本框 49"/>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Tree>
    <p:extLst>
      <p:ext uri="{BB962C8B-B14F-4D97-AF65-F5344CB8AC3E}">
        <p14:creationId xmlns:p14="http://schemas.microsoft.com/office/powerpoint/2010/main" val="24156289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圆角矩形 19"/>
          <p:cNvSpPr/>
          <p:nvPr/>
        </p:nvSpPr>
        <p:spPr>
          <a:xfrm>
            <a:off x="-886" y="2116233"/>
            <a:ext cx="10287887" cy="4170219"/>
          </a:xfrm>
          <a:prstGeom prst="roundRect">
            <a:avLst>
              <a:gd name="adj" fmla="val 0"/>
            </a:avLst>
          </a:prstGeom>
          <a:solidFill>
            <a:srgbClr val="4472C4">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1" name="圆角矩形 20"/>
          <p:cNvSpPr/>
          <p:nvPr/>
        </p:nvSpPr>
        <p:spPr>
          <a:xfrm>
            <a:off x="-5664" y="1927763"/>
            <a:ext cx="10287887" cy="4170219"/>
          </a:xfrm>
          <a:prstGeom prst="roundRect">
            <a:avLst>
              <a:gd name="adj" fmla="val 0"/>
            </a:avLst>
          </a:prstGeom>
          <a:solidFill>
            <a:srgbClr val="4472C4">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29" name="文本框 28"/>
          <p:cNvSpPr txBox="1"/>
          <p:nvPr/>
        </p:nvSpPr>
        <p:spPr>
          <a:xfrm>
            <a:off x="10343660" y="2240918"/>
            <a:ext cx="1215709" cy="3760000"/>
          </a:xfrm>
          <a:prstGeom prst="rect">
            <a:avLst/>
          </a:prstGeom>
          <a:noFill/>
        </p:spPr>
        <p:txBody>
          <a:bodyPr vert="eaVert" wrap="none" lIns="91436" tIns="45718" rIns="91436" bIns="45718" rtlCol="0">
            <a:spAutoFit/>
          </a:bodyPr>
          <a:lstStyle/>
          <a:p>
            <a:r>
              <a:rPr lang="zh-CN" altLang="en-US" sz="6700" spc="600" dirty="0">
                <a:solidFill>
                  <a:schemeClr val="bg1">
                    <a:lumMod val="50000"/>
                  </a:schemeClr>
                </a:solidFill>
                <a:latin typeface="微软雅黑" panose="020B0503020204020204" pitchFamily="34" charset="-122"/>
                <a:ea typeface="微软雅黑" panose="020B0503020204020204" pitchFamily="34" charset="-122"/>
              </a:rPr>
              <a:t>国外文献</a:t>
            </a:r>
          </a:p>
        </p:txBody>
      </p:sp>
      <p:sp>
        <p:nvSpPr>
          <p:cNvPr id="30" name="矩形 29"/>
          <p:cNvSpPr/>
          <p:nvPr/>
        </p:nvSpPr>
        <p:spPr>
          <a:xfrm>
            <a:off x="893083" y="2770181"/>
            <a:ext cx="8149319" cy="2960811"/>
          </a:xfrm>
          <a:prstGeom prst="rect">
            <a:avLst/>
          </a:prstGeom>
        </p:spPr>
        <p:txBody>
          <a:bodyPr wrap="square" lIns="91436" tIns="45718" rIns="91436" bIns="45718">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姓，名字首字母</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书名</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斜体</a:t>
            </a: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出版社所在城市：出版社</a:t>
            </a:r>
            <a:r>
              <a:rPr lang="en-US" altLang="zh-CN" sz="1600" dirty="0">
                <a:solidFill>
                  <a:schemeClr val="bg1"/>
                </a:solidFill>
                <a:latin typeface="微软雅黑" panose="020B0503020204020204" pitchFamily="34" charset="-122"/>
                <a:ea typeface="微软雅黑" panose="020B0503020204020204" pitchFamily="34" charset="-122"/>
              </a:rPr>
              <a:t>.</a:t>
            </a:r>
          </a:p>
          <a:p>
            <a:pPr>
              <a:lnSpc>
                <a:spcPct val="130000"/>
              </a:lnSpc>
            </a:pP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 </a:t>
            </a:r>
            <a:r>
              <a:rPr lang="en-US" altLang="zh-CN" sz="1600" dirty="0" err="1">
                <a:solidFill>
                  <a:schemeClr val="bg1"/>
                </a:solidFill>
                <a:latin typeface="微软雅黑" panose="020B0503020204020204" pitchFamily="34" charset="-122"/>
                <a:ea typeface="微软雅黑" panose="020B0503020204020204" pitchFamily="34" charset="-122"/>
              </a:rPr>
              <a:t>Sheril</a:t>
            </a:r>
            <a:r>
              <a:rPr lang="en-US" altLang="zh-CN" sz="1600" dirty="0">
                <a:solidFill>
                  <a:schemeClr val="bg1"/>
                </a:solidFill>
                <a:latin typeface="微软雅黑" panose="020B0503020204020204" pitchFamily="34" charset="-122"/>
                <a:ea typeface="微软雅黑" panose="020B0503020204020204" pitchFamily="34" charset="-122"/>
              </a:rPr>
              <a:t>, R. D. (1956). </a:t>
            </a:r>
            <a:r>
              <a:rPr lang="en-US" altLang="zh-CN" sz="1600" i="1" dirty="0">
                <a:solidFill>
                  <a:schemeClr val="bg1"/>
                </a:solidFill>
                <a:latin typeface="微软雅黑" panose="020B0503020204020204" pitchFamily="34" charset="-122"/>
                <a:ea typeface="微软雅黑" panose="020B0503020204020204" pitchFamily="34" charset="-122"/>
              </a:rPr>
              <a:t>The terrifying future: Contemplating color television. </a:t>
            </a:r>
            <a:r>
              <a:rPr lang="en-US" altLang="zh-CN" sz="1600" dirty="0">
                <a:solidFill>
                  <a:schemeClr val="bg1"/>
                </a:solidFill>
                <a:latin typeface="微软雅黑" panose="020B0503020204020204" pitchFamily="34" charset="-122"/>
                <a:ea typeface="微软雅黑" panose="020B0503020204020204" pitchFamily="34" charset="-122"/>
              </a:rPr>
              <a:t>San Diego: Halstead.</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err="1">
                <a:solidFill>
                  <a:schemeClr val="bg1"/>
                </a:solidFill>
                <a:latin typeface="微软雅黑" panose="020B0503020204020204" pitchFamily="34" charset="-122"/>
                <a:ea typeface="微软雅黑" panose="020B0503020204020204" pitchFamily="34" charset="-122"/>
              </a:rPr>
              <a:t>Sheril</a:t>
            </a:r>
            <a:r>
              <a:rPr lang="en-US" altLang="zh-CN" sz="1600" dirty="0">
                <a:solidFill>
                  <a:schemeClr val="bg1"/>
                </a:solidFill>
                <a:latin typeface="微软雅黑" panose="020B0503020204020204" pitchFamily="34" charset="-122"/>
                <a:ea typeface="微软雅黑" panose="020B0503020204020204" pitchFamily="34" charset="-122"/>
              </a:rPr>
              <a:t>, R. D. (1956). </a:t>
            </a:r>
            <a:r>
              <a:rPr lang="en-US" altLang="zh-CN" sz="1600" i="1" dirty="0">
                <a:solidFill>
                  <a:schemeClr val="bg1"/>
                </a:solidFill>
                <a:latin typeface="微软雅黑" panose="020B0503020204020204" pitchFamily="34" charset="-122"/>
                <a:ea typeface="微软雅黑" panose="020B0503020204020204" pitchFamily="34" charset="-122"/>
              </a:rPr>
              <a:t>The terrifying future: Contemplating color television. </a:t>
            </a:r>
            <a:r>
              <a:rPr lang="en-US" altLang="zh-CN" sz="1600" dirty="0">
                <a:solidFill>
                  <a:schemeClr val="bg1"/>
                </a:solidFill>
                <a:latin typeface="微软雅黑" panose="020B0503020204020204" pitchFamily="34" charset="-122"/>
                <a:ea typeface="微软雅黑" panose="020B0503020204020204" pitchFamily="34" charset="-122"/>
              </a:rPr>
              <a:t>San Diego: Halstead.</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30000"/>
              </a:lnSpc>
            </a:pPr>
            <a:r>
              <a:rPr lang="en-US" altLang="zh-CN" sz="1600" dirty="0" err="1">
                <a:solidFill>
                  <a:schemeClr val="bg1"/>
                </a:solidFill>
                <a:latin typeface="微软雅黑" panose="020B0503020204020204" pitchFamily="34" charset="-122"/>
                <a:ea typeface="微软雅黑" panose="020B0503020204020204" pitchFamily="34" charset="-122"/>
              </a:rPr>
              <a:t>Sheril</a:t>
            </a:r>
            <a:r>
              <a:rPr lang="en-US" altLang="zh-CN" sz="1600" dirty="0">
                <a:solidFill>
                  <a:schemeClr val="bg1"/>
                </a:solidFill>
                <a:latin typeface="微软雅黑" panose="020B0503020204020204" pitchFamily="34" charset="-122"/>
                <a:ea typeface="微软雅黑" panose="020B0503020204020204" pitchFamily="34" charset="-122"/>
              </a:rPr>
              <a:t>, R. D. (1956). </a:t>
            </a:r>
            <a:r>
              <a:rPr lang="en-US" altLang="zh-CN" sz="1600" i="1" dirty="0">
                <a:solidFill>
                  <a:schemeClr val="bg1"/>
                </a:solidFill>
                <a:latin typeface="微软雅黑" panose="020B0503020204020204" pitchFamily="34" charset="-122"/>
                <a:ea typeface="微软雅黑" panose="020B0503020204020204" pitchFamily="34" charset="-122"/>
              </a:rPr>
              <a:t>The terrifying future: Contemplating color television. </a:t>
            </a:r>
            <a:r>
              <a:rPr lang="en-US" altLang="zh-CN" sz="1600" dirty="0">
                <a:solidFill>
                  <a:schemeClr val="bg1"/>
                </a:solidFill>
                <a:latin typeface="微软雅黑" panose="020B0503020204020204" pitchFamily="34" charset="-122"/>
                <a:ea typeface="微软雅黑" panose="020B0503020204020204" pitchFamily="34" charset="-122"/>
              </a:rPr>
              <a:t>San Diego: Halstead.</a:t>
            </a:r>
            <a:endParaRPr lang="zh-CN" altLang="en-US" sz="1600" dirty="0">
              <a:solidFill>
                <a:schemeClr val="bg1"/>
              </a:solidFill>
              <a:latin typeface="微软雅黑" panose="020B0503020204020204" pitchFamily="34" charset="-122"/>
              <a:ea typeface="微软雅黑" panose="020B0503020204020204" pitchFamily="34" charset="-122"/>
            </a:endParaRPr>
          </a:p>
          <a:p>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2456365" y="252859"/>
            <a:ext cx="973563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45" name="圆角矩形 44"/>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6</a:t>
            </a:r>
            <a:endParaRPr lang="zh-CN" altLang="en-US" sz="3600" dirty="0"/>
          </a:p>
        </p:txBody>
      </p:sp>
      <p:sp>
        <p:nvSpPr>
          <p:cNvPr id="46" name="文本框 45"/>
          <p:cNvSpPr txBox="1"/>
          <p:nvPr/>
        </p:nvSpPr>
        <p:spPr>
          <a:xfrm>
            <a:off x="647718" y="267582"/>
            <a:ext cx="1646601" cy="461663"/>
          </a:xfrm>
          <a:prstGeom prst="rect">
            <a:avLst/>
          </a:prstGeom>
          <a:noFill/>
        </p:spPr>
        <p:txBody>
          <a:bodyPr wrap="none" lIns="91436" tIns="45718" rIns="91436" bIns="45718" rtlCol="0">
            <a:spAutoFit/>
          </a:bodyPr>
          <a:lstStyle/>
          <a:p>
            <a:r>
              <a:rPr lang="zh-CN" altLang="en-US" sz="2400" spc="600" dirty="0">
                <a:solidFill>
                  <a:schemeClr val="tx2"/>
                </a:solidFill>
                <a:latin typeface="微软雅黑" panose="020B0503020204020204" pitchFamily="34" charset="-122"/>
                <a:ea typeface="微软雅黑" panose="020B0503020204020204" pitchFamily="34" charset="-122"/>
              </a:rPr>
              <a:t>文献综述</a:t>
            </a:r>
          </a:p>
        </p:txBody>
      </p:sp>
      <p:sp>
        <p:nvSpPr>
          <p:cNvPr id="47" name="矩形 46"/>
          <p:cNvSpPr/>
          <p:nvPr/>
        </p:nvSpPr>
        <p:spPr>
          <a:xfrm>
            <a:off x="2607675" y="324999"/>
            <a:ext cx="1953551" cy="384719"/>
          </a:xfrm>
          <a:prstGeom prst="rect">
            <a:avLst/>
          </a:prstGeom>
        </p:spPr>
        <p:txBody>
          <a:bodyPr wrap="none" lIns="91436" tIns="45718" rIns="91436" bIns="45718">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BIBLIOGRAPHY</a:t>
            </a:r>
          </a:p>
        </p:txBody>
      </p:sp>
      <p:grpSp>
        <p:nvGrpSpPr>
          <p:cNvPr id="48" name="组 47"/>
          <p:cNvGrpSpPr/>
          <p:nvPr/>
        </p:nvGrpSpPr>
        <p:grpSpPr>
          <a:xfrm>
            <a:off x="9284090" y="252856"/>
            <a:ext cx="2907908" cy="574513"/>
            <a:chOff x="9284089" y="252855"/>
            <a:chExt cx="2907908" cy="574513"/>
          </a:xfrm>
        </p:grpSpPr>
        <p:grpSp>
          <p:nvGrpSpPr>
            <p:cNvPr id="49" name="组 48"/>
            <p:cNvGrpSpPr/>
            <p:nvPr/>
          </p:nvGrpSpPr>
          <p:grpSpPr>
            <a:xfrm>
              <a:off x="11454105" y="252856"/>
              <a:ext cx="737892" cy="484288"/>
              <a:chOff x="11454105" y="252856"/>
              <a:chExt cx="737892" cy="484288"/>
            </a:xfrm>
          </p:grpSpPr>
          <p:grpSp>
            <p:nvGrpSpPr>
              <p:cNvPr id="51" name="组 50"/>
              <p:cNvGrpSpPr/>
              <p:nvPr/>
            </p:nvGrpSpPr>
            <p:grpSpPr>
              <a:xfrm>
                <a:off x="12039604" y="252856"/>
                <a:ext cx="152393" cy="484287"/>
                <a:chOff x="12039604" y="252856"/>
                <a:chExt cx="152393" cy="484287"/>
              </a:xfrm>
            </p:grpSpPr>
            <p:sp>
              <p:nvSpPr>
                <p:cNvPr id="55" name="圆角矩形 54"/>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99"/>
              <p:cNvGrpSpPr/>
              <p:nvPr/>
            </p:nvGrpSpPr>
            <p:grpSpPr>
              <a:xfrm>
                <a:off x="11454105" y="252857"/>
                <a:ext cx="491115" cy="484287"/>
                <a:chOff x="1528923" y="220268"/>
                <a:chExt cx="1284096" cy="1266241"/>
              </a:xfrm>
            </p:grpSpPr>
            <p:sp>
              <p:nvSpPr>
                <p:cNvPr id="53" name="圆角矩形 52"/>
                <p:cNvSpPr/>
                <p:nvPr/>
              </p:nvSpPr>
              <p:spPr>
                <a:xfrm rot="16200000" flipV="1">
                  <a:off x="1537850" y="211341"/>
                  <a:ext cx="1266241" cy="1284096"/>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96"/>
                <p:cNvSpPr>
                  <a:spLocks/>
                </p:cNvSpPr>
                <p:nvPr/>
              </p:nvSpPr>
              <p:spPr bwMode="auto">
                <a:xfrm>
                  <a:off x="1804148" y="499514"/>
                  <a:ext cx="733647" cy="707752"/>
                </a:xfrm>
                <a:custGeom>
                  <a:avLst/>
                  <a:gdLst>
                    <a:gd name="T0" fmla="*/ 184 w 216"/>
                    <a:gd name="T1" fmla="*/ 0 h 208"/>
                    <a:gd name="T2" fmla="*/ 152 w 216"/>
                    <a:gd name="T3" fmla="*/ 32 h 208"/>
                    <a:gd name="T4" fmla="*/ 154 w 216"/>
                    <a:gd name="T5" fmla="*/ 41 h 208"/>
                    <a:gd name="T6" fmla="*/ 60 w 216"/>
                    <a:gd name="T7" fmla="*/ 80 h 208"/>
                    <a:gd name="T8" fmla="*/ 32 w 216"/>
                    <a:gd name="T9" fmla="*/ 64 h 208"/>
                    <a:gd name="T10" fmla="*/ 0 w 216"/>
                    <a:gd name="T11" fmla="*/ 96 h 208"/>
                    <a:gd name="T12" fmla="*/ 32 w 216"/>
                    <a:gd name="T13" fmla="*/ 128 h 208"/>
                    <a:gd name="T14" fmla="*/ 56 w 216"/>
                    <a:gd name="T15" fmla="*/ 118 h 208"/>
                    <a:gd name="T16" fmla="*/ 116 w 216"/>
                    <a:gd name="T17" fmla="*/ 161 h 208"/>
                    <a:gd name="T18" fmla="*/ 112 w 216"/>
                    <a:gd name="T19" fmla="*/ 176 h 208"/>
                    <a:gd name="T20" fmla="*/ 144 w 216"/>
                    <a:gd name="T21" fmla="*/ 208 h 208"/>
                    <a:gd name="T22" fmla="*/ 176 w 216"/>
                    <a:gd name="T23" fmla="*/ 176 h 208"/>
                    <a:gd name="T24" fmla="*/ 144 w 216"/>
                    <a:gd name="T25" fmla="*/ 144 h 208"/>
                    <a:gd name="T26" fmla="*/ 121 w 216"/>
                    <a:gd name="T27" fmla="*/ 154 h 208"/>
                    <a:gd name="T28" fmla="*/ 61 w 216"/>
                    <a:gd name="T29" fmla="*/ 111 h 208"/>
                    <a:gd name="T30" fmla="*/ 64 w 216"/>
                    <a:gd name="T31" fmla="*/ 96 h 208"/>
                    <a:gd name="T32" fmla="*/ 63 w 216"/>
                    <a:gd name="T33" fmla="*/ 87 h 208"/>
                    <a:gd name="T34" fmla="*/ 157 w 216"/>
                    <a:gd name="T35" fmla="*/ 48 h 208"/>
                    <a:gd name="T36" fmla="*/ 184 w 216"/>
                    <a:gd name="T37" fmla="*/ 64 h 208"/>
                    <a:gd name="T38" fmla="*/ 216 w 216"/>
                    <a:gd name="T39" fmla="*/ 32 h 208"/>
                    <a:gd name="T40" fmla="*/ 184 w 216"/>
                    <a:gd name="T4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208">
                      <a:moveTo>
                        <a:pt x="184" y="0"/>
                      </a:moveTo>
                      <a:cubicBezTo>
                        <a:pt x="167" y="0"/>
                        <a:pt x="152" y="14"/>
                        <a:pt x="152" y="32"/>
                      </a:cubicBezTo>
                      <a:cubicBezTo>
                        <a:pt x="152" y="35"/>
                        <a:pt x="153" y="38"/>
                        <a:pt x="154" y="41"/>
                      </a:cubicBezTo>
                      <a:cubicBezTo>
                        <a:pt x="60" y="80"/>
                        <a:pt x="60" y="80"/>
                        <a:pt x="60" y="80"/>
                      </a:cubicBezTo>
                      <a:cubicBezTo>
                        <a:pt x="55" y="70"/>
                        <a:pt x="44" y="64"/>
                        <a:pt x="32" y="64"/>
                      </a:cubicBezTo>
                      <a:cubicBezTo>
                        <a:pt x="15" y="64"/>
                        <a:pt x="0" y="78"/>
                        <a:pt x="0" y="96"/>
                      </a:cubicBezTo>
                      <a:cubicBezTo>
                        <a:pt x="0" y="113"/>
                        <a:pt x="15" y="128"/>
                        <a:pt x="32" y="128"/>
                      </a:cubicBezTo>
                      <a:cubicBezTo>
                        <a:pt x="42" y="128"/>
                        <a:pt x="50" y="124"/>
                        <a:pt x="56" y="118"/>
                      </a:cubicBezTo>
                      <a:cubicBezTo>
                        <a:pt x="116" y="161"/>
                        <a:pt x="116" y="161"/>
                        <a:pt x="116" y="161"/>
                      </a:cubicBezTo>
                      <a:cubicBezTo>
                        <a:pt x="114" y="165"/>
                        <a:pt x="112" y="170"/>
                        <a:pt x="112" y="176"/>
                      </a:cubicBezTo>
                      <a:cubicBezTo>
                        <a:pt x="112" y="193"/>
                        <a:pt x="127" y="208"/>
                        <a:pt x="144" y="208"/>
                      </a:cubicBezTo>
                      <a:cubicBezTo>
                        <a:pt x="162" y="208"/>
                        <a:pt x="176" y="193"/>
                        <a:pt x="176" y="176"/>
                      </a:cubicBezTo>
                      <a:cubicBezTo>
                        <a:pt x="176" y="158"/>
                        <a:pt x="162" y="144"/>
                        <a:pt x="144" y="144"/>
                      </a:cubicBezTo>
                      <a:cubicBezTo>
                        <a:pt x="135" y="144"/>
                        <a:pt x="127" y="148"/>
                        <a:pt x="121" y="154"/>
                      </a:cubicBezTo>
                      <a:cubicBezTo>
                        <a:pt x="61" y="111"/>
                        <a:pt x="61" y="111"/>
                        <a:pt x="61" y="111"/>
                      </a:cubicBezTo>
                      <a:cubicBezTo>
                        <a:pt x="63" y="107"/>
                        <a:pt x="64" y="101"/>
                        <a:pt x="64" y="96"/>
                      </a:cubicBezTo>
                      <a:cubicBezTo>
                        <a:pt x="64" y="93"/>
                        <a:pt x="64" y="90"/>
                        <a:pt x="63" y="87"/>
                      </a:cubicBezTo>
                      <a:cubicBezTo>
                        <a:pt x="157" y="48"/>
                        <a:pt x="157" y="48"/>
                        <a:pt x="157" y="48"/>
                      </a:cubicBezTo>
                      <a:cubicBezTo>
                        <a:pt x="162" y="57"/>
                        <a:pt x="173" y="64"/>
                        <a:pt x="184" y="64"/>
                      </a:cubicBezTo>
                      <a:cubicBezTo>
                        <a:pt x="202" y="64"/>
                        <a:pt x="216" y="49"/>
                        <a:pt x="216" y="32"/>
                      </a:cubicBezTo>
                      <a:cubicBezTo>
                        <a:pt x="216" y="14"/>
                        <a:pt x="202" y="0"/>
                        <a:pt x="18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AD1C21"/>
                    </a:solidFill>
                  </a:endParaRPr>
                </a:p>
              </p:txBody>
            </p:sp>
          </p:grpSp>
        </p:grpSp>
        <p:sp>
          <p:nvSpPr>
            <p:cNvPr id="50" name="文本框 49"/>
            <p:cNvSpPr txBox="1"/>
            <p:nvPr/>
          </p:nvSpPr>
          <p:spPr>
            <a:xfrm>
              <a:off x="9284089" y="252855"/>
              <a:ext cx="2170011" cy="574513"/>
            </a:xfrm>
            <a:prstGeom prst="rect">
              <a:avLst/>
            </a:prstGeom>
            <a:noFill/>
          </p:spPr>
          <p:txBody>
            <a:bodyPr wrap="square" lIns="91438" tIns="45719" rIns="91438" bIns="45719" rtlCol="0">
              <a:spAutoFit/>
            </a:bodyPr>
            <a:lstStyle/>
            <a:p>
              <a:pPr algn="r"/>
              <a:r>
                <a:rPr lang="zh-CN" altLang="en-US" sz="1500" dirty="0">
                  <a:solidFill>
                    <a:schemeClr val="tx1">
                      <a:lumMod val="50000"/>
                      <a:lumOff val="50000"/>
                    </a:schemeClr>
                  </a:solidFill>
                  <a:latin typeface="微软雅黑" panose="020B0503020204020204" pitchFamily="34" charset="-122"/>
                  <a:ea typeface="微软雅黑" panose="020B0503020204020204" pitchFamily="34" charset="-122"/>
                </a:rPr>
                <a:t>**大学 **学院      </a:t>
              </a:r>
              <a:endParaRPr lang="en-US" altLang="zh-CN" sz="15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 </a:t>
              </a:r>
              <a:r>
                <a:rPr lang="en-US" altLang="zh-CN"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rPr>
                <a:t>University</a:t>
              </a:r>
              <a:endParaRPr lang="zh-CN" altLang="en-US" sz="1500" dirty="0">
                <a:solidFill>
                  <a:schemeClr val="tx1">
                    <a:lumMod val="50000"/>
                    <a:lumOff val="50000"/>
                  </a:schemeClr>
                </a:solidFill>
                <a:latin typeface="Segoe UI Semilight" panose="020B0402040204020203" pitchFamily="34" charset="0"/>
                <a:ea typeface="微软雅黑" panose="020B0503020204020204" pitchFamily="34" charset="-122"/>
                <a:cs typeface="Segoe UI Semilight" panose="020B0402040204020203" pitchFamily="34" charset="0"/>
              </a:endParaRPr>
            </a:p>
          </p:txBody>
        </p:sp>
      </p:grpSp>
      <p:sp>
        <p:nvSpPr>
          <p:cNvPr id="60" name="圆角矩形 59"/>
          <p:cNvSpPr/>
          <p:nvPr/>
        </p:nvSpPr>
        <p:spPr>
          <a:xfrm rot="16200000" flipV="1">
            <a:off x="11567363" y="4710885"/>
            <a:ext cx="770655" cy="478620"/>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61" name="圆角矩形 60"/>
          <p:cNvSpPr/>
          <p:nvPr/>
        </p:nvSpPr>
        <p:spPr>
          <a:xfrm rot="16200000" flipV="1">
            <a:off x="11567363" y="5611018"/>
            <a:ext cx="770655" cy="478620"/>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62" name="圆角矩形 61"/>
          <p:cNvSpPr/>
          <p:nvPr/>
        </p:nvSpPr>
        <p:spPr>
          <a:xfrm rot="16200000" flipV="1">
            <a:off x="11567363" y="2943503"/>
            <a:ext cx="770655" cy="478620"/>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63" name="圆角矩形 62"/>
          <p:cNvSpPr/>
          <p:nvPr/>
        </p:nvSpPr>
        <p:spPr>
          <a:xfrm rot="16200000" flipV="1">
            <a:off x="11567363" y="3843637"/>
            <a:ext cx="770655" cy="478620"/>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64" name="圆角矩形 63"/>
          <p:cNvSpPr/>
          <p:nvPr/>
        </p:nvSpPr>
        <p:spPr>
          <a:xfrm rot="16200000" flipV="1">
            <a:off x="11567365" y="2022983"/>
            <a:ext cx="770655" cy="478620"/>
          </a:xfrm>
          <a:prstGeom prst="roundRect">
            <a:avLst>
              <a:gd name="adj" fmla="val 5039"/>
            </a:avLst>
          </a:prstGeom>
          <a:solidFill>
            <a:srgbClr val="20386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Tree>
    <p:extLst>
      <p:ext uri="{BB962C8B-B14F-4D97-AF65-F5344CB8AC3E}">
        <p14:creationId xmlns:p14="http://schemas.microsoft.com/office/powerpoint/2010/main" val="26437642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23876" y="1688089"/>
            <a:ext cx="6921499" cy="4154982"/>
          </a:xfrm>
          <a:prstGeom prst="rect">
            <a:avLst/>
          </a:prstGeom>
        </p:spPr>
        <p:txBody>
          <a:bodyPr wrap="square" lIns="91438" tIns="45719" rIns="91438" bIns="45719">
            <a:spAutoFit/>
          </a:bodyPr>
          <a:lstStyle/>
          <a:p>
            <a:pPr algn="just">
              <a:lnSpc>
                <a:spcPct val="150000"/>
              </a:lnSpc>
              <a:spcBef>
                <a:spcPts val="600"/>
              </a:spcBef>
              <a:spcAft>
                <a:spcPts val="600"/>
              </a:spcAft>
              <a:buClr>
                <a:srgbClr val="0070C0"/>
              </a:buClr>
              <a:buFont typeface="Wingdings" pitchFamily="2" charset="2"/>
              <a:buChar char=""/>
            </a:pPr>
            <a:r>
              <a:rPr lang="zh-CN" altLang="en-US" sz="2800" dirty="0" smtClean="0">
                <a:latin typeface="+mj-ea"/>
                <a:ea typeface="+mj-ea"/>
                <a:cs typeface="Times New Roman" pitchFamily="18" charset="0"/>
              </a:rPr>
              <a:t> 成立时间：</a:t>
            </a:r>
            <a:r>
              <a:rPr lang="en-US" altLang="zh-CN" sz="2800" dirty="0" smtClean="0">
                <a:latin typeface="Times New Roman" pitchFamily="18" charset="0"/>
                <a:ea typeface="+mj-ea"/>
                <a:cs typeface="Times New Roman" pitchFamily="18" charset="0"/>
              </a:rPr>
              <a:t>1948 </a:t>
            </a:r>
            <a:r>
              <a:rPr lang="zh-CN" altLang="en-US" sz="2800" dirty="0" smtClean="0">
                <a:latin typeface="Times New Roman" pitchFamily="18" charset="0"/>
                <a:ea typeface="+mj-ea"/>
                <a:cs typeface="Times New Roman" pitchFamily="18" charset="0"/>
              </a:rPr>
              <a:t>年 </a:t>
            </a:r>
            <a:r>
              <a:rPr lang="en-US" altLang="zh-CN" sz="2800" dirty="0" smtClean="0">
                <a:latin typeface="Times New Roman" pitchFamily="18" charset="0"/>
                <a:ea typeface="+mj-ea"/>
                <a:cs typeface="Times New Roman" pitchFamily="18" charset="0"/>
              </a:rPr>
              <a:t>4 </a:t>
            </a:r>
            <a:r>
              <a:rPr lang="zh-CN" altLang="en-US" sz="2800" dirty="0" smtClean="0">
                <a:latin typeface="Times New Roman" pitchFamily="18" charset="0"/>
                <a:ea typeface="+mj-ea"/>
                <a:cs typeface="Times New Roman" pitchFamily="18" charset="0"/>
              </a:rPr>
              <a:t>月 </a:t>
            </a:r>
            <a:r>
              <a:rPr lang="en-US" altLang="zh-CN" sz="2800" dirty="0" smtClean="0">
                <a:latin typeface="Times New Roman" pitchFamily="18" charset="0"/>
                <a:ea typeface="+mj-ea"/>
                <a:cs typeface="Times New Roman" pitchFamily="18" charset="0"/>
              </a:rPr>
              <a:t>7 </a:t>
            </a:r>
            <a:r>
              <a:rPr lang="zh-CN" altLang="en-US" sz="2800" dirty="0" smtClean="0">
                <a:latin typeface="Times New Roman" pitchFamily="18" charset="0"/>
                <a:ea typeface="+mj-ea"/>
                <a:cs typeface="Times New Roman" pitchFamily="18" charset="0"/>
              </a:rPr>
              <a:t>日 </a:t>
            </a:r>
            <a:endParaRPr lang="en-US" altLang="zh-CN" sz="2800" dirty="0" smtClean="0">
              <a:latin typeface="Times New Roman" pitchFamily="18" charset="0"/>
              <a:ea typeface="+mj-ea"/>
              <a:cs typeface="Times New Roman" pitchFamily="18" charset="0"/>
            </a:endParaRPr>
          </a:p>
          <a:p>
            <a:pPr algn="just">
              <a:lnSpc>
                <a:spcPct val="150000"/>
              </a:lnSpc>
              <a:spcBef>
                <a:spcPts val="600"/>
              </a:spcBef>
              <a:spcAft>
                <a:spcPts val="600"/>
              </a:spcAft>
              <a:buClr>
                <a:srgbClr val="0070C0"/>
              </a:buClr>
              <a:buFont typeface="Wingdings" pitchFamily="2" charset="2"/>
              <a:buChar char=""/>
            </a:pPr>
            <a:r>
              <a:rPr lang="zh-CN" altLang="en-US" sz="2400" dirty="0" smtClean="0">
                <a:latin typeface="Times New Roman" pitchFamily="18" charset="0"/>
                <a:cs typeface="Times New Roman" pitchFamily="18" charset="0"/>
              </a:rPr>
              <a:t>  </a:t>
            </a:r>
            <a:r>
              <a:rPr lang="zh-CN" altLang="en-US" sz="2800" dirty="0" smtClean="0">
                <a:latin typeface="Times New Roman" pitchFamily="18" charset="0"/>
                <a:ea typeface="+mj-ea"/>
                <a:cs typeface="Times New Roman" pitchFamily="18" charset="0"/>
              </a:rPr>
              <a:t>世界卫生日</a:t>
            </a:r>
            <a:r>
              <a:rPr lang="zh-CN" altLang="en-US" sz="2400" dirty="0" smtClean="0">
                <a:latin typeface="Times New Roman" pitchFamily="18" charset="0"/>
                <a:ea typeface="+mj-ea"/>
                <a:cs typeface="Times New Roman" pitchFamily="18" charset="0"/>
              </a:rPr>
              <a:t>（</a:t>
            </a:r>
            <a:r>
              <a:rPr lang="en-US" altLang="zh-CN" sz="2400" dirty="0" smtClean="0">
                <a:latin typeface="Times New Roman" pitchFamily="18" charset="0"/>
                <a:ea typeface="+mj-ea"/>
                <a:cs typeface="Times New Roman" pitchFamily="18" charset="0"/>
              </a:rPr>
              <a:t>World Health Day</a:t>
            </a:r>
            <a:r>
              <a:rPr lang="zh-CN" altLang="en-US" sz="2400" dirty="0" smtClean="0">
                <a:latin typeface="Times New Roman" pitchFamily="18" charset="0"/>
                <a:ea typeface="+mj-ea"/>
                <a:cs typeface="Times New Roman" pitchFamily="18" charset="0"/>
              </a:rPr>
              <a:t>）</a:t>
            </a:r>
            <a:endParaRPr lang="en-US" altLang="zh-CN" sz="2000" dirty="0" smtClean="0">
              <a:latin typeface="Times New Roman" pitchFamily="18" charset="0"/>
              <a:ea typeface="+mj-ea"/>
              <a:cs typeface="Times New Roman" pitchFamily="18" charset="0"/>
            </a:endParaRPr>
          </a:p>
          <a:p>
            <a:pPr algn="just">
              <a:lnSpc>
                <a:spcPct val="150000"/>
              </a:lnSpc>
              <a:spcBef>
                <a:spcPts val="600"/>
              </a:spcBef>
              <a:spcAft>
                <a:spcPts val="600"/>
              </a:spcAft>
              <a:buClr>
                <a:srgbClr val="0070C0"/>
              </a:buClr>
            </a:pPr>
            <a:r>
              <a:rPr lang="en-US" altLang="zh-CN" sz="2400" dirty="0" smtClean="0">
                <a:latin typeface="微软雅黑" pitchFamily="34" charset="-122"/>
                <a:ea typeface="微软雅黑" pitchFamily="34" charset="-122"/>
                <a:cs typeface="Times New Roman" pitchFamily="18" charset="0"/>
              </a:rPr>
              <a:t>   </a:t>
            </a:r>
            <a:r>
              <a:rPr lang="en-US" altLang="zh-CN" sz="2400" dirty="0">
                <a:latin typeface="微软雅黑" pitchFamily="34" charset="-122"/>
                <a:ea typeface="微软雅黑" pitchFamily="34" charset="-122"/>
                <a:cs typeface="Times New Roman" pitchFamily="18" charset="0"/>
              </a:rPr>
              <a:t> </a:t>
            </a:r>
            <a:r>
              <a:rPr lang="zh-CN" altLang="en-US" sz="2400" dirty="0" smtClean="0">
                <a:latin typeface="微软雅黑" pitchFamily="34" charset="-122"/>
                <a:ea typeface="微软雅黑" pitchFamily="34" charset="-122"/>
                <a:cs typeface="Times New Roman" pitchFamily="18" charset="0"/>
              </a:rPr>
              <a:t>旨在引起世界对卫生、健康工作的关注，提高人们对卫生领域的素质和认识，强调健康对于劳动创造和幸福生活的重要性。</a:t>
            </a:r>
            <a:endParaRPr lang="en-US" altLang="zh-CN" sz="2000" dirty="0" smtClean="0">
              <a:latin typeface="微软雅黑" pitchFamily="34" charset="-122"/>
              <a:ea typeface="微软雅黑" pitchFamily="34" charset="-122"/>
              <a:cs typeface="Times New Roman" pitchFamily="18" charset="0"/>
            </a:endParaRPr>
          </a:p>
          <a:p>
            <a:pPr algn="just">
              <a:lnSpc>
                <a:spcPct val="150000"/>
              </a:lnSpc>
              <a:spcBef>
                <a:spcPts val="600"/>
              </a:spcBef>
              <a:spcAft>
                <a:spcPts val="600"/>
              </a:spcAft>
              <a:buClr>
                <a:srgbClr val="0070C0"/>
              </a:buClr>
              <a:buFont typeface="Wingdings" pitchFamily="2" charset="2"/>
              <a:buChar char=""/>
            </a:pPr>
            <a:r>
              <a:rPr lang="en-US" altLang="zh-CN" sz="2400" dirty="0" smtClean="0">
                <a:latin typeface="Times New Roman" pitchFamily="18" charset="0"/>
                <a:ea typeface="+mj-ea"/>
                <a:cs typeface="Times New Roman" pitchFamily="18" charset="0"/>
              </a:rPr>
              <a:t>  </a:t>
            </a:r>
            <a:r>
              <a:rPr lang="en-US" altLang="zh-CN" sz="2800" dirty="0" smtClean="0">
                <a:latin typeface="+mj-ea"/>
                <a:ea typeface="+mj-ea"/>
                <a:cs typeface="Times New Roman" pitchFamily="18" charset="0"/>
              </a:rPr>
              <a:t>2015 </a:t>
            </a:r>
            <a:r>
              <a:rPr lang="zh-CN" altLang="en-US" sz="2800" dirty="0" smtClean="0">
                <a:latin typeface="+mj-ea"/>
                <a:ea typeface="+mj-ea"/>
                <a:cs typeface="Times New Roman" pitchFamily="18" charset="0"/>
              </a:rPr>
              <a:t>年世界卫生日主题：“</a:t>
            </a:r>
            <a:r>
              <a:rPr lang="zh-CN" altLang="en-US" sz="2800" b="1" dirty="0" smtClean="0">
                <a:latin typeface="+mj-ea"/>
                <a:ea typeface="+mj-ea"/>
                <a:cs typeface="Times New Roman" pitchFamily="18" charset="0"/>
              </a:rPr>
              <a:t>食品安全</a:t>
            </a:r>
            <a:r>
              <a:rPr lang="zh-CN" altLang="en-US" sz="2800" dirty="0" smtClean="0">
                <a:latin typeface="+mj-ea"/>
                <a:ea typeface="+mj-ea"/>
                <a:cs typeface="Times New Roman" pitchFamily="18" charset="0"/>
              </a:rPr>
              <a:t>”</a:t>
            </a:r>
            <a:endParaRPr lang="en-US" altLang="zh-CN" sz="2400" dirty="0" smtClean="0">
              <a:latin typeface="+mj-ea"/>
              <a:ea typeface="+mj-ea"/>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7913215" y="1545738"/>
            <a:ext cx="3010537" cy="4469130"/>
          </a:xfrm>
          <a:prstGeom prst="rect">
            <a:avLst/>
          </a:prstGeom>
          <a:noFill/>
          <a:ln w="25400">
            <a:solidFill>
              <a:schemeClr val="bg2">
                <a:lumMod val="90000"/>
              </a:schemeClr>
            </a:solidFill>
            <a:miter lim="800000"/>
            <a:headEnd/>
            <a:tailEnd/>
          </a:ln>
          <a:effectLst>
            <a:outerShdw blurRad="50800" dist="38100" dir="8100000" sx="101000" sy="101000" algn="tr" rotWithShape="0">
              <a:prstClr val="black">
                <a:alpha val="34000"/>
              </a:prstClr>
            </a:outerShdw>
          </a:effectLst>
          <a:scene3d>
            <a:camera prst="orthographicFront"/>
            <a:lightRig rig="threePt" dir="t"/>
          </a:scene3d>
          <a:sp3d>
            <a:bevelT/>
          </a:sp3d>
        </p:spPr>
      </p:pic>
      <p:sp>
        <p:nvSpPr>
          <p:cNvPr id="15" name="矩形 14"/>
          <p:cNvSpPr/>
          <p:nvPr/>
        </p:nvSpPr>
        <p:spPr>
          <a:xfrm>
            <a:off x="2988859" y="232013"/>
            <a:ext cx="7519917" cy="51878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16" name="圆角矩形 15"/>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grpSp>
        <p:nvGrpSpPr>
          <p:cNvPr id="20" name="组 37"/>
          <p:cNvGrpSpPr/>
          <p:nvPr/>
        </p:nvGrpSpPr>
        <p:grpSpPr>
          <a:xfrm>
            <a:off x="0" y="252857"/>
            <a:ext cx="152393" cy="484287"/>
            <a:chOff x="12039604" y="252856"/>
            <a:chExt cx="152393" cy="484287"/>
          </a:xfrm>
        </p:grpSpPr>
        <p:sp>
          <p:nvSpPr>
            <p:cNvPr id="21" name="圆角矩形 20"/>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Picture 3"/>
          <p:cNvPicPr>
            <a:picLocks noChangeAspect="1" noChangeArrowheads="1"/>
          </p:cNvPicPr>
          <p:nvPr/>
        </p:nvPicPr>
        <p:blipFill>
          <a:blip r:embed="rId4" cstate="print"/>
          <a:srcRect/>
          <a:stretch>
            <a:fillRect/>
          </a:stretch>
        </p:blipFill>
        <p:spPr bwMode="auto">
          <a:xfrm>
            <a:off x="10025972" y="226249"/>
            <a:ext cx="2115896" cy="520245"/>
          </a:xfrm>
          <a:prstGeom prst="rect">
            <a:avLst/>
          </a:prstGeom>
          <a:noFill/>
          <a:ln w="9525">
            <a:noFill/>
            <a:miter lim="800000"/>
            <a:headEnd/>
            <a:tailEnd/>
          </a:ln>
        </p:spPr>
      </p:pic>
      <p:sp>
        <p:nvSpPr>
          <p:cNvPr id="19" name="文本框 44"/>
          <p:cNvSpPr txBox="1"/>
          <p:nvPr/>
        </p:nvSpPr>
        <p:spPr>
          <a:xfrm>
            <a:off x="800296" y="204715"/>
            <a:ext cx="222950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3200" b="1" dirty="0" smtClean="0">
                <a:solidFill>
                  <a:schemeClr val="tx2"/>
                </a:solidFill>
                <a:latin typeface="Times New Roman" pitchFamily="18" charset="0"/>
                <a:ea typeface="微软雅黑" panose="020B0503020204020204" pitchFamily="34" charset="-122"/>
                <a:cs typeface="Times New Roman" pitchFamily="18" charset="0"/>
              </a:rPr>
              <a:t>概述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sp>
        <p:nvSpPr>
          <p:cNvPr id="28" name="矩形 27"/>
          <p:cNvSpPr/>
          <p:nvPr/>
        </p:nvSpPr>
        <p:spPr>
          <a:xfrm>
            <a:off x="3004457" y="270407"/>
            <a:ext cx="2814452" cy="461661"/>
          </a:xfrm>
          <a:prstGeom prst="rect">
            <a:avLst/>
          </a:prstGeom>
        </p:spPr>
        <p:txBody>
          <a:bodyPr wrap="square" lIns="91436" tIns="45718" rIns="91436" bIns="45718">
            <a:spAutoFit/>
          </a:bodyPr>
          <a:lstStyle/>
          <a:p>
            <a:pPr algn="ct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WHO  OVERVIEW</a:t>
            </a:r>
            <a:endParaRPr lang="en-US" altLang="zh-CN" sz="24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descr="6605B73E-F9DB-4433-979F-83B97B436B46.png"/>
          <p:cNvPicPr>
            <a:picLocks noChangeAspect="1"/>
          </p:cNvPicPr>
          <p:nvPr/>
        </p:nvPicPr>
        <p:blipFill>
          <a:blip r:embed="rId3" cstate="print"/>
          <a:srcRect/>
          <a:stretch>
            <a:fillRect/>
          </a:stretch>
        </p:blipFill>
        <p:spPr bwMode="auto">
          <a:xfrm>
            <a:off x="1221388" y="1816922"/>
            <a:ext cx="6273528" cy="4036459"/>
          </a:xfrm>
          <a:prstGeom prst="rect">
            <a:avLst/>
          </a:prstGeom>
          <a:noFill/>
          <a:ln w="9525">
            <a:noFill/>
            <a:miter lim="800000"/>
            <a:headEnd/>
            <a:tailEnd/>
          </a:ln>
        </p:spPr>
      </p:pic>
      <p:sp>
        <p:nvSpPr>
          <p:cNvPr id="21" name="内容占位符 23"/>
          <p:cNvSpPr>
            <a:spLocks noGrp="1"/>
          </p:cNvSpPr>
          <p:nvPr>
            <p:ph idx="1"/>
          </p:nvPr>
        </p:nvSpPr>
        <p:spPr>
          <a:xfrm>
            <a:off x="7763305" y="2273433"/>
            <a:ext cx="3722370" cy="1396040"/>
          </a:xfrm>
        </p:spPr>
        <p:txBody>
          <a:bodyPr>
            <a:noAutofit/>
          </a:bodyPr>
          <a:lstStyle/>
          <a:p>
            <a:pPr>
              <a:lnSpc>
                <a:spcPct val="150000"/>
              </a:lnSpc>
              <a:spcBef>
                <a:spcPts val="600"/>
              </a:spcBef>
              <a:buClr>
                <a:srgbClr val="0070C0"/>
              </a:buClr>
              <a:buFont typeface="Wingdings" pitchFamily="2" charset="2"/>
              <a:buChar char=""/>
            </a:pPr>
            <a:r>
              <a:rPr lang="zh-CN" altLang="en-US" dirty="0" smtClean="0">
                <a:latin typeface="Times New Roman" pitchFamily="18" charset="0"/>
                <a:ea typeface="+mj-ea"/>
                <a:cs typeface="Times New Roman" pitchFamily="18" charset="0"/>
              </a:rPr>
              <a:t>  </a:t>
            </a:r>
            <a:r>
              <a:rPr lang="en-US" altLang="zh-CN" dirty="0" smtClean="0">
                <a:latin typeface="Times New Roman" pitchFamily="18" charset="0"/>
                <a:ea typeface="+mj-ea"/>
                <a:cs typeface="Times New Roman" pitchFamily="18" charset="0"/>
              </a:rPr>
              <a:t>WHO </a:t>
            </a:r>
            <a:r>
              <a:rPr lang="zh-CN" altLang="en-US" dirty="0" smtClean="0">
                <a:latin typeface="Times New Roman" pitchFamily="18" charset="0"/>
                <a:ea typeface="+mj-ea"/>
                <a:cs typeface="Times New Roman" pitchFamily="18" charset="0"/>
              </a:rPr>
              <a:t>总部位置</a:t>
            </a:r>
            <a:endParaRPr lang="en-US" altLang="zh-CN" dirty="0" smtClean="0">
              <a:latin typeface="Times New Roman" pitchFamily="18" charset="0"/>
              <a:ea typeface="+mj-ea"/>
              <a:cs typeface="Times New Roman" pitchFamily="18" charset="0"/>
            </a:endParaRPr>
          </a:p>
          <a:p>
            <a:pPr>
              <a:lnSpc>
                <a:spcPct val="150000"/>
              </a:lnSpc>
              <a:spcBef>
                <a:spcPts val="0"/>
              </a:spcBef>
              <a:buClr>
                <a:srgbClr val="0070C0"/>
              </a:buClr>
              <a:buNone/>
            </a:pPr>
            <a:r>
              <a:rPr lang="zh-CN" altLang="en-US" dirty="0" smtClean="0">
                <a:latin typeface="Times New Roman" pitchFamily="18" charset="0"/>
                <a:ea typeface="+mj-ea"/>
                <a:cs typeface="Times New Roman" pitchFamily="18" charset="0"/>
              </a:rPr>
              <a:t>      </a:t>
            </a:r>
            <a:r>
              <a:rPr lang="zh-CN" altLang="en-US" sz="2400" dirty="0" smtClean="0">
                <a:latin typeface="Times New Roman" pitchFamily="18" charset="0"/>
                <a:ea typeface="+mj-ea"/>
                <a:cs typeface="Times New Roman" pitchFamily="18" charset="0"/>
              </a:rPr>
              <a:t>瑞士 日内瓦</a:t>
            </a:r>
            <a:endParaRPr lang="en-US" altLang="zh-CN" dirty="0" smtClean="0">
              <a:latin typeface="Times New Roman" pitchFamily="18" charset="0"/>
              <a:ea typeface="+mj-ea"/>
              <a:cs typeface="Times New Roman" pitchFamily="18" charset="0"/>
            </a:endParaRPr>
          </a:p>
        </p:txBody>
      </p:sp>
      <p:grpSp>
        <p:nvGrpSpPr>
          <p:cNvPr id="24" name="组合 23"/>
          <p:cNvGrpSpPr/>
          <p:nvPr/>
        </p:nvGrpSpPr>
        <p:grpSpPr>
          <a:xfrm>
            <a:off x="2308868" y="1695513"/>
            <a:ext cx="3204210" cy="4759404"/>
            <a:chOff x="5505450" y="1713548"/>
            <a:chExt cx="3204210" cy="4759404"/>
          </a:xfrm>
        </p:grpSpPr>
        <p:pic>
          <p:nvPicPr>
            <p:cNvPr id="2050" name="Picture 2"/>
            <p:cNvPicPr>
              <a:picLocks noChangeAspect="1" noChangeArrowheads="1"/>
            </p:cNvPicPr>
            <p:nvPr/>
          </p:nvPicPr>
          <p:blipFill>
            <a:blip r:embed="rId4" cstate="print"/>
            <a:srcRect/>
            <a:stretch>
              <a:fillRect/>
            </a:stretch>
          </p:blipFill>
          <p:spPr bwMode="auto">
            <a:xfrm>
              <a:off x="5505450" y="1713548"/>
              <a:ext cx="3204210" cy="4262744"/>
            </a:xfrm>
            <a:prstGeom prst="rect">
              <a:avLst/>
            </a:prstGeom>
            <a:noFill/>
            <a:ln w="9525">
              <a:noFill/>
              <a:miter lim="800000"/>
              <a:headEnd/>
              <a:tailEnd/>
            </a:ln>
          </p:spPr>
        </p:pic>
        <p:sp>
          <p:nvSpPr>
            <p:cNvPr id="23" name="TextBox 22"/>
            <p:cNvSpPr txBox="1"/>
            <p:nvPr/>
          </p:nvSpPr>
          <p:spPr>
            <a:xfrm>
              <a:off x="6263640" y="6103620"/>
              <a:ext cx="1627369" cy="369332"/>
            </a:xfrm>
            <a:prstGeom prst="rect">
              <a:avLst/>
            </a:prstGeom>
            <a:noFill/>
          </p:spPr>
          <p:txBody>
            <a:bodyPr wrap="none" rtlCol="0">
              <a:spAutoFit/>
            </a:bodyPr>
            <a:lstStyle/>
            <a:p>
              <a:r>
                <a:rPr lang="en-US" altLang="zh-CN" sz="1800" dirty="0" smtClean="0">
                  <a:latin typeface="Times New Roman" pitchFamily="18" charset="0"/>
                  <a:cs typeface="Times New Roman" pitchFamily="18" charset="0"/>
                </a:rPr>
                <a:t> </a:t>
              </a:r>
              <a:r>
                <a:rPr lang="zh-CN" altLang="en-US" sz="1800" dirty="0" smtClean="0">
                  <a:latin typeface="Times New Roman" pitchFamily="18" charset="0"/>
                  <a:cs typeface="Times New Roman" pitchFamily="18" charset="0"/>
                </a:rPr>
                <a:t>陈冯富珍博士</a:t>
              </a:r>
              <a:endParaRPr lang="zh-CN" altLang="en-US" sz="1800" dirty="0"/>
            </a:p>
          </p:txBody>
        </p:sp>
      </p:grpSp>
      <p:sp>
        <p:nvSpPr>
          <p:cNvPr id="34" name="矩形 33"/>
          <p:cNvSpPr/>
          <p:nvPr/>
        </p:nvSpPr>
        <p:spPr>
          <a:xfrm>
            <a:off x="2988859" y="232013"/>
            <a:ext cx="7519917" cy="518780"/>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35" name="圆角矩形 34"/>
          <p:cNvSpPr/>
          <p:nvPr/>
        </p:nvSpPr>
        <p:spPr>
          <a:xfrm rot="10800000" flipV="1">
            <a:off x="278406"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altLang="zh-CN" sz="3600" dirty="0"/>
              <a:t>1</a:t>
            </a:r>
            <a:endParaRPr lang="zh-CN" altLang="en-US" sz="3600" dirty="0"/>
          </a:p>
        </p:txBody>
      </p:sp>
      <p:grpSp>
        <p:nvGrpSpPr>
          <p:cNvPr id="37" name="组 37"/>
          <p:cNvGrpSpPr/>
          <p:nvPr/>
        </p:nvGrpSpPr>
        <p:grpSpPr>
          <a:xfrm>
            <a:off x="0" y="252857"/>
            <a:ext cx="152393" cy="484287"/>
            <a:chOff x="12039604" y="252856"/>
            <a:chExt cx="152393" cy="484287"/>
          </a:xfrm>
        </p:grpSpPr>
        <p:sp>
          <p:nvSpPr>
            <p:cNvPr id="38" name="圆角矩形 37"/>
            <p:cNvSpPr/>
            <p:nvPr/>
          </p:nvSpPr>
          <p:spPr>
            <a:xfrm rot="16200000" flipV="1">
              <a:off x="12072988" y="518121"/>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rot="16200000" flipV="1">
              <a:off x="12072988" y="618134"/>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rot="16200000" flipV="1">
              <a:off x="12072988" y="321750"/>
              <a:ext cx="85626" cy="152392"/>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16200000" flipV="1">
              <a:off x="12072988" y="42176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rot="16200000" flipV="1">
              <a:off x="12072987" y="219473"/>
              <a:ext cx="85626" cy="152392"/>
            </a:xfrm>
            <a:prstGeom prst="roundRect">
              <a:avLst>
                <a:gd name="adj" fmla="val 5039"/>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4" name="Picture 3"/>
          <p:cNvPicPr>
            <a:picLocks noChangeAspect="1" noChangeArrowheads="1"/>
          </p:cNvPicPr>
          <p:nvPr/>
        </p:nvPicPr>
        <p:blipFill>
          <a:blip r:embed="rId5" cstate="print"/>
          <a:srcRect/>
          <a:stretch>
            <a:fillRect/>
          </a:stretch>
        </p:blipFill>
        <p:spPr bwMode="auto">
          <a:xfrm>
            <a:off x="10025972" y="226249"/>
            <a:ext cx="2115896" cy="520245"/>
          </a:xfrm>
          <a:prstGeom prst="rect">
            <a:avLst/>
          </a:prstGeom>
          <a:noFill/>
          <a:ln w="9525">
            <a:noFill/>
            <a:miter lim="800000"/>
            <a:headEnd/>
            <a:tailEnd/>
          </a:ln>
        </p:spPr>
      </p:pic>
      <p:sp>
        <p:nvSpPr>
          <p:cNvPr id="20" name="内容占位符 23"/>
          <p:cNvSpPr txBox="1">
            <a:spLocks/>
          </p:cNvSpPr>
          <p:nvPr/>
        </p:nvSpPr>
        <p:spPr>
          <a:xfrm>
            <a:off x="7773201" y="3625239"/>
            <a:ext cx="3722370" cy="1338643"/>
          </a:xfrm>
          <a:prstGeom prst="rect">
            <a:avLst/>
          </a:prstGeom>
        </p:spPr>
        <p:txBody>
          <a:bodyPr vert="horz" lIns="91436" tIns="45718" rIns="91436" bIns="45718" rtlCol="0">
            <a:noAutofit/>
          </a:bodyPr>
          <a:lstStyle/>
          <a:p>
            <a:pPr marL="228589" marR="0" lvl="0" indent="-228589" algn="l" defTabSz="914354" rtl="0" eaLnBrk="1" fontAlgn="auto" latinLnBrk="0" hangingPunct="1">
              <a:lnSpc>
                <a:spcPct val="150000"/>
              </a:lnSpc>
              <a:spcBef>
                <a:spcPts val="600"/>
              </a:spcBef>
              <a:spcAft>
                <a:spcPts val="0"/>
              </a:spcAft>
              <a:buClr>
                <a:srgbClr val="0070C0"/>
              </a:buClr>
              <a:buSzTx/>
              <a:buFont typeface="Wingdings" pitchFamily="2" charset="2"/>
              <a:buChar char=""/>
              <a:tabLst/>
              <a:defRPr/>
            </a:pPr>
            <a:r>
              <a:rPr kumimoji="0" lang="zh-CN" altLang="en-US" sz="28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a:t>
            </a:r>
            <a:r>
              <a:rPr kumimoji="0" lang="zh-CN" alt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总干事</a:t>
            </a:r>
            <a:endParaRPr kumimoji="0" lang="en-US" altLang="zh-CN"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589" marR="0" lvl="0" indent="-228589" algn="l" defTabSz="914354" rtl="0" eaLnBrk="1" fontAlgn="auto" latinLnBrk="0" hangingPunct="1">
              <a:lnSpc>
                <a:spcPct val="150000"/>
              </a:lnSpc>
              <a:spcBef>
                <a:spcPts val="0"/>
              </a:spcBef>
              <a:spcAft>
                <a:spcPts val="0"/>
              </a:spcAft>
              <a:buClr>
                <a:srgbClr val="0070C0"/>
              </a:buClr>
              <a:buSzTx/>
              <a:buFont typeface="Arial" panose="020B0604020202020204" pitchFamily="34" charset="0"/>
              <a:buNone/>
              <a:tabLst/>
              <a:defRPr/>
            </a:pPr>
            <a:r>
              <a:rPr kumimoji="0" lang="en-US" altLang="zh-CN"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zh-CN" alt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陈冯富珍博士</a:t>
            </a:r>
            <a:endParaRPr kumimoji="0" lang="zh-CN" alt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19" name="文本框 44"/>
          <p:cNvSpPr txBox="1"/>
          <p:nvPr/>
        </p:nvSpPr>
        <p:spPr>
          <a:xfrm>
            <a:off x="800296" y="204715"/>
            <a:ext cx="2229507" cy="584771"/>
          </a:xfrm>
          <a:prstGeom prst="rect">
            <a:avLst/>
          </a:prstGeom>
          <a:noFill/>
        </p:spPr>
        <p:txBody>
          <a:bodyPr wrap="square" lIns="91436" tIns="45718" rIns="91436" bIns="45718" rtlCol="0">
            <a:spAutoFit/>
          </a:bodyPr>
          <a:lstStyle/>
          <a:p>
            <a:r>
              <a:rPr lang="en-US" altLang="zh-CN" sz="3200" b="1" dirty="0" smtClean="0">
                <a:solidFill>
                  <a:schemeClr val="tx2"/>
                </a:solidFill>
                <a:latin typeface="Times New Roman" pitchFamily="18" charset="0"/>
                <a:ea typeface="微软雅黑" panose="020B0503020204020204" pitchFamily="34" charset="-122"/>
                <a:cs typeface="Times New Roman" pitchFamily="18" charset="0"/>
              </a:rPr>
              <a:t>WHO </a:t>
            </a:r>
            <a:r>
              <a:rPr lang="zh-CN" altLang="en-US" sz="3200" b="1" dirty="0" smtClean="0">
                <a:solidFill>
                  <a:schemeClr val="tx2"/>
                </a:solidFill>
                <a:latin typeface="Times New Roman" pitchFamily="18" charset="0"/>
                <a:ea typeface="微软雅黑" panose="020B0503020204020204" pitchFamily="34" charset="-122"/>
                <a:cs typeface="Times New Roman" pitchFamily="18" charset="0"/>
              </a:rPr>
              <a:t>概述</a:t>
            </a:r>
            <a:endParaRPr lang="zh-CN" altLang="en-US" sz="2800" b="1" spc="600" dirty="0">
              <a:solidFill>
                <a:schemeClr val="tx2"/>
              </a:solidFill>
              <a:latin typeface="Times New Roman" pitchFamily="18" charset="0"/>
              <a:ea typeface="微软雅黑" panose="020B0503020204020204" pitchFamily="34" charset="-122"/>
              <a:cs typeface="Times New Roman" pitchFamily="18" charset="0"/>
            </a:endParaRPr>
          </a:p>
        </p:txBody>
      </p:sp>
      <p:sp>
        <p:nvSpPr>
          <p:cNvPr id="22" name="矩形 21"/>
          <p:cNvSpPr/>
          <p:nvPr/>
        </p:nvSpPr>
        <p:spPr>
          <a:xfrm>
            <a:off x="3004457" y="270407"/>
            <a:ext cx="2814452" cy="461661"/>
          </a:xfrm>
          <a:prstGeom prst="rect">
            <a:avLst/>
          </a:prstGeom>
        </p:spPr>
        <p:txBody>
          <a:bodyPr wrap="square" lIns="91436" tIns="45718" rIns="91436" bIns="45718">
            <a:spAutoFit/>
          </a:bodyPr>
          <a:lstStyle/>
          <a:p>
            <a:pPr algn="ctr"/>
            <a:r>
              <a:rPr lang="en-US" altLang="zh-CN" sz="2400" dirty="0" smtClean="0">
                <a:solidFill>
                  <a:schemeClr val="bg1"/>
                </a:solidFill>
                <a:latin typeface="Times New Roman" pitchFamily="18" charset="0"/>
                <a:ea typeface="微软雅黑" panose="020B0503020204020204" pitchFamily="34" charset="-122"/>
                <a:cs typeface="Times New Roman" pitchFamily="18" charset="0"/>
              </a:rPr>
              <a:t>WHO  OVERVIEW</a:t>
            </a:r>
            <a:endParaRPr lang="en-US" altLang="zh-CN" sz="2400"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1232385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500" fill="hold"/>
                                        <p:tgtEl>
                                          <p:spTgt spid="24"/>
                                        </p:tgtEl>
                                        <p:attrNameLst>
                                          <p:attrName>ppt_x</p:attrName>
                                        </p:attrNameLst>
                                      </p:cBhvr>
                                      <p:tavLst>
                                        <p:tav tm="0">
                                          <p:val>
                                            <p:strVal val="#ppt_x"/>
                                          </p:val>
                                        </p:tav>
                                        <p:tav tm="100000">
                                          <p:val>
                                            <p:strVal val="#ppt_x"/>
                                          </p:val>
                                        </p:tav>
                                      </p:tavLst>
                                    </p:anim>
                                    <p:anim calcmode="lin" valueType="num">
                                      <p:cBhvr additive="base">
                                        <p:cTn id="10" dur="500" fill="hold"/>
                                        <p:tgtEl>
                                          <p:spTgt spid="24"/>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6448</TotalTime>
  <Words>4167</Words>
  <Application>Microsoft Macintosh PowerPoint</Application>
  <PresentationFormat>自定义</PresentationFormat>
  <Paragraphs>730</Paragraphs>
  <Slides>76</Slides>
  <Notes>44</Notes>
  <HiddenSlides>19</HiddenSlides>
  <MMClips>0</MMClips>
  <ScaleCrop>false</ScaleCrop>
  <HeadingPairs>
    <vt:vector size="4" baseType="variant">
      <vt:variant>
        <vt:lpstr>主题</vt:lpstr>
      </vt:variant>
      <vt:variant>
        <vt:i4>2</vt:i4>
      </vt:variant>
      <vt:variant>
        <vt:lpstr>幻灯片标题</vt:lpstr>
      </vt:variant>
      <vt:variant>
        <vt:i4>76</vt:i4>
      </vt:variant>
    </vt:vector>
  </HeadingPairs>
  <TitlesOfParts>
    <vt:vector size="78" baseType="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 PLUS</dc:creator>
  <cp:lastModifiedBy>124 123</cp:lastModifiedBy>
  <cp:revision>1436</cp:revision>
  <dcterms:created xsi:type="dcterms:W3CDTF">2015-04-07T16:28:23Z</dcterms:created>
  <dcterms:modified xsi:type="dcterms:W3CDTF">2015-10-21T13:09:00Z</dcterms:modified>
</cp:coreProperties>
</file>