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72" r:id="rId2"/>
    <p:sldMasterId id="2147483684" r:id="rId3"/>
  </p:sldMasterIdLst>
  <p:notesMasterIdLst>
    <p:notesMasterId r:id="rId97"/>
  </p:notesMasterIdLst>
  <p:sldIdLst>
    <p:sldId id="289" r:id="rId4"/>
    <p:sldId id="257" r:id="rId5"/>
    <p:sldId id="312" r:id="rId6"/>
    <p:sldId id="313" r:id="rId7"/>
    <p:sldId id="314" r:id="rId8"/>
    <p:sldId id="297" r:id="rId9"/>
    <p:sldId id="310" r:id="rId10"/>
    <p:sldId id="295" r:id="rId11"/>
    <p:sldId id="298" r:id="rId12"/>
    <p:sldId id="296" r:id="rId13"/>
    <p:sldId id="300" r:id="rId14"/>
    <p:sldId id="301" r:id="rId15"/>
    <p:sldId id="302" r:id="rId16"/>
    <p:sldId id="304" r:id="rId17"/>
    <p:sldId id="305" r:id="rId18"/>
    <p:sldId id="306" r:id="rId19"/>
    <p:sldId id="307" r:id="rId20"/>
    <p:sldId id="308" r:id="rId21"/>
    <p:sldId id="391" r:id="rId22"/>
    <p:sldId id="309" r:id="rId23"/>
    <p:sldId id="258" r:id="rId24"/>
    <p:sldId id="315" r:id="rId25"/>
    <p:sldId id="311" r:id="rId26"/>
    <p:sldId id="316" r:id="rId27"/>
    <p:sldId id="322" r:id="rId28"/>
    <p:sldId id="321" r:id="rId29"/>
    <p:sldId id="320" r:id="rId30"/>
    <p:sldId id="319" r:id="rId31"/>
    <p:sldId id="318" r:id="rId32"/>
    <p:sldId id="325" r:id="rId33"/>
    <p:sldId id="332" r:id="rId34"/>
    <p:sldId id="331" r:id="rId35"/>
    <p:sldId id="330" r:id="rId36"/>
    <p:sldId id="329" r:id="rId37"/>
    <p:sldId id="333" r:id="rId38"/>
    <p:sldId id="385" r:id="rId39"/>
    <p:sldId id="387" r:id="rId40"/>
    <p:sldId id="386" r:id="rId41"/>
    <p:sldId id="324" r:id="rId42"/>
    <p:sldId id="326" r:id="rId43"/>
    <p:sldId id="328" r:id="rId44"/>
    <p:sldId id="323" r:id="rId45"/>
    <p:sldId id="327" r:id="rId46"/>
    <p:sldId id="340" r:id="rId47"/>
    <p:sldId id="339" r:id="rId48"/>
    <p:sldId id="338" r:id="rId49"/>
    <p:sldId id="346" r:id="rId50"/>
    <p:sldId id="337" r:id="rId51"/>
    <p:sldId id="336" r:id="rId52"/>
    <p:sldId id="342" r:id="rId53"/>
    <p:sldId id="343" r:id="rId54"/>
    <p:sldId id="344" r:id="rId55"/>
    <p:sldId id="345" r:id="rId56"/>
    <p:sldId id="350" r:id="rId57"/>
    <p:sldId id="351" r:id="rId58"/>
    <p:sldId id="352" r:id="rId59"/>
    <p:sldId id="353" r:id="rId60"/>
    <p:sldId id="334" r:id="rId61"/>
    <p:sldId id="359" r:id="rId62"/>
    <p:sldId id="349" r:id="rId63"/>
    <p:sldId id="348" r:id="rId64"/>
    <p:sldId id="347" r:id="rId65"/>
    <p:sldId id="317" r:id="rId66"/>
    <p:sldId id="393" r:id="rId67"/>
    <p:sldId id="392" r:id="rId68"/>
    <p:sldId id="360" r:id="rId69"/>
    <p:sldId id="356" r:id="rId70"/>
    <p:sldId id="355" r:id="rId71"/>
    <p:sldId id="368" r:id="rId72"/>
    <p:sldId id="367" r:id="rId73"/>
    <p:sldId id="369" r:id="rId74"/>
    <p:sldId id="366" r:id="rId75"/>
    <p:sldId id="370" r:id="rId76"/>
    <p:sldId id="378" r:id="rId77"/>
    <p:sldId id="379" r:id="rId78"/>
    <p:sldId id="380" r:id="rId79"/>
    <p:sldId id="381" r:id="rId80"/>
    <p:sldId id="362" r:id="rId81"/>
    <p:sldId id="377" r:id="rId82"/>
    <p:sldId id="384" r:id="rId83"/>
    <p:sldId id="383" r:id="rId84"/>
    <p:sldId id="388" r:id="rId85"/>
    <p:sldId id="376" r:id="rId86"/>
    <p:sldId id="382" r:id="rId87"/>
    <p:sldId id="290" r:id="rId88"/>
    <p:sldId id="375" r:id="rId89"/>
    <p:sldId id="374" r:id="rId90"/>
    <p:sldId id="373" r:id="rId91"/>
    <p:sldId id="372" r:id="rId92"/>
    <p:sldId id="389" r:id="rId93"/>
    <p:sldId id="390" r:id="rId94"/>
    <p:sldId id="361" r:id="rId95"/>
    <p:sldId id="288" r:id="rId96"/>
  </p:sldIdLst>
  <p:sldSz cx="9145588" cy="5145088"/>
  <p:notesSz cx="6858000" cy="9144000"/>
  <p:custDataLst>
    <p:tags r:id="rId98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13E"/>
    <a:srgbClr val="005392"/>
    <a:srgbClr val="FA783A"/>
    <a:srgbClr val="005885"/>
    <a:srgbClr val="008F86"/>
    <a:srgbClr val="EC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77" autoAdjust="0"/>
  </p:normalViewPr>
  <p:slideViewPr>
    <p:cSldViewPr showGuides="1">
      <p:cViewPr varScale="1">
        <p:scale>
          <a:sx n="143" d="100"/>
          <a:sy n="143" d="100"/>
        </p:scale>
        <p:origin x="150" y="294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AEDC-94CA-47A0-8606-52C9830F40B4}" type="datetimeFigureOut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DA5FA-B3F8-45F3-91C7-DF91E35A21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2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5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6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01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7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99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3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55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0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11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DA5FA-B3F8-45F3-91C7-DF91E35A219C}" type="slidenum">
              <a:rPr lang="zh-CN" altLang="en-US" smtClean="0">
                <a:solidFill>
                  <a:prstClr val="black"/>
                </a:solidFill>
              </a:rPr>
              <a:pPr/>
              <a:t>84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0B82-8841-4B8C-B084-4E4968C0D533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49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2CC6-CE34-478B-A79A-C3198D995225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97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4FDE-D5B7-4CA3-A63A-110F2E9C106B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0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57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73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89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98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FC1E-DB67-4FB0-B6ED-8EF4A447F93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A67D-FCF0-4A22-8AD7-C38E3BFD26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29A94-1EC0-4FFB-B21C-8EF29B31F0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4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102-9F90-4D6B-B0DF-73D3EDF9F767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71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3001-19D4-44A6-8B56-4E3ED5AD351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1EE1-82EE-4E8B-9C56-5B310163F25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6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FD62-566A-4DD7-904E-D299C135D3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0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BC79-77C6-4194-B325-4D5489F207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7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0553-F0D6-4A60-87B8-98BB6B2B43F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79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B7E3-8F19-4660-B601-B595FCA590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17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69D0-EC6F-4EC6-9F90-5C5FFA7C0DE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2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139C-5FFD-4B69-877F-A397E43BBB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49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699F5-A0DE-45AA-867A-04572D0167B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4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591-D254-4E02-AADC-D93D09C7A3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7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261-BCFE-4995-96C4-9E44453AF678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674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0E08-8E27-4EA3-A0D8-4A076221606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35182-0E99-4822-805C-DBAE4E5A17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6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5A6-F20A-4577-84C1-91BCDD5B94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73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7A41-B1A6-4D84-B04A-BBC693C29D1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69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C671-AC50-4767-B9C1-F3A125CB1D7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7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ACA6-96E2-4EB9-9E56-E708BAEF63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3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5A50-7414-4D4A-9803-E5454D18B9F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A102-71CC-493E-B5F8-CF2580D6BA7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29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3BA6-97E7-46A2-9B0F-BCE7BE723E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62C8-FBEB-4E89-B4B4-32FA311A9221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20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6911-0F9F-4CB8-93FE-BB664EA39439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86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7D3A-C4B8-439C-86A9-87F0D568EE27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50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72F9-842B-4879-A7F7-BB4D621A017D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59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6C2D6-1E98-4F23-B67C-C3DA08D45546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47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B28D-0539-453D-9BC1-FA17FDA7C239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3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E9DC-311A-47B7-B022-26C882F869C2}" type="datetime1">
              <a:rPr lang="zh-CN" altLang="en-US" smtClean="0"/>
              <a:t>2017/4/26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90B27-0958-4C4C-BDB9-66010A4DD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90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2BF53-BDBE-45C0-9086-7F2C6952BD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9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39FF9-64F9-44AC-904C-F7DBDCB891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0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5"/>
          <p:cNvSpPr>
            <a:spLocks/>
          </p:cNvSpPr>
          <p:nvPr/>
        </p:nvSpPr>
        <p:spPr bwMode="auto">
          <a:xfrm rot="5400000">
            <a:off x="991289" y="2297148"/>
            <a:ext cx="804682" cy="71308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1017333" y="3149607"/>
            <a:ext cx="175662" cy="17568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 flipH="1">
            <a:off x="2473501" y="644606"/>
            <a:ext cx="319328" cy="319373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 flipH="1">
            <a:off x="2367646" y="930526"/>
            <a:ext cx="531038" cy="53111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468423" y="52264"/>
            <a:ext cx="647987" cy="6480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1975892" y="653415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 flipH="1">
            <a:off x="96567" y="1679671"/>
            <a:ext cx="1192995" cy="11931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 flipH="1">
            <a:off x="1667980" y="1708238"/>
            <a:ext cx="744574" cy="7446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 flipH="1">
            <a:off x="265008" y="2849244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 flipH="1">
            <a:off x="314269" y="3724672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 flipH="1">
            <a:off x="618374" y="2631105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 flipH="1">
            <a:off x="2468762" y="292310"/>
            <a:ext cx="193622" cy="193648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 flipH="1">
            <a:off x="3182725" y="198372"/>
            <a:ext cx="187850" cy="18787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 flipH="1">
            <a:off x="1072014" y="274801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rot="5400000">
            <a:off x="3177858" y="655112"/>
            <a:ext cx="508065" cy="45449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"/>
          <p:cNvSpPr>
            <a:spLocks/>
          </p:cNvSpPr>
          <p:nvPr/>
        </p:nvSpPr>
        <p:spPr bwMode="auto">
          <a:xfrm rot="5400000">
            <a:off x="595674" y="3335806"/>
            <a:ext cx="220993" cy="19583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"/>
          <p:cNvSpPr>
            <a:spLocks/>
          </p:cNvSpPr>
          <p:nvPr/>
        </p:nvSpPr>
        <p:spPr bwMode="auto">
          <a:xfrm rot="5400000">
            <a:off x="2605761" y="1702490"/>
            <a:ext cx="400905" cy="3552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3636690" y="1447999"/>
            <a:ext cx="529212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4500" b="1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哈医百</a:t>
            </a:r>
            <a:r>
              <a:rPr lang="zh-CN" altLang="en-US" sz="4500" b="1" dirty="0" smtClean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度使用技巧</a:t>
            </a:r>
            <a:endParaRPr lang="zh-CN" altLang="en-US" sz="4500" b="1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033193" y="2184969"/>
            <a:ext cx="4467406" cy="23581"/>
            <a:chOff x="3060700" y="4724400"/>
            <a:chExt cx="5955507" cy="31432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4033193" y="2607003"/>
            <a:ext cx="4467406" cy="23581"/>
            <a:chOff x="3060700" y="4724400"/>
            <a:chExt cx="5955507" cy="31432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7"/>
          <p:cNvSpPr>
            <a:spLocks noChangeArrowheads="1"/>
          </p:cNvSpPr>
          <p:nvPr/>
        </p:nvSpPr>
        <p:spPr bwMode="auto">
          <a:xfrm>
            <a:off x="4699553" y="2261727"/>
            <a:ext cx="3294080" cy="27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哈尔滨医科大学图书馆</a:t>
            </a:r>
            <a:endParaRPr lang="zh-CN" alt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" name="TextBox 7"/>
          <p:cNvSpPr>
            <a:spLocks noChangeArrowheads="1"/>
          </p:cNvSpPr>
          <p:nvPr/>
        </p:nvSpPr>
        <p:spPr bwMode="auto">
          <a:xfrm>
            <a:off x="4452172" y="2712559"/>
            <a:ext cx="40324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Harbin medical university library</a:t>
            </a:r>
            <a:endParaRPr lang="zh-CN" alt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95348" y="4516760"/>
            <a:ext cx="2109894" cy="285556"/>
            <a:chOff x="6495348" y="4516760"/>
            <a:chExt cx="2109894" cy="285556"/>
          </a:xfrm>
        </p:grpSpPr>
        <p:sp>
          <p:nvSpPr>
            <p:cNvPr id="53" name="圆角矩形 52"/>
            <p:cNvSpPr/>
            <p:nvPr/>
          </p:nvSpPr>
          <p:spPr>
            <a:xfrm>
              <a:off x="6495349" y="4516760"/>
              <a:ext cx="2109893" cy="285556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6495348" y="4516760"/>
              <a:ext cx="976073" cy="2855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9050" cap="flat">
              <a:gradFill>
                <a:gsLst>
                  <a:gs pos="0">
                    <a:srgbClr val="0070C0"/>
                  </a:gs>
                  <a:gs pos="50000">
                    <a:srgbClr val="0070C0"/>
                  </a:gs>
                  <a:gs pos="100000">
                    <a:srgbClr val="005392"/>
                  </a:gs>
                </a:gsLst>
                <a:lin ang="5400000" scaled="0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657464" y="4516760"/>
              <a:ext cx="693138" cy="253916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  讲：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714378" y="4516760"/>
              <a:ext cx="536044" cy="253916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于  雪</a:t>
              </a:r>
              <a:endPara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52" y="700336"/>
            <a:ext cx="1705194" cy="1653993"/>
            <a:chOff x="608252" y="700336"/>
            <a:chExt cx="1705194" cy="1705868"/>
          </a:xfrm>
        </p:grpSpPr>
        <p:grpSp>
          <p:nvGrpSpPr>
            <p:cNvPr id="28" name="组合 27"/>
            <p:cNvGrpSpPr/>
            <p:nvPr/>
          </p:nvGrpSpPr>
          <p:grpSpPr>
            <a:xfrm>
              <a:off x="608252" y="700336"/>
              <a:ext cx="1705194" cy="1705868"/>
              <a:chOff x="3737095" y="556320"/>
              <a:chExt cx="1705194" cy="1705868"/>
            </a:xfrm>
          </p:grpSpPr>
          <p:sp>
            <p:nvSpPr>
              <p:cNvPr id="29" name="Oval 60"/>
              <p:cNvSpPr>
                <a:spLocks noChangeAspect="1"/>
              </p:cNvSpPr>
              <p:nvPr/>
            </p:nvSpPr>
            <p:spPr>
              <a:xfrm>
                <a:off x="3737095" y="556320"/>
                <a:ext cx="1705194" cy="170586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>
                <a:off x="3850589" y="670051"/>
                <a:ext cx="1478207" cy="147840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08" y="880376"/>
              <a:ext cx="1357154" cy="1345787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 loop="1">
            <p:snd r:embed="rId3" name="甘仕良&amp;Blue Sky-跳伞.wav"/>
          </p:stSnd>
        </p:sndAc>
      </p:transition>
    </mc:Choice>
    <mc:Fallback xmlns="">
      <p:transition spd="slow">
        <p:fade/>
        <p:sndAc>
          <p:stSnd loop="1">
            <p:snd r:embed="rId8" name="甘仕良&amp;Blue Sky-跳伞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"/>
                            </p:stCondLst>
                            <p:childTnLst>
                              <p:par>
                                <p:cTn id="7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8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8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7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9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1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2" grpId="0" animBg="1"/>
      <p:bldP spid="32" grpId="0" animBg="1"/>
      <p:bldP spid="35" grpId="0" animBg="1"/>
      <p:bldP spid="36" grpId="0" animBg="1"/>
      <p:bldP spid="39" grpId="0" animBg="1"/>
      <p:bldP spid="41" grpId="0" animBg="1"/>
      <p:bldP spid="42" grpId="0" animBg="1"/>
      <p:bldP spid="43" grpId="0"/>
      <p:bldP spid="50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37922" t="9401" r="21797" b="50931"/>
          <a:stretch/>
        </p:blipFill>
        <p:spPr>
          <a:xfrm>
            <a:off x="6110" y="10543"/>
            <a:ext cx="9139478" cy="5062598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>
            <a:off x="3636690" y="1737433"/>
            <a:ext cx="1524555" cy="804409"/>
          </a:xfrm>
          <a:prstGeom prst="lef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8499" y="197322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倍他乐克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92874" y="1445045"/>
            <a:ext cx="288032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+mn-ea"/>
              </a:rPr>
              <a:t>210.46.82.198</a:t>
            </a:r>
            <a:endParaRPr lang="zh-CN" altLang="en-US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21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5781"/>
          <a:stretch/>
        </p:blipFill>
        <p:spPr>
          <a:xfrm>
            <a:off x="90003" y="0"/>
            <a:ext cx="8963841" cy="50208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5" y="1924472"/>
            <a:ext cx="8732275" cy="28797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417" r="3946" b="10813"/>
          <a:stretch/>
        </p:blipFill>
        <p:spPr>
          <a:xfrm>
            <a:off x="180306" y="196280"/>
            <a:ext cx="8796948" cy="486973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9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5781"/>
          <a:stretch/>
        </p:blipFill>
        <p:spPr>
          <a:xfrm>
            <a:off x="90003" y="0"/>
            <a:ext cx="8963841" cy="50208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20068" y="2255019"/>
            <a:ext cx="56166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哈医百度与百度学术检索结果一致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7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5781"/>
          <a:stretch/>
        </p:blipFill>
        <p:spPr>
          <a:xfrm>
            <a:off x="90004" y="0"/>
            <a:ext cx="8963840" cy="502081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4408" y="69272"/>
            <a:ext cx="8929436" cy="4969259"/>
            <a:chOff x="124408" y="69272"/>
            <a:chExt cx="8929436" cy="4969259"/>
          </a:xfrm>
        </p:grpSpPr>
        <p:sp>
          <p:nvSpPr>
            <p:cNvPr id="4" name="矩形 3"/>
            <p:cNvSpPr/>
            <p:nvPr/>
          </p:nvSpPr>
          <p:spPr>
            <a:xfrm>
              <a:off x="1655618" y="69272"/>
              <a:ext cx="5133109" cy="554183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24408" y="1348408"/>
              <a:ext cx="1254120" cy="3690123"/>
            </a:xfrm>
            <a:prstGeom prst="rect">
              <a:avLst/>
            </a:prstGeom>
            <a:noFill/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655618" y="951722"/>
              <a:ext cx="4861392" cy="3918858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877050" y="692727"/>
              <a:ext cx="2176794" cy="303194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5781"/>
          <a:stretch/>
        </p:blipFill>
        <p:spPr>
          <a:xfrm>
            <a:off x="90004" y="0"/>
            <a:ext cx="8963840" cy="502081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358662" y="684245"/>
            <a:ext cx="2238467" cy="1393371"/>
            <a:chOff x="5358662" y="684245"/>
            <a:chExt cx="2238467" cy="1393371"/>
          </a:xfrm>
        </p:grpSpPr>
        <p:sp>
          <p:nvSpPr>
            <p:cNvPr id="11" name="椭圆 10"/>
            <p:cNvSpPr/>
            <p:nvPr/>
          </p:nvSpPr>
          <p:spPr>
            <a:xfrm>
              <a:off x="5358662" y="709126"/>
              <a:ext cx="432048" cy="248817"/>
            </a:xfrm>
            <a:prstGeom prst="ellipse">
              <a:avLst/>
            </a:prstGeom>
            <a:noFill/>
            <a:ln w="38100">
              <a:solidFill>
                <a:srgbClr val="E34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6877050" y="684245"/>
              <a:ext cx="618542" cy="261257"/>
            </a:xfrm>
            <a:prstGeom prst="ellipse">
              <a:avLst/>
            </a:prstGeom>
            <a:noFill/>
            <a:ln w="38100">
              <a:solidFill>
                <a:srgbClr val="E34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878286" y="1785257"/>
              <a:ext cx="718843" cy="292359"/>
            </a:xfrm>
            <a:prstGeom prst="ellipse">
              <a:avLst/>
            </a:prstGeom>
            <a:noFill/>
            <a:ln w="38100">
              <a:solidFill>
                <a:srgbClr val="E34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0" y="2929116"/>
            <a:ext cx="6858665" cy="1771194"/>
          </a:xfrm>
          <a:prstGeom prst="rect">
            <a:avLst/>
          </a:prstGeom>
          <a:ln>
            <a:solidFill>
              <a:srgbClr val="E3413E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8"/>
          <a:stretch/>
        </p:blipFill>
        <p:spPr>
          <a:xfrm>
            <a:off x="1736221" y="431895"/>
            <a:ext cx="2921022" cy="1257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6"/>
          <a:stretch/>
        </p:blipFill>
        <p:spPr>
          <a:xfrm>
            <a:off x="781890" y="1204392"/>
            <a:ext cx="5871112" cy="1656184"/>
          </a:xfrm>
          <a:prstGeom prst="rect">
            <a:avLst/>
          </a:prstGeom>
          <a:ln>
            <a:solidFill>
              <a:srgbClr val="E3413E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655618" y="69272"/>
            <a:ext cx="5133109" cy="55418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21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8750" t="6001" r="13226" b="36960"/>
          <a:stretch/>
        </p:blipFill>
        <p:spPr>
          <a:xfrm>
            <a:off x="4378" y="0"/>
            <a:ext cx="9080117" cy="5020816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64882" y="700336"/>
            <a:ext cx="576064" cy="28803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9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5781"/>
          <a:stretch/>
        </p:blipFill>
        <p:spPr>
          <a:xfrm>
            <a:off x="90004" y="0"/>
            <a:ext cx="8963840" cy="50208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55619" y="69273"/>
            <a:ext cx="3277216" cy="41504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655619" y="53426"/>
            <a:ext cx="172819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200" dirty="0" smtClean="0"/>
              <a:t>一框式检索</a:t>
            </a:r>
            <a:endParaRPr lang="zh-CN" altLang="en-US" sz="22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3204642" y="473832"/>
            <a:ext cx="4581525" cy="4195563"/>
            <a:chOff x="3204642" y="473832"/>
            <a:chExt cx="4581525" cy="4195563"/>
          </a:xfrm>
        </p:grpSpPr>
        <p:sp>
          <p:nvSpPr>
            <p:cNvPr id="6" name="上箭头 5"/>
            <p:cNvSpPr/>
            <p:nvPr/>
          </p:nvSpPr>
          <p:spPr>
            <a:xfrm>
              <a:off x="5347307" y="473832"/>
              <a:ext cx="360040" cy="576063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642" y="983220"/>
              <a:ext cx="4581525" cy="36861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062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1223" t="6000" r="20309" b="34947"/>
          <a:stretch/>
        </p:blipFill>
        <p:spPr>
          <a:xfrm>
            <a:off x="90004" y="0"/>
            <a:ext cx="8963840" cy="50928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55619" y="69273"/>
            <a:ext cx="3349224" cy="48704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44402" y="2211808"/>
            <a:ext cx="59766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基本检索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①不支持布尔逻辑运算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6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44350" y="485341"/>
            <a:ext cx="2750604" cy="5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1" b="1" dirty="0">
                <a:solidFill>
                  <a:srgbClr val="C00000"/>
                </a:solidFill>
              </a:rPr>
              <a:t>布尔逻辑运算</a:t>
            </a:r>
            <a:endParaRPr lang="zh-CN" altLang="en-US" sz="2801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4349" y="1129689"/>
            <a:ext cx="8120174" cy="696794"/>
          </a:xfrm>
          <a:prstGeom prst="rect">
            <a:avLst/>
          </a:prstGeom>
          <a:solidFill>
            <a:srgbClr val="C9E8A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布尔逻辑得名于 </a:t>
            </a:r>
            <a:r>
              <a:rPr lang="en-US" altLang="zh-CN" b="1" dirty="0"/>
              <a:t>George Boole</a:t>
            </a:r>
            <a:r>
              <a:rPr lang="zh-CN" altLang="en-US" b="1" dirty="0"/>
              <a:t>，他是考克大学（现爱尔兰国立考克大学）的英国数学家，他在十九世纪中叶首次定义了逻辑的代数系统。现在，布尔逻辑在电子学、计算机硬件和软件中有很多应用。</a:t>
            </a:r>
            <a:endParaRPr lang="zh-CN" altLang="en-US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3505801" y="2678196"/>
            <a:ext cx="1714810" cy="1107481"/>
            <a:chOff x="644237" y="2650766"/>
            <a:chExt cx="1714512" cy="1107289"/>
          </a:xfrm>
        </p:grpSpPr>
        <p:sp>
          <p:nvSpPr>
            <p:cNvPr id="37" name="椭圆 36"/>
            <p:cNvSpPr/>
            <p:nvPr/>
          </p:nvSpPr>
          <p:spPr>
            <a:xfrm>
              <a:off x="644237" y="2650766"/>
              <a:ext cx="1143008" cy="1107289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215741" y="2650766"/>
              <a:ext cx="1143008" cy="1107289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弧形 38"/>
            <p:cNvSpPr/>
            <p:nvPr/>
          </p:nvSpPr>
          <p:spPr>
            <a:xfrm>
              <a:off x="1115291" y="2743201"/>
              <a:ext cx="671954" cy="949036"/>
            </a:xfrm>
            <a:prstGeom prst="arc">
              <a:avLst>
                <a:gd name="adj1" fmla="val 16333779"/>
                <a:gd name="adj2" fmla="val 5524203"/>
              </a:avLst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20846" y="2678196"/>
            <a:ext cx="1714810" cy="1107481"/>
            <a:chOff x="644237" y="2650766"/>
            <a:chExt cx="1714512" cy="1107289"/>
          </a:xfrm>
        </p:grpSpPr>
        <p:sp>
          <p:nvSpPr>
            <p:cNvPr id="41" name="椭圆 40"/>
            <p:cNvSpPr/>
            <p:nvPr/>
          </p:nvSpPr>
          <p:spPr>
            <a:xfrm>
              <a:off x="644237" y="2650766"/>
              <a:ext cx="1143008" cy="1107289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215741" y="2650766"/>
              <a:ext cx="1143008" cy="1107289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弧形 42"/>
            <p:cNvSpPr/>
            <p:nvPr/>
          </p:nvSpPr>
          <p:spPr>
            <a:xfrm>
              <a:off x="1115291" y="2743201"/>
              <a:ext cx="671954" cy="949036"/>
            </a:xfrm>
            <a:prstGeom prst="arc">
              <a:avLst>
                <a:gd name="adj1" fmla="val 16333779"/>
                <a:gd name="adj2" fmla="val 5524203"/>
              </a:avLst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2" name="直接连接符 51"/>
          <p:cNvCxnSpPr>
            <a:stCxn id="37" idx="0"/>
          </p:cNvCxnSpPr>
          <p:nvPr/>
        </p:nvCxnSpPr>
        <p:spPr>
          <a:xfrm rot="16200000" flipH="1" flipV="1">
            <a:off x="3528045" y="2655955"/>
            <a:ext cx="527119" cy="5716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rot="10800000" flipV="1">
            <a:off x="3572489" y="2744027"/>
            <a:ext cx="702380" cy="64143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38" idx="0"/>
          </p:cNvCxnSpPr>
          <p:nvPr/>
        </p:nvCxnSpPr>
        <p:spPr>
          <a:xfrm rot="16200000" flipH="1" flipV="1">
            <a:off x="3690857" y="2613085"/>
            <a:ext cx="893041" cy="102326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rot="10800000" flipV="1">
            <a:off x="3796806" y="2728807"/>
            <a:ext cx="1045122" cy="95301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16200000" flipH="1" flipV="1">
            <a:off x="4028565" y="2761051"/>
            <a:ext cx="945294" cy="11039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39" idx="2"/>
          </p:cNvCxnSpPr>
          <p:nvPr/>
        </p:nvCxnSpPr>
        <p:spPr>
          <a:xfrm rot="10800000" flipV="1">
            <a:off x="4295840" y="3001246"/>
            <a:ext cx="848557" cy="71798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38" idx="6"/>
          </p:cNvCxnSpPr>
          <p:nvPr/>
        </p:nvCxnSpPr>
        <p:spPr>
          <a:xfrm flipH="1">
            <a:off x="4538152" y="3231937"/>
            <a:ext cx="682458" cy="52711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rot="5400000">
            <a:off x="6041470" y="2747229"/>
            <a:ext cx="434668" cy="37110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rot="5400000">
            <a:off x="6037528" y="2751171"/>
            <a:ext cx="643052" cy="57160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rot="5400000">
            <a:off x="6108978" y="2894070"/>
            <a:ext cx="643052" cy="57160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rot="5400000">
            <a:off x="6189564" y="3237100"/>
            <a:ext cx="434668" cy="37110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rot="5400000">
            <a:off x="6320348" y="3397208"/>
            <a:ext cx="363215" cy="28580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rot="5400000">
            <a:off x="6453482" y="3522854"/>
            <a:ext cx="278311" cy="24733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1286075" y="2651574"/>
            <a:ext cx="1714810" cy="1107481"/>
            <a:chOff x="644237" y="2650766"/>
            <a:chExt cx="1714512" cy="1107289"/>
          </a:xfrm>
        </p:grpSpPr>
        <p:grpSp>
          <p:nvGrpSpPr>
            <p:cNvPr id="86" name="组合 85"/>
            <p:cNvGrpSpPr/>
            <p:nvPr/>
          </p:nvGrpSpPr>
          <p:grpSpPr>
            <a:xfrm>
              <a:off x="644237" y="2650766"/>
              <a:ext cx="1714512" cy="1107289"/>
              <a:chOff x="644237" y="2650766"/>
              <a:chExt cx="1714512" cy="1107289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44237" y="2650766"/>
                <a:ext cx="1143008" cy="1107289"/>
              </a:xfrm>
              <a:prstGeom prst="ellipse">
                <a:avLst/>
              </a:prstGeom>
              <a:solidFill>
                <a:srgbClr val="92D050"/>
              </a:solidFill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215741" y="2650766"/>
                <a:ext cx="1143008" cy="1107289"/>
              </a:xfrm>
              <a:prstGeom prst="ellipse">
                <a:avLst/>
              </a:prstGeom>
              <a:solidFill>
                <a:srgbClr val="92D050"/>
              </a:solidFill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弧形 92"/>
              <p:cNvSpPr/>
              <p:nvPr/>
            </p:nvSpPr>
            <p:spPr>
              <a:xfrm>
                <a:off x="1115291" y="2743201"/>
                <a:ext cx="671954" cy="949036"/>
              </a:xfrm>
              <a:prstGeom prst="arc">
                <a:avLst>
                  <a:gd name="adj1" fmla="val 16333779"/>
                  <a:gd name="adj2" fmla="val 5524203"/>
                </a:avLst>
              </a:prstGeom>
              <a:ln w="571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87" name="直接连接符 86"/>
            <p:cNvCxnSpPr>
              <a:endCxn id="92" idx="2"/>
            </p:cNvCxnSpPr>
            <p:nvPr/>
          </p:nvCxnSpPr>
          <p:spPr>
            <a:xfrm rot="5400000">
              <a:off x="1183964" y="2801595"/>
              <a:ext cx="434593" cy="3710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5400000">
              <a:off x="1254075" y="2960719"/>
              <a:ext cx="434594" cy="371039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rot="5400000">
              <a:off x="1325512" y="3103594"/>
              <a:ext cx="434593" cy="3710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rot="5400000">
              <a:off x="1384429" y="3236189"/>
              <a:ext cx="434593" cy="3710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914560" y="3785680"/>
            <a:ext cx="7593609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1" b="1" dirty="0"/>
              <a:t>A and B     A or B     A not B     </a:t>
            </a:r>
            <a:endParaRPr lang="zh-CN" altLang="en-US" sz="4001" b="1" dirty="0"/>
          </a:p>
        </p:txBody>
      </p:sp>
    </p:spTree>
    <p:extLst>
      <p:ext uri="{BB962C8B-B14F-4D97-AF65-F5344CB8AC3E}">
        <p14:creationId xmlns:p14="http://schemas.microsoft.com/office/powerpoint/2010/main" val="7472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椭圆 224"/>
          <p:cNvSpPr/>
          <p:nvPr/>
        </p:nvSpPr>
        <p:spPr>
          <a:xfrm flipH="1">
            <a:off x="240719" y="1514398"/>
            <a:ext cx="324599" cy="32464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 flipH="1">
            <a:off x="-108177" y="1112750"/>
            <a:ext cx="401593" cy="40164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 flipH="1">
            <a:off x="108298" y="2019633"/>
            <a:ext cx="264843" cy="264879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240719" y="446106"/>
            <a:ext cx="832213" cy="811460"/>
            <a:chOff x="1129232" y="711771"/>
            <a:chExt cx="1228944" cy="1228944"/>
          </a:xfrm>
        </p:grpSpPr>
        <p:grpSp>
          <p:nvGrpSpPr>
            <p:cNvPr id="230" name="组合 229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233" name="椭圆 23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231" name="椭圆 230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sp>
        <p:nvSpPr>
          <p:cNvPr id="235" name="椭圆 234"/>
          <p:cNvSpPr/>
          <p:nvPr/>
        </p:nvSpPr>
        <p:spPr>
          <a:xfrm flipH="1">
            <a:off x="1154586" y="543728"/>
            <a:ext cx="353143" cy="35319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 flipH="1">
            <a:off x="1354131" y="124272"/>
            <a:ext cx="119909" cy="11992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pic>
        <p:nvPicPr>
          <p:cNvPr id="78" name="图片 77" descr="360截图201504151200354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70" y="643007"/>
            <a:ext cx="5293547" cy="1641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" name="TextBox 24"/>
          <p:cNvSpPr txBox="1"/>
          <p:nvPr/>
        </p:nvSpPr>
        <p:spPr>
          <a:xfrm>
            <a:off x="1159944" y="2312740"/>
            <a:ext cx="76290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/>
              <a:t>搜索引擎</a:t>
            </a:r>
            <a:r>
              <a:rPr lang="zh-CN" altLang="en-US" sz="2400" b="1" dirty="0" smtClean="0"/>
              <a:t>（</a:t>
            </a:r>
            <a:r>
              <a:rPr lang="en-US" altLang="zh-CN" sz="2400" b="1" dirty="0" smtClean="0"/>
              <a:t>Search Engine</a:t>
            </a:r>
            <a:r>
              <a:rPr lang="zh-CN" altLang="en-US" sz="2400" b="1" dirty="0" smtClean="0"/>
              <a:t>）</a:t>
            </a:r>
            <a:r>
              <a:rPr lang="zh-CN" altLang="en-US" sz="2400" dirty="0" smtClean="0"/>
              <a:t>是指根据一定的策略、运用特定的计算机程序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从互联网上搜集信息</a:t>
            </a:r>
            <a:r>
              <a:rPr lang="zh-CN" altLang="en-US" sz="2400" dirty="0" smtClean="0"/>
              <a:t>，在对信息进行组织和处理后，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为用户提供检索服务</a:t>
            </a:r>
            <a:r>
              <a:rPr lang="zh-CN" altLang="en-US" sz="2400" dirty="0" smtClean="0"/>
              <a:t>，将用户检索的相关信息展示给用户的系统。</a:t>
            </a:r>
            <a:endParaRPr lang="zh-CN" altLang="en-US" sz="2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2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7" grpId="0" animBg="1"/>
      <p:bldP spid="228" grpId="0" animBg="1"/>
      <p:bldP spid="235" grpId="0" animBg="1"/>
      <p:bldP spid="236" grpId="0" animBg="1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64599" y="161286"/>
            <a:ext cx="7704856" cy="2619459"/>
            <a:chOff x="180306" y="23313"/>
            <a:chExt cx="7704856" cy="261945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06" y="23313"/>
              <a:ext cx="7704856" cy="261945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40746" y="25708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C00000"/>
                  </a:solidFill>
                </a:rPr>
                <a:t>29900</a:t>
              </a:r>
              <a:r>
                <a:rPr lang="zh-CN" altLang="en-US" sz="3200" b="1" dirty="0" smtClean="0">
                  <a:solidFill>
                    <a:srgbClr val="C00000"/>
                  </a:solidFill>
                </a:rPr>
                <a:t>条记录</a:t>
              </a:r>
              <a:endParaRPr lang="zh-CN" altLang="en-US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4599" y="927322"/>
            <a:ext cx="7534275" cy="2724150"/>
            <a:chOff x="164599" y="1307664"/>
            <a:chExt cx="7534275" cy="272415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99" y="1307664"/>
              <a:ext cx="7534275" cy="272415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673250" y="1314577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C00000"/>
                  </a:solidFill>
                </a:rPr>
                <a:t>64900</a:t>
              </a:r>
              <a:r>
                <a:rPr lang="zh-CN" altLang="en-US" sz="3200" b="1" dirty="0" smtClean="0">
                  <a:solidFill>
                    <a:srgbClr val="C00000"/>
                  </a:solidFill>
                </a:rPr>
                <a:t>条记录</a:t>
              </a:r>
              <a:endParaRPr lang="zh-CN" altLang="en-US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1795" y="1578968"/>
            <a:ext cx="7534275" cy="2686050"/>
            <a:chOff x="164600" y="4456270"/>
            <a:chExt cx="7534275" cy="26860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00" y="4456270"/>
              <a:ext cx="7534275" cy="268605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420666" y="4456270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C00000"/>
                  </a:solidFill>
                </a:rPr>
                <a:t>39100</a:t>
              </a:r>
              <a:r>
                <a:rPr lang="zh-CN" altLang="en-US" sz="3200" b="1" dirty="0" smtClean="0">
                  <a:solidFill>
                    <a:srgbClr val="C00000"/>
                  </a:solidFill>
                </a:rPr>
                <a:t>条记录</a:t>
              </a:r>
              <a:endParaRPr lang="zh-CN" altLang="en-US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95410" y="3397748"/>
            <a:ext cx="7419975" cy="1369606"/>
            <a:chOff x="164599" y="3442531"/>
            <a:chExt cx="7419975" cy="13696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30"/>
            <a:stretch/>
          </p:blipFill>
          <p:spPr>
            <a:xfrm>
              <a:off x="164599" y="3442531"/>
              <a:ext cx="7419975" cy="136960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357226" y="3542559"/>
              <a:ext cx="2844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</a:rPr>
                <a:t>229000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条记录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44402" y="2211808"/>
            <a:ext cx="597666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基本检索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①不支持布尔逻辑运算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空格键相当于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AND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 flipH="1">
            <a:off x="3453381" y="4572772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 flipH="1">
            <a:off x="1639586" y="4496928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4" name="椭圆 73"/>
          <p:cNvSpPr/>
          <p:nvPr/>
        </p:nvSpPr>
        <p:spPr>
          <a:xfrm flipH="1">
            <a:off x="1740786" y="4889827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 flipH="1">
            <a:off x="-1058344" y="3724672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 flipH="1">
            <a:off x="878486" y="4241762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 flipH="1">
            <a:off x="2679716" y="4271711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 flipH="1">
            <a:off x="2705999" y="4728847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 flipH="1">
            <a:off x="517854" y="4528867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1423242" y="4403583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8312322" y="3696046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671194" y="4403583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5971329" y="4629860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180114" y="4720818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7729922" y="4219943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321130" y="4964933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6910258" y="4392361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8181704" y="4215662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8871294" y="3709595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65654" y="4143824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71623" y="520825"/>
            <a:ext cx="8773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支持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简单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的语法搜索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精确搜索某个关键词，只需</a:t>
            </a:r>
            <a:r>
              <a:rPr lang="zh-CN" altLang="en-US" sz="2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加双引号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，比如“中东呼吸综合征”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直接搜索某个作者，可以使用</a:t>
            </a:r>
            <a:r>
              <a:rPr lang="en-US" altLang="zh-CN" sz="2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author:()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语法，比如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author:(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杨宝峰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直接搜索某本期刊上的文献，可以使用</a:t>
            </a:r>
            <a:r>
              <a:rPr lang="en-US" altLang="zh-CN" sz="2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journal:()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语法，比如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journal:(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中华高血压杂志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7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71203" y="702472"/>
            <a:ext cx="7384721" cy="98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1" b="1" dirty="0">
                <a:solidFill>
                  <a:srgbClr val="C00000"/>
                </a:solidFill>
              </a:rPr>
              <a:t>                </a:t>
            </a:r>
            <a:r>
              <a:rPr lang="zh-CN" altLang="en-US" sz="3601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    </a:t>
            </a:r>
            <a:endParaRPr lang="zh-CN" altLang="en-US" sz="4401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3668" y="934200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3668" y="1862714"/>
            <a:ext cx="4163290" cy="203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检索方法</a:t>
            </a:r>
            <a:r>
              <a:rPr lang="zh-CN" altLang="en-US" sz="3601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简单</a:t>
            </a:r>
            <a:endParaRPr lang="en-US" altLang="zh-CN" sz="3601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获取文献便捷</a:t>
            </a:r>
          </a:p>
          <a:p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pic>
        <p:nvPicPr>
          <p:cNvPr id="34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050" y="859568"/>
            <a:ext cx="725386" cy="8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4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0761" t="6003" r="19033" b="36789"/>
          <a:stretch/>
        </p:blipFill>
        <p:spPr>
          <a:xfrm>
            <a:off x="-1" y="0"/>
            <a:ext cx="9124335" cy="48768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355833" y="1655359"/>
            <a:ext cx="6895552" cy="3113491"/>
            <a:chOff x="1355833" y="1655359"/>
            <a:chExt cx="6895552" cy="3113491"/>
          </a:xfrm>
        </p:grpSpPr>
        <p:sp>
          <p:nvSpPr>
            <p:cNvPr id="4" name="右箭头 3"/>
            <p:cNvSpPr/>
            <p:nvPr/>
          </p:nvSpPr>
          <p:spPr>
            <a:xfrm>
              <a:off x="1355833" y="1655359"/>
              <a:ext cx="302469" cy="21602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833" y="2284512"/>
              <a:ext cx="6895552" cy="2484338"/>
            </a:xfrm>
            <a:prstGeom prst="rect">
              <a:avLst/>
            </a:prstGeom>
            <a:ln w="7620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437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8" y="0"/>
            <a:ext cx="5971771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0"/>
            <a:ext cx="8085138" cy="5145088"/>
          </a:xfrm>
          <a:prstGeom prst="rect">
            <a:avLst/>
          </a:prstGeom>
        </p:spPr>
      </p:pic>
      <p:sp>
        <p:nvSpPr>
          <p:cNvPr id="4" name="上箭头 3"/>
          <p:cNvSpPr/>
          <p:nvPr/>
        </p:nvSpPr>
        <p:spPr>
          <a:xfrm rot="16200000">
            <a:off x="7399996" y="2265622"/>
            <a:ext cx="826318" cy="11521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62" y="0"/>
            <a:ext cx="674866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56" y="0"/>
            <a:ext cx="6214676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2190" y="2716560"/>
            <a:ext cx="8108916" cy="2195926"/>
            <a:chOff x="302190" y="2716560"/>
            <a:chExt cx="8108916" cy="2195926"/>
          </a:xfrm>
        </p:grpSpPr>
        <p:sp>
          <p:nvSpPr>
            <p:cNvPr id="4" name="右箭头 3"/>
            <p:cNvSpPr/>
            <p:nvPr/>
          </p:nvSpPr>
          <p:spPr>
            <a:xfrm>
              <a:off x="302190" y="2716560"/>
              <a:ext cx="1163266" cy="79208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70" y="3136560"/>
              <a:ext cx="3712636" cy="1775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3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7" y="0"/>
            <a:ext cx="692881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39" y="1096250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843065" y="2140496"/>
            <a:ext cx="4817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快速获取</a:t>
            </a:r>
            <a:r>
              <a:rPr lang="zh-CN" altLang="en-US" sz="36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文献全文</a:t>
            </a:r>
            <a:r>
              <a:rPr lang="zh-CN" altLang="en-US" sz="3600" b="1" dirty="0" smtClean="0">
                <a:solidFill>
                  <a:srgbClr val="C00000"/>
                </a:solidFill>
                <a:latin typeface="宋体"/>
                <a:cs typeface="Times New Roman"/>
              </a:rPr>
              <a:t>链接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843065" y="1163369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 rot="21351699">
            <a:off x="1634133" y="832797"/>
            <a:ext cx="4176234" cy="89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1" b="1" dirty="0">
                <a:solidFill>
                  <a:schemeClr val="bg2"/>
                </a:solidFill>
              </a:rPr>
              <a:t>    </a:t>
            </a:r>
            <a:r>
              <a:rPr lang="zh-CN" altLang="en-US" sz="4001" b="1" dirty="0"/>
              <a:t>搜索</a:t>
            </a:r>
            <a:endParaRPr lang="en-US" altLang="zh-CN" sz="4001" b="1" dirty="0"/>
          </a:p>
        </p:txBody>
      </p:sp>
      <p:sp>
        <p:nvSpPr>
          <p:cNvPr id="6" name="TextBox 5"/>
          <p:cNvSpPr txBox="1"/>
          <p:nvPr/>
        </p:nvSpPr>
        <p:spPr>
          <a:xfrm rot="21140702">
            <a:off x="3996693" y="1072086"/>
            <a:ext cx="3689771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1" b="1" dirty="0">
                <a:solidFill>
                  <a:srgbClr val="C00000"/>
                </a:solidFill>
                <a:latin typeface="+mn-ea"/>
              </a:rPr>
              <a:t>: </a:t>
            </a:r>
            <a:r>
              <a:rPr lang="zh-CN" altLang="en-US" sz="4001" b="1" dirty="0">
                <a:solidFill>
                  <a:srgbClr val="C00000"/>
                </a:solidFill>
                <a:latin typeface="+mn-ea"/>
              </a:rPr>
              <a:t>查找，搜寻。</a:t>
            </a:r>
          </a:p>
        </p:txBody>
      </p:sp>
      <p:pic>
        <p:nvPicPr>
          <p:cNvPr id="8" name="图片 7" descr="08381879.jpg.thumb.jpg"/>
          <p:cNvPicPr>
            <a:picLocks noChangeAspect="1"/>
          </p:cNvPicPr>
          <p:nvPr/>
        </p:nvPicPr>
        <p:blipFill>
          <a:blip r:embed="rId2"/>
          <a:srcRect b="9375"/>
          <a:stretch>
            <a:fillRect/>
          </a:stretch>
        </p:blipFill>
        <p:spPr>
          <a:xfrm>
            <a:off x="308657" y="244581"/>
            <a:ext cx="1905331" cy="2072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082789">
            <a:off x="3280468" y="2324152"/>
            <a:ext cx="5221366" cy="15700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1" b="1" dirty="0">
                <a:solidFill>
                  <a:srgbClr val="C00000"/>
                </a:solidFill>
                <a:latin typeface="+mn-ea"/>
              </a:rPr>
              <a:t>：发动机的核心部分，</a:t>
            </a:r>
            <a:endParaRPr lang="en-US" altLang="zh-CN" sz="3201" b="1" dirty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1" b="1" dirty="0">
                <a:solidFill>
                  <a:srgbClr val="C00000"/>
                </a:solidFill>
                <a:latin typeface="+mn-ea"/>
              </a:rPr>
              <a:t>  </a:t>
            </a:r>
            <a:r>
              <a:rPr lang="zh-CN" altLang="en-US" sz="3201" b="1" dirty="0" smtClean="0">
                <a:solidFill>
                  <a:srgbClr val="C00000"/>
                </a:solidFill>
                <a:latin typeface="+mn-ea"/>
              </a:rPr>
              <a:t>习惯</a:t>
            </a:r>
            <a:r>
              <a:rPr lang="zh-CN" altLang="en-US" sz="3201" b="1" dirty="0">
                <a:solidFill>
                  <a:srgbClr val="C00000"/>
                </a:solidFill>
                <a:latin typeface="+mn-ea"/>
              </a:rPr>
              <a:t>上常用引擎指发动机。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658" y="2106209"/>
            <a:ext cx="2007178" cy="12982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1" b="1" dirty="0"/>
              <a:t>引擎</a:t>
            </a:r>
            <a:endParaRPr lang="en-US" altLang="zh-CN" sz="6001" b="1" dirty="0"/>
          </a:p>
        </p:txBody>
      </p:sp>
    </p:spTree>
    <p:extLst>
      <p:ext uri="{BB962C8B-B14F-4D97-AF65-F5344CB8AC3E}">
        <p14:creationId xmlns:p14="http://schemas.microsoft.com/office/powerpoint/2010/main" val="24576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6" y="0"/>
            <a:ext cx="8229356" cy="51450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533241" y="2762119"/>
            <a:ext cx="5543550" cy="2234550"/>
            <a:chOff x="2533241" y="2762119"/>
            <a:chExt cx="5543550" cy="2234550"/>
          </a:xfrm>
        </p:grpSpPr>
        <p:sp>
          <p:nvSpPr>
            <p:cNvPr id="4" name="上箭头 3"/>
            <p:cNvSpPr/>
            <p:nvPr/>
          </p:nvSpPr>
          <p:spPr>
            <a:xfrm rot="5400000">
              <a:off x="4716810" y="2716560"/>
              <a:ext cx="288032" cy="432048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142551" y="2762119"/>
              <a:ext cx="324930" cy="32792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241" y="3225019"/>
              <a:ext cx="5543550" cy="177165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014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6" y="0"/>
            <a:ext cx="8229356" cy="514508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436637" y="2780522"/>
            <a:ext cx="267477" cy="2612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9643075">
            <a:off x="4915368" y="3048846"/>
            <a:ext cx="538874" cy="3600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14" y="480379"/>
            <a:ext cx="6391135" cy="209216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9" name="组合 8"/>
          <p:cNvGrpSpPr/>
          <p:nvPr/>
        </p:nvGrpSpPr>
        <p:grpSpPr>
          <a:xfrm>
            <a:off x="684362" y="500257"/>
            <a:ext cx="1678260" cy="1189951"/>
            <a:chOff x="684362" y="500257"/>
            <a:chExt cx="1678260" cy="11899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62" y="500257"/>
              <a:ext cx="971550" cy="1066800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sp>
          <p:nvSpPr>
            <p:cNvPr id="8" name="右弧形箭头 7"/>
            <p:cNvSpPr/>
            <p:nvPr/>
          </p:nvSpPr>
          <p:spPr>
            <a:xfrm rot="5400000">
              <a:off x="1595500" y="923086"/>
              <a:ext cx="504056" cy="1030188"/>
            </a:xfrm>
            <a:prstGeom prst="curvedLef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21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" y="52264"/>
            <a:ext cx="6372225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6" y="1651881"/>
            <a:ext cx="638175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90" y="3299123"/>
            <a:ext cx="645795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188418" y="1204392"/>
            <a:ext cx="446449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GB/T </a:t>
            </a:r>
            <a:r>
              <a:rPr lang="en-US" altLang="zh-CN" dirty="0" smtClean="0"/>
              <a:t>7714</a:t>
            </a:r>
            <a:r>
              <a:rPr lang="zh-CN" altLang="en-US" dirty="0" smtClean="0"/>
              <a:t>（</a:t>
            </a:r>
            <a:r>
              <a:rPr lang="en-US" altLang="zh-CN" dirty="0" smtClean="0"/>
              <a:t>《</a:t>
            </a:r>
            <a:r>
              <a:rPr lang="zh-CN" altLang="en-US" dirty="0"/>
              <a:t>文后参考文献著录规则</a:t>
            </a:r>
            <a:r>
              <a:rPr lang="en-US" altLang="zh-CN" dirty="0"/>
              <a:t>》 </a:t>
            </a:r>
            <a:r>
              <a:rPr lang="zh-CN" altLang="en-US" dirty="0" smtClean="0"/>
              <a:t>我国标准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988618" y="4529716"/>
            <a:ext cx="446449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APA</a:t>
            </a:r>
            <a:r>
              <a:rPr lang="zh-CN" altLang="en-US" dirty="0" smtClean="0"/>
              <a:t>（</a:t>
            </a:r>
            <a:r>
              <a:rPr lang="zh-CN" altLang="en-US" dirty="0"/>
              <a:t>美国心理学</a:t>
            </a:r>
            <a:r>
              <a:rPr lang="zh-CN" altLang="en-US" dirty="0" smtClean="0"/>
              <a:t>会著录</a:t>
            </a:r>
            <a:r>
              <a:rPr lang="zh-CN" altLang="en-US" dirty="0"/>
              <a:t>标准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16410" y="2869350"/>
            <a:ext cx="446449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MLA</a:t>
            </a:r>
            <a:r>
              <a:rPr lang="zh-CN" altLang="en-US" dirty="0" smtClean="0"/>
              <a:t>（美国现代语言协会著录标准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2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" y="0"/>
            <a:ext cx="7134443" cy="51450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44751" y="2356520"/>
            <a:ext cx="205273" cy="23150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810816">
            <a:off x="6298891" y="4234112"/>
            <a:ext cx="792088" cy="3600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2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0" y="124272"/>
            <a:ext cx="6977073" cy="44644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2" y="994589"/>
            <a:ext cx="1276350" cy="14287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73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39" y="1096250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843065" y="2140496"/>
            <a:ext cx="62071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快速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引用文献</a:t>
            </a:r>
            <a:r>
              <a:rPr lang="zh-CN" altLang="en-US" sz="36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并导出相应格式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843065" y="1163369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6" y="0"/>
            <a:ext cx="7754915" cy="5145088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>
            <a:off x="2700586" y="3004592"/>
            <a:ext cx="720080" cy="43204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3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0" y="0"/>
            <a:ext cx="7991168" cy="5145088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903523" y="0"/>
            <a:ext cx="3242065" cy="2492990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500" b="1" dirty="0" smtClean="0"/>
              <a:t>通</a:t>
            </a:r>
            <a:r>
              <a:rPr lang="zh-CN" altLang="en-US" sz="1500" b="1" dirty="0"/>
              <a:t>过分析文献之间的这种引用与被引用关系，能够确保文献</a:t>
            </a:r>
            <a:r>
              <a:rPr lang="zh-CN" altLang="en-US" sz="2000" b="1" dirty="0">
                <a:solidFill>
                  <a:srgbClr val="C00000"/>
                </a:solidFill>
              </a:rPr>
              <a:t>越查越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新</a:t>
            </a:r>
            <a:r>
              <a:rPr lang="zh-CN" altLang="en-US" sz="1500" b="1" dirty="0" smtClean="0"/>
              <a:t>。</a:t>
            </a:r>
            <a:endParaRPr lang="en-US" altLang="zh-CN" sz="1500" b="1" dirty="0" smtClean="0"/>
          </a:p>
          <a:p>
            <a:pPr>
              <a:lnSpc>
                <a:spcPct val="150000"/>
              </a:lnSpc>
              <a:defRPr/>
            </a:pPr>
            <a:r>
              <a:rPr lang="zh-CN" altLang="en-US" sz="1500" b="1" dirty="0" smtClean="0"/>
              <a:t>以发表时间较早的一篇文献为基础，能够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形成以该文献为纽带的引文网络系统</a:t>
            </a:r>
            <a:r>
              <a:rPr lang="zh-CN" altLang="en-US" sz="1500" b="1" dirty="0" smtClean="0"/>
              <a:t>，从而找出某一学科领域的学术热点问题。</a:t>
            </a:r>
            <a:endParaRPr lang="zh-CN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7904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39" y="1096250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828578" y="1997121"/>
            <a:ext cx="6670416" cy="815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 smtClean="0"/>
              <a:t>提供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引文链接</a:t>
            </a:r>
            <a:r>
              <a:rPr lang="zh-CN" altLang="en-US" sz="3600" b="1" dirty="0" smtClean="0"/>
              <a:t>快速查找引用文献</a:t>
            </a:r>
            <a:endParaRPr lang="zh-CN" altLang="en-US" sz="3600" b="1" dirty="0"/>
          </a:p>
        </p:txBody>
      </p:sp>
      <p:sp>
        <p:nvSpPr>
          <p:cNvPr id="5" name="TextBox 25"/>
          <p:cNvSpPr txBox="1"/>
          <p:nvPr/>
        </p:nvSpPr>
        <p:spPr>
          <a:xfrm>
            <a:off x="1843065" y="1163369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" y="0"/>
            <a:ext cx="7134443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07268" y="1664027"/>
            <a:ext cx="710234" cy="973426"/>
            <a:chOff x="4807268" y="1664027"/>
            <a:chExt cx="710234" cy="973426"/>
          </a:xfrm>
        </p:grpSpPr>
        <p:sp>
          <p:nvSpPr>
            <p:cNvPr id="4" name="椭圆 3"/>
            <p:cNvSpPr/>
            <p:nvPr/>
          </p:nvSpPr>
          <p:spPr>
            <a:xfrm>
              <a:off x="5237584" y="2351314"/>
              <a:ext cx="279918" cy="2861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右箭头 4"/>
            <p:cNvSpPr/>
            <p:nvPr/>
          </p:nvSpPr>
          <p:spPr>
            <a:xfrm rot="2867502">
              <a:off x="4627248" y="1844047"/>
              <a:ext cx="720080" cy="36004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34" y="2686768"/>
            <a:ext cx="4558213" cy="240900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1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 rot="21282613">
            <a:off x="425354" y="293592"/>
            <a:ext cx="7630422" cy="193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1" b="1" dirty="0">
                <a:solidFill>
                  <a:schemeClr val="bg2"/>
                </a:solidFill>
              </a:rPr>
              <a:t>    </a:t>
            </a:r>
            <a:r>
              <a:rPr lang="zh-CN" altLang="en-US" sz="4001" b="1" dirty="0"/>
              <a:t>搜索引擎</a:t>
            </a:r>
            <a:endParaRPr lang="en-US" altLang="zh-CN" sz="4001" b="1" dirty="0"/>
          </a:p>
          <a:p>
            <a:pPr>
              <a:lnSpc>
                <a:spcPct val="150000"/>
              </a:lnSpc>
            </a:pPr>
            <a:r>
              <a:rPr lang="zh-CN" altLang="en-US" sz="4001" b="1" dirty="0"/>
              <a:t>（</a:t>
            </a:r>
            <a:r>
              <a:rPr lang="en-US" altLang="zh-CN" sz="4001" b="1" dirty="0"/>
              <a:t>Search Engine</a:t>
            </a:r>
            <a:r>
              <a:rPr lang="zh-CN" altLang="en-US" sz="4001" b="1" dirty="0"/>
              <a:t>）</a:t>
            </a:r>
            <a:endParaRPr lang="zh-CN" altLang="en-US" sz="4001" dirty="0"/>
          </a:p>
        </p:txBody>
      </p:sp>
      <p:sp>
        <p:nvSpPr>
          <p:cNvPr id="8" name="爆炸形 2 7"/>
          <p:cNvSpPr/>
          <p:nvPr/>
        </p:nvSpPr>
        <p:spPr>
          <a:xfrm>
            <a:off x="1396282" y="1959817"/>
            <a:ext cx="6427775" cy="3080619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1" b="1" dirty="0">
                <a:solidFill>
                  <a:srgbClr val="C00000"/>
                </a:solidFill>
              </a:rPr>
              <a:t>驱动感</a:t>
            </a:r>
          </a:p>
          <a:p>
            <a:pPr algn="ctr"/>
            <a:endParaRPr lang="zh-CN" altLang="en-US" dirty="0"/>
          </a:p>
        </p:txBody>
      </p:sp>
      <p:pic>
        <p:nvPicPr>
          <p:cNvPr id="5" name="图片 4" descr="下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47015">
            <a:off x="6033697" y="825927"/>
            <a:ext cx="1995489" cy="19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" y="0"/>
            <a:ext cx="7134443" cy="51450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027087" y="1642661"/>
            <a:ext cx="710234" cy="973426"/>
            <a:chOff x="4807268" y="1664027"/>
            <a:chExt cx="710234" cy="973426"/>
          </a:xfrm>
        </p:grpSpPr>
        <p:sp>
          <p:nvSpPr>
            <p:cNvPr id="5" name="椭圆 4"/>
            <p:cNvSpPr/>
            <p:nvPr/>
          </p:nvSpPr>
          <p:spPr>
            <a:xfrm>
              <a:off x="5237584" y="2351314"/>
              <a:ext cx="279918" cy="2861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右箭头 5"/>
            <p:cNvSpPr/>
            <p:nvPr/>
          </p:nvSpPr>
          <p:spPr>
            <a:xfrm rot="2867502">
              <a:off x="4627248" y="1844047"/>
              <a:ext cx="720080" cy="36004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86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1" y="0"/>
            <a:ext cx="6939886" cy="51450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60826" y="1708448"/>
            <a:ext cx="108012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32834" y="3426768"/>
            <a:ext cx="108012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20666" y="3868688"/>
            <a:ext cx="86409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" y="0"/>
            <a:ext cx="767722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42"/>
            <a:ext cx="9145588" cy="49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35"/>
            <a:ext cx="9145588" cy="46890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72594" y="3076600"/>
            <a:ext cx="3960440" cy="12961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27"/>
            <a:ext cx="9145588" cy="461903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40546" y="1276400"/>
            <a:ext cx="280831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40546" y="3054220"/>
            <a:ext cx="2808312" cy="2114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3836" y="601486"/>
            <a:ext cx="204795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>
            <a:off x="2525468" y="1564432"/>
            <a:ext cx="432048" cy="64807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85" y="0"/>
            <a:ext cx="7316618" cy="51450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80506" y="2356520"/>
            <a:ext cx="4248472" cy="15841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96299" y="1121850"/>
            <a:ext cx="3015342" cy="73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1" b="1" dirty="0">
                <a:solidFill>
                  <a:srgbClr val="C00000"/>
                </a:solidFill>
              </a:rPr>
              <a:t>文献互助 </a:t>
            </a:r>
            <a:r>
              <a:rPr lang="zh-CN" altLang="en-US" sz="2801" b="1" dirty="0"/>
              <a:t>功能</a:t>
            </a:r>
          </a:p>
          <a:p>
            <a:endParaRPr lang="zh-CN" altLang="en-US" dirty="0"/>
          </a:p>
        </p:txBody>
      </p:sp>
      <p:pic>
        <p:nvPicPr>
          <p:cNvPr id="20" name="图片 19" descr="360截图201603221538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98" y="352349"/>
            <a:ext cx="2220945" cy="59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06869" y="2009707"/>
            <a:ext cx="7430567" cy="141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2"/>
                </a:solidFill>
              </a:rPr>
              <a:t>       </a:t>
            </a:r>
            <a:r>
              <a:rPr lang="zh-CN" altLang="en-US" sz="2000" b="1" dirty="0"/>
              <a:t>一个支持公开求助全文的免费平台，用户可以发布自己想要的文献信息等待应助，他人应助成功后，用户即可在“我的求助”中下载到全文。</a:t>
            </a:r>
          </a:p>
        </p:txBody>
      </p:sp>
    </p:spTree>
    <p:extLst>
      <p:ext uri="{BB962C8B-B14F-4D97-AF65-F5344CB8AC3E}">
        <p14:creationId xmlns:p14="http://schemas.microsoft.com/office/powerpoint/2010/main" val="11307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1" y="0"/>
            <a:ext cx="7724245" cy="5145088"/>
          </a:xfrm>
          <a:prstGeom prst="rect">
            <a:avLst/>
          </a:prstGeom>
        </p:spPr>
      </p:pic>
      <p:sp>
        <p:nvSpPr>
          <p:cNvPr id="4" name="左箭头 3"/>
          <p:cNvSpPr/>
          <p:nvPr/>
        </p:nvSpPr>
        <p:spPr>
          <a:xfrm>
            <a:off x="1476450" y="2644552"/>
            <a:ext cx="792088" cy="50405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1" y="0"/>
            <a:ext cx="783002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93" y="2015183"/>
            <a:ext cx="1516242" cy="76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1" b="1" dirty="0"/>
              <a:t>搜集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872" y="2015183"/>
            <a:ext cx="1516242" cy="76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1" b="1" dirty="0"/>
              <a:t>整理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0047" y="2000941"/>
            <a:ext cx="1516242" cy="76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1" b="1" dirty="0"/>
              <a:t>序化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9207" y="2072391"/>
            <a:ext cx="1516242" cy="76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1" b="1" dirty="0"/>
              <a:t>揭示</a:t>
            </a:r>
          </a:p>
        </p:txBody>
      </p:sp>
      <p:grpSp>
        <p:nvGrpSpPr>
          <p:cNvPr id="18" name="组合 17"/>
          <p:cNvGrpSpPr/>
          <p:nvPr/>
        </p:nvGrpSpPr>
        <p:grpSpPr>
          <a:xfrm rot="16200000">
            <a:off x="3515525" y="-1725498"/>
            <a:ext cx="2322190" cy="8390545"/>
            <a:chOff x="130110" y="1021190"/>
            <a:chExt cx="447283" cy="1421986"/>
          </a:xfrm>
        </p:grpSpPr>
        <p:sp>
          <p:nvSpPr>
            <p:cNvPr id="10" name="空心弧 9"/>
            <p:cNvSpPr/>
            <p:nvPr/>
          </p:nvSpPr>
          <p:spPr>
            <a:xfrm rot="5400000">
              <a:off x="149684" y="1325641"/>
              <a:ext cx="408135" cy="447282"/>
            </a:xfrm>
            <a:prstGeom prst="blockArc">
              <a:avLst>
                <a:gd name="adj1" fmla="val 10800000"/>
                <a:gd name="adj2" fmla="val 0"/>
                <a:gd name="adj3" fmla="val 19470"/>
              </a:avLst>
            </a:prstGeom>
            <a:solidFill>
              <a:schemeClr val="tx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5400000" flipV="1">
              <a:off x="149684" y="1001617"/>
              <a:ext cx="408135" cy="447282"/>
            </a:xfrm>
            <a:prstGeom prst="blockArc">
              <a:avLst>
                <a:gd name="adj1" fmla="val 10800000"/>
                <a:gd name="adj2" fmla="val 0"/>
                <a:gd name="adj3" fmla="val 19470"/>
              </a:avLst>
            </a:prstGeom>
            <a:solidFill>
              <a:schemeClr val="tx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空心弧 11"/>
            <p:cNvSpPr/>
            <p:nvPr/>
          </p:nvSpPr>
          <p:spPr>
            <a:xfrm rot="5400000" flipV="1">
              <a:off x="149684" y="1654782"/>
              <a:ext cx="408135" cy="447282"/>
            </a:xfrm>
            <a:prstGeom prst="blockArc">
              <a:avLst>
                <a:gd name="adj1" fmla="val 10800000"/>
                <a:gd name="adj2" fmla="val 0"/>
                <a:gd name="adj3" fmla="val 19470"/>
              </a:avLst>
            </a:prstGeom>
            <a:solidFill>
              <a:schemeClr val="tx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空心弧 12"/>
            <p:cNvSpPr/>
            <p:nvPr/>
          </p:nvSpPr>
          <p:spPr>
            <a:xfrm rot="5400000">
              <a:off x="149684" y="1983399"/>
              <a:ext cx="408135" cy="447282"/>
            </a:xfrm>
            <a:prstGeom prst="blockArc">
              <a:avLst>
                <a:gd name="adj1" fmla="val 10800000"/>
                <a:gd name="adj2" fmla="val 0"/>
                <a:gd name="adj3" fmla="val 19470"/>
              </a:avLst>
            </a:prstGeom>
            <a:solidFill>
              <a:schemeClr val="tx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空心弧 4"/>
            <p:cNvSpPr/>
            <p:nvPr/>
          </p:nvSpPr>
          <p:spPr>
            <a:xfrm rot="5400000" flipV="1">
              <a:off x="65609" y="2067473"/>
              <a:ext cx="440204" cy="311201"/>
            </a:xfrm>
            <a:custGeom>
              <a:avLst/>
              <a:gdLst/>
              <a:ahLst/>
              <a:cxnLst/>
              <a:rect l="l" t="t" r="r" b="b"/>
              <a:pathLst>
                <a:path w="2734161" h="1763738">
                  <a:moveTo>
                    <a:pt x="1270063" y="0"/>
                  </a:moveTo>
                  <a:cubicBezTo>
                    <a:pt x="1489338" y="1"/>
                    <a:pt x="1708614" y="56720"/>
                    <a:pt x="1905093" y="170157"/>
                  </a:cubicBezTo>
                  <a:cubicBezTo>
                    <a:pt x="2248932" y="368673"/>
                    <a:pt x="2477249" y="714500"/>
                    <a:pt x="2528955" y="1101832"/>
                  </a:cubicBezTo>
                  <a:lnTo>
                    <a:pt x="2537771" y="1234616"/>
                  </a:lnTo>
                  <a:lnTo>
                    <a:pt x="2734161" y="1234616"/>
                  </a:lnTo>
                  <a:lnTo>
                    <a:pt x="2297577" y="1763738"/>
                  </a:lnTo>
                  <a:lnTo>
                    <a:pt x="1860993" y="1234616"/>
                  </a:lnTo>
                  <a:lnTo>
                    <a:pt x="2035029" y="1234616"/>
                  </a:lnTo>
                  <a:lnTo>
                    <a:pt x="2030634" y="1168423"/>
                  </a:lnTo>
                  <a:cubicBezTo>
                    <a:pt x="1999395" y="934413"/>
                    <a:pt x="1861456" y="725478"/>
                    <a:pt x="1653722" y="605543"/>
                  </a:cubicBezTo>
                  <a:cubicBezTo>
                    <a:pt x="1416312" y="468474"/>
                    <a:pt x="1123812" y="468474"/>
                    <a:pt x="886402" y="605543"/>
                  </a:cubicBezTo>
                  <a:cubicBezTo>
                    <a:pt x="648992" y="742611"/>
                    <a:pt x="502742" y="995925"/>
                    <a:pt x="502742" y="1270062"/>
                  </a:cubicBezTo>
                  <a:lnTo>
                    <a:pt x="0" y="1270062"/>
                  </a:lnTo>
                  <a:cubicBezTo>
                    <a:pt x="0" y="816312"/>
                    <a:pt x="242073" y="397031"/>
                    <a:pt x="635031" y="170156"/>
                  </a:cubicBezTo>
                  <a:cubicBezTo>
                    <a:pt x="831511" y="56719"/>
                    <a:pt x="1050787" y="0"/>
                    <a:pt x="1270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空心弧 4"/>
            <p:cNvSpPr/>
            <p:nvPr/>
          </p:nvSpPr>
          <p:spPr>
            <a:xfrm rot="5400000">
              <a:off x="201690" y="1738857"/>
              <a:ext cx="440204" cy="311201"/>
            </a:xfrm>
            <a:custGeom>
              <a:avLst/>
              <a:gdLst/>
              <a:ahLst/>
              <a:cxnLst/>
              <a:rect l="l" t="t" r="r" b="b"/>
              <a:pathLst>
                <a:path w="2734161" h="1763738">
                  <a:moveTo>
                    <a:pt x="1270063" y="0"/>
                  </a:moveTo>
                  <a:cubicBezTo>
                    <a:pt x="1489338" y="1"/>
                    <a:pt x="1708614" y="56720"/>
                    <a:pt x="1905093" y="170157"/>
                  </a:cubicBezTo>
                  <a:cubicBezTo>
                    <a:pt x="2248932" y="368673"/>
                    <a:pt x="2477249" y="714500"/>
                    <a:pt x="2528955" y="1101832"/>
                  </a:cubicBezTo>
                  <a:lnTo>
                    <a:pt x="2537771" y="1234616"/>
                  </a:lnTo>
                  <a:lnTo>
                    <a:pt x="2734161" y="1234616"/>
                  </a:lnTo>
                  <a:lnTo>
                    <a:pt x="2297577" y="1763738"/>
                  </a:lnTo>
                  <a:lnTo>
                    <a:pt x="1860993" y="1234616"/>
                  </a:lnTo>
                  <a:lnTo>
                    <a:pt x="2035029" y="1234616"/>
                  </a:lnTo>
                  <a:lnTo>
                    <a:pt x="2030634" y="1168423"/>
                  </a:lnTo>
                  <a:cubicBezTo>
                    <a:pt x="1999395" y="934413"/>
                    <a:pt x="1861456" y="725478"/>
                    <a:pt x="1653722" y="605543"/>
                  </a:cubicBezTo>
                  <a:cubicBezTo>
                    <a:pt x="1416312" y="468474"/>
                    <a:pt x="1123812" y="468474"/>
                    <a:pt x="886402" y="605543"/>
                  </a:cubicBezTo>
                  <a:cubicBezTo>
                    <a:pt x="648992" y="742611"/>
                    <a:pt x="502742" y="995925"/>
                    <a:pt x="502742" y="1270062"/>
                  </a:cubicBezTo>
                  <a:lnTo>
                    <a:pt x="0" y="1270062"/>
                  </a:lnTo>
                  <a:cubicBezTo>
                    <a:pt x="0" y="816312"/>
                    <a:pt x="242073" y="397031"/>
                    <a:pt x="635031" y="170156"/>
                  </a:cubicBezTo>
                  <a:cubicBezTo>
                    <a:pt x="831511" y="56719"/>
                    <a:pt x="1050787" y="0"/>
                    <a:pt x="12700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空心弧 4"/>
            <p:cNvSpPr/>
            <p:nvPr/>
          </p:nvSpPr>
          <p:spPr>
            <a:xfrm rot="5400000" flipV="1">
              <a:off x="65609" y="1409716"/>
              <a:ext cx="440204" cy="311201"/>
            </a:xfrm>
            <a:custGeom>
              <a:avLst/>
              <a:gdLst/>
              <a:ahLst/>
              <a:cxnLst/>
              <a:rect l="l" t="t" r="r" b="b"/>
              <a:pathLst>
                <a:path w="2734161" h="1763738">
                  <a:moveTo>
                    <a:pt x="1270063" y="0"/>
                  </a:moveTo>
                  <a:cubicBezTo>
                    <a:pt x="1489338" y="1"/>
                    <a:pt x="1708614" y="56720"/>
                    <a:pt x="1905093" y="170157"/>
                  </a:cubicBezTo>
                  <a:cubicBezTo>
                    <a:pt x="2248932" y="368673"/>
                    <a:pt x="2477249" y="714500"/>
                    <a:pt x="2528955" y="1101832"/>
                  </a:cubicBezTo>
                  <a:lnTo>
                    <a:pt x="2537771" y="1234616"/>
                  </a:lnTo>
                  <a:lnTo>
                    <a:pt x="2734161" y="1234616"/>
                  </a:lnTo>
                  <a:lnTo>
                    <a:pt x="2297577" y="1763738"/>
                  </a:lnTo>
                  <a:lnTo>
                    <a:pt x="1860993" y="1234616"/>
                  </a:lnTo>
                  <a:lnTo>
                    <a:pt x="2035029" y="1234616"/>
                  </a:lnTo>
                  <a:lnTo>
                    <a:pt x="2030634" y="1168423"/>
                  </a:lnTo>
                  <a:cubicBezTo>
                    <a:pt x="1999395" y="934413"/>
                    <a:pt x="1861456" y="725478"/>
                    <a:pt x="1653722" y="605543"/>
                  </a:cubicBezTo>
                  <a:cubicBezTo>
                    <a:pt x="1416312" y="468474"/>
                    <a:pt x="1123812" y="468474"/>
                    <a:pt x="886402" y="605543"/>
                  </a:cubicBezTo>
                  <a:cubicBezTo>
                    <a:pt x="648992" y="742611"/>
                    <a:pt x="502742" y="995925"/>
                    <a:pt x="502742" y="1270062"/>
                  </a:cubicBezTo>
                  <a:lnTo>
                    <a:pt x="0" y="1270062"/>
                  </a:lnTo>
                  <a:cubicBezTo>
                    <a:pt x="0" y="816312"/>
                    <a:pt x="242073" y="397031"/>
                    <a:pt x="635031" y="170156"/>
                  </a:cubicBezTo>
                  <a:cubicBezTo>
                    <a:pt x="831511" y="56719"/>
                    <a:pt x="1050787" y="0"/>
                    <a:pt x="1270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空心弧 4"/>
            <p:cNvSpPr/>
            <p:nvPr/>
          </p:nvSpPr>
          <p:spPr>
            <a:xfrm rot="5400000">
              <a:off x="201690" y="1085692"/>
              <a:ext cx="440204" cy="311201"/>
            </a:xfrm>
            <a:custGeom>
              <a:avLst/>
              <a:gdLst/>
              <a:ahLst/>
              <a:cxnLst/>
              <a:rect l="l" t="t" r="r" b="b"/>
              <a:pathLst>
                <a:path w="2734161" h="1763738">
                  <a:moveTo>
                    <a:pt x="1270063" y="0"/>
                  </a:moveTo>
                  <a:cubicBezTo>
                    <a:pt x="1489338" y="1"/>
                    <a:pt x="1708614" y="56720"/>
                    <a:pt x="1905093" y="170157"/>
                  </a:cubicBezTo>
                  <a:cubicBezTo>
                    <a:pt x="2248932" y="368673"/>
                    <a:pt x="2477249" y="714500"/>
                    <a:pt x="2528955" y="1101832"/>
                  </a:cubicBezTo>
                  <a:lnTo>
                    <a:pt x="2537771" y="1234616"/>
                  </a:lnTo>
                  <a:lnTo>
                    <a:pt x="2734161" y="1234616"/>
                  </a:lnTo>
                  <a:lnTo>
                    <a:pt x="2297577" y="1763738"/>
                  </a:lnTo>
                  <a:lnTo>
                    <a:pt x="1860993" y="1234616"/>
                  </a:lnTo>
                  <a:lnTo>
                    <a:pt x="2035029" y="1234616"/>
                  </a:lnTo>
                  <a:lnTo>
                    <a:pt x="2030634" y="1168423"/>
                  </a:lnTo>
                  <a:cubicBezTo>
                    <a:pt x="1999395" y="934413"/>
                    <a:pt x="1861456" y="725478"/>
                    <a:pt x="1653722" y="605543"/>
                  </a:cubicBezTo>
                  <a:cubicBezTo>
                    <a:pt x="1416312" y="468474"/>
                    <a:pt x="1123812" y="468474"/>
                    <a:pt x="886402" y="605543"/>
                  </a:cubicBezTo>
                  <a:cubicBezTo>
                    <a:pt x="648992" y="742611"/>
                    <a:pt x="502742" y="995925"/>
                    <a:pt x="502742" y="1270062"/>
                  </a:cubicBezTo>
                  <a:lnTo>
                    <a:pt x="0" y="1270062"/>
                  </a:lnTo>
                  <a:cubicBezTo>
                    <a:pt x="0" y="816312"/>
                    <a:pt x="242073" y="397031"/>
                    <a:pt x="635031" y="170156"/>
                  </a:cubicBezTo>
                  <a:cubicBezTo>
                    <a:pt x="831511" y="56719"/>
                    <a:pt x="1050787" y="0"/>
                    <a:pt x="1270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 rot="21213175">
            <a:off x="955644" y="394696"/>
            <a:ext cx="2404898" cy="67537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 rot="21081440">
            <a:off x="897032" y="350382"/>
            <a:ext cx="2384386" cy="7080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4001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海量数据</a:t>
            </a:r>
          </a:p>
        </p:txBody>
      </p:sp>
      <p:sp>
        <p:nvSpPr>
          <p:cNvPr id="26" name="矩形 25"/>
          <p:cNvSpPr/>
          <p:nvPr/>
        </p:nvSpPr>
        <p:spPr>
          <a:xfrm>
            <a:off x="5287298" y="3858651"/>
            <a:ext cx="2357863" cy="67537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287299" y="3787201"/>
            <a:ext cx="2264740" cy="7080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4001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转化应用</a:t>
            </a:r>
          </a:p>
        </p:txBody>
      </p:sp>
    </p:spTree>
    <p:extLst>
      <p:ext uri="{BB962C8B-B14F-4D97-AF65-F5344CB8AC3E}">
        <p14:creationId xmlns:p14="http://schemas.microsoft.com/office/powerpoint/2010/main" val="26830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3348" t="10994" r="30795" b="6734"/>
          <a:stretch>
            <a:fillRect/>
          </a:stretch>
        </p:blipFill>
        <p:spPr bwMode="auto">
          <a:xfrm>
            <a:off x="494146" y="348"/>
            <a:ext cx="7341029" cy="51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1235137" y="988338"/>
            <a:ext cx="5634864" cy="2595168"/>
            <a:chOff x="1234922" y="987819"/>
            <a:chExt cx="5633886" cy="2594718"/>
          </a:xfrm>
        </p:grpSpPr>
        <p:sp>
          <p:nvSpPr>
            <p:cNvPr id="3" name="矩形 2"/>
            <p:cNvSpPr/>
            <p:nvPr/>
          </p:nvSpPr>
          <p:spPr>
            <a:xfrm>
              <a:off x="5923127" y="3104866"/>
              <a:ext cx="945681" cy="477671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34922" y="987819"/>
              <a:ext cx="4404989" cy="1938992"/>
            </a:xfrm>
            <a:prstGeom prst="rect">
              <a:avLst/>
            </a:prstGeom>
            <a:solidFill>
              <a:srgbClr val="EBF6D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每应助一篇论文最低可获得</a:t>
              </a:r>
              <a:r>
                <a:rPr lang="en-US" altLang="zh-CN" sz="2000" b="1" dirty="0">
                  <a:latin typeface="+mn-ea"/>
                </a:rPr>
                <a:t>5</a:t>
              </a:r>
              <a:r>
                <a:rPr lang="zh-CN" altLang="en-US" sz="2000" b="1" dirty="0">
                  <a:latin typeface="+mn-ea"/>
                </a:rPr>
                <a:t>财富值</a:t>
              </a:r>
              <a:endParaRPr lang="en-US" altLang="zh-CN" sz="2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需要在</a:t>
              </a:r>
              <a:r>
                <a:rPr lang="en-US" altLang="en-US" sz="2000" b="1" dirty="0">
                  <a:latin typeface="+mn-ea"/>
                </a:rPr>
                <a:t>15</a:t>
              </a:r>
              <a:r>
                <a:rPr lang="zh-CN" altLang="en-US" sz="2000" b="1" dirty="0">
                  <a:latin typeface="+mn-ea"/>
                </a:rPr>
                <a:t>分钟内完成文献全文的上传</a:t>
              </a:r>
              <a:endParaRPr lang="en-US" altLang="zh-CN" sz="2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最多可同时应助</a:t>
              </a:r>
              <a:r>
                <a:rPr lang="en-US" altLang="en-US" sz="2000" b="1" dirty="0">
                  <a:latin typeface="+mn-ea"/>
                </a:rPr>
                <a:t>5</a:t>
              </a:r>
              <a:r>
                <a:rPr lang="zh-CN" altLang="en-US" sz="2000" b="1" dirty="0">
                  <a:latin typeface="+mn-ea"/>
                </a:rPr>
                <a:t>篇文献</a:t>
              </a:r>
              <a:endParaRPr lang="en-US" altLang="zh-CN" sz="2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每日应助上限为</a:t>
              </a:r>
              <a:r>
                <a:rPr lang="en-US" altLang="en-US" sz="2000" b="1" dirty="0">
                  <a:latin typeface="+mn-ea"/>
                </a:rPr>
                <a:t>30</a:t>
              </a:r>
              <a:r>
                <a:rPr lang="zh-CN" altLang="en-US" sz="2000" b="1" dirty="0">
                  <a:latin typeface="+mn-ea"/>
                </a:rPr>
                <a:t>篇</a:t>
              </a:r>
              <a:endParaRPr lang="en-US" altLang="zh-CN" sz="20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8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092" t="10804" r="30588" b="5793"/>
          <a:stretch>
            <a:fillRect/>
          </a:stretch>
        </p:blipFill>
        <p:spPr bwMode="auto">
          <a:xfrm>
            <a:off x="611815" y="-21244"/>
            <a:ext cx="7302820" cy="516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5761053" y="2930942"/>
            <a:ext cx="1275041" cy="8144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8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945" t="11184" r="25257" b="16786"/>
          <a:stretch>
            <a:fillRect/>
          </a:stretch>
        </p:blipFill>
        <p:spPr bwMode="auto">
          <a:xfrm>
            <a:off x="395855" y="170975"/>
            <a:ext cx="8285519" cy="474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39" y="1096250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843065" y="2140496"/>
            <a:ext cx="5743880" cy="815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 smtClean="0"/>
              <a:t>利用文献互助功能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传递文献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843065" y="1163369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9502" t="12607" r="17091" b="21390"/>
          <a:stretch>
            <a:fillRect/>
          </a:stretch>
        </p:blipFill>
        <p:spPr bwMode="auto">
          <a:xfrm>
            <a:off x="206945" y="348"/>
            <a:ext cx="8785930" cy="51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上箭头 2"/>
          <p:cNvSpPr/>
          <p:nvPr/>
        </p:nvSpPr>
        <p:spPr>
          <a:xfrm>
            <a:off x="4546093" y="654558"/>
            <a:ext cx="353807" cy="493996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442" t="11866" r="33777" b="7485"/>
          <a:stretch>
            <a:fillRect/>
          </a:stretch>
        </p:blipFill>
        <p:spPr bwMode="auto">
          <a:xfrm>
            <a:off x="787722" y="348"/>
            <a:ext cx="7119366" cy="51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769037" y="1168579"/>
            <a:ext cx="6138050" cy="9946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上箭头 3"/>
          <p:cNvSpPr/>
          <p:nvPr/>
        </p:nvSpPr>
        <p:spPr>
          <a:xfrm>
            <a:off x="6962662" y="1896222"/>
            <a:ext cx="307078" cy="63418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 l="19293" t="13163" r="17717" b="11564"/>
          <a:stretch>
            <a:fillRect/>
          </a:stretch>
        </p:blipFill>
        <p:spPr bwMode="auto">
          <a:xfrm>
            <a:off x="747670" y="348"/>
            <a:ext cx="7653233" cy="51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上箭头 3"/>
          <p:cNvSpPr/>
          <p:nvPr/>
        </p:nvSpPr>
        <p:spPr>
          <a:xfrm>
            <a:off x="7249714" y="2016381"/>
            <a:ext cx="440590" cy="507346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612"/>
          <a:stretch/>
        </p:blipFill>
        <p:spPr>
          <a:xfrm>
            <a:off x="1188418" y="24036"/>
            <a:ext cx="7848871" cy="514508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08442" y="3166747"/>
            <a:ext cx="3600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其他辅助功能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0949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72594" y="700336"/>
            <a:ext cx="6334149" cy="3168352"/>
            <a:chOff x="2772594" y="700336"/>
            <a:chExt cx="6334149" cy="3168352"/>
          </a:xfrm>
        </p:grpSpPr>
        <p:grpSp>
          <p:nvGrpSpPr>
            <p:cNvPr id="6" name="组合 5"/>
            <p:cNvGrpSpPr/>
            <p:nvPr/>
          </p:nvGrpSpPr>
          <p:grpSpPr>
            <a:xfrm>
              <a:off x="2772594" y="2644552"/>
              <a:ext cx="576064" cy="1152128"/>
              <a:chOff x="2772594" y="2644552"/>
              <a:chExt cx="576064" cy="1152128"/>
            </a:xfrm>
          </p:grpSpPr>
          <p:sp>
            <p:nvSpPr>
              <p:cNvPr id="4" name="上箭头 3"/>
              <p:cNvSpPr/>
              <p:nvPr/>
            </p:nvSpPr>
            <p:spPr>
              <a:xfrm>
                <a:off x="2844602" y="3148608"/>
                <a:ext cx="432048" cy="648072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772594" y="2644552"/>
                <a:ext cx="576064" cy="36004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251" y="700336"/>
              <a:ext cx="5719492" cy="316835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69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972394" y="3868688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椭圆 224"/>
          <p:cNvSpPr/>
          <p:nvPr/>
        </p:nvSpPr>
        <p:spPr>
          <a:xfrm flipH="1">
            <a:off x="240719" y="1514398"/>
            <a:ext cx="324599" cy="32464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 flipH="1">
            <a:off x="-108177" y="1112750"/>
            <a:ext cx="401593" cy="40164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 flipH="1">
            <a:off x="108298" y="2019633"/>
            <a:ext cx="264843" cy="264879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240719" y="446106"/>
            <a:ext cx="832213" cy="811460"/>
            <a:chOff x="1129232" y="711771"/>
            <a:chExt cx="1228944" cy="1228944"/>
          </a:xfrm>
        </p:grpSpPr>
        <p:grpSp>
          <p:nvGrpSpPr>
            <p:cNvPr id="230" name="组合 229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233" name="椭圆 23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231" name="椭圆 230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sp>
        <p:nvSpPr>
          <p:cNvPr id="235" name="椭圆 234"/>
          <p:cNvSpPr/>
          <p:nvPr/>
        </p:nvSpPr>
        <p:spPr>
          <a:xfrm flipH="1">
            <a:off x="1154586" y="543728"/>
            <a:ext cx="353143" cy="35319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 flipH="1">
            <a:off x="1354131" y="124272"/>
            <a:ext cx="119909" cy="11992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pic>
        <p:nvPicPr>
          <p:cNvPr id="14" name="图片 13" descr="360截图201504200957474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06" y="823236"/>
            <a:ext cx="5925502" cy="138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836490" y="2500536"/>
            <a:ext cx="65721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/>
              <a:t>学术搜索引擎</a:t>
            </a:r>
            <a:r>
              <a:rPr lang="zh-CN" altLang="en-US" sz="2400" b="1" dirty="0"/>
              <a:t>（</a:t>
            </a:r>
            <a:r>
              <a:rPr lang="en-US" altLang="zh-CN" sz="2400" b="1" dirty="0"/>
              <a:t>Academic Search Engines</a:t>
            </a:r>
            <a:r>
              <a:rPr lang="zh-CN" altLang="en-US" sz="2400" b="1" dirty="0"/>
              <a:t>）</a:t>
            </a:r>
            <a:r>
              <a:rPr lang="zh-CN" altLang="en-US" sz="2400" b="1" dirty="0">
                <a:solidFill>
                  <a:srgbClr val="C00000"/>
                </a:solidFill>
              </a:rPr>
              <a:t>搜索学术资源</a:t>
            </a:r>
            <a:r>
              <a:rPr lang="zh-CN" altLang="en-US" sz="2400" dirty="0"/>
              <a:t>的引擎，资源以学术论文、国际会议、期刊、图书等学术资源为主。</a:t>
            </a:r>
          </a:p>
          <a:p>
            <a:endParaRPr lang="zh-CN" altLang="en-US" b="1" dirty="0">
              <a:solidFill>
                <a:srgbClr val="C00000"/>
              </a:solidFill>
            </a:endParaRPr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7" grpId="0" animBg="1"/>
      <p:bldP spid="228" grpId="0" animBg="1"/>
      <p:bldP spid="235" grpId="0" animBg="1"/>
      <p:bldP spid="23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59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24"/>
            <a:ext cx="9145588" cy="50194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0786" y="279723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5824</a:t>
            </a:r>
            <a:r>
              <a:rPr lang="zh-CN" altLang="en-US" sz="2800" b="1" dirty="0" smtClean="0"/>
              <a:t>种期刊</a:t>
            </a:r>
            <a:endParaRPr lang="zh-CN" altLang="en-US" sz="2800" b="1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5494560" y="2644552"/>
            <a:ext cx="3398713" cy="1584176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4000" b="1" dirty="0" smtClean="0">
                <a:latin typeface="+mn-ea"/>
              </a:rPr>
              <a:t>CNKI 10822</a:t>
            </a:r>
            <a:r>
              <a:rPr lang="zh-CN" altLang="en-US" sz="4000" b="1" dirty="0" smtClean="0">
                <a:latin typeface="+mn-ea"/>
              </a:rPr>
              <a:t>（医学</a:t>
            </a:r>
            <a:r>
              <a:rPr lang="en-US" altLang="zh-CN" sz="4000" b="1" dirty="0" smtClean="0">
                <a:latin typeface="+mn-ea"/>
              </a:rPr>
              <a:t>1329</a:t>
            </a:r>
            <a:r>
              <a:rPr lang="zh-CN" altLang="en-US" sz="4000" b="1" dirty="0" smtClean="0">
                <a:latin typeface="+mn-ea"/>
              </a:rPr>
              <a:t>）种</a:t>
            </a:r>
            <a:endParaRPr lang="en-US" altLang="zh-CN" sz="4000" b="1" dirty="0" smtClean="0">
              <a:latin typeface="+mn-ea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 dirty="0" smtClean="0">
                <a:latin typeface="+mn-ea"/>
              </a:rPr>
              <a:t>维</a:t>
            </a:r>
            <a:r>
              <a:rPr lang="zh-CN" altLang="en-US" sz="4000" b="1" dirty="0" smtClean="0">
                <a:latin typeface="+mn-ea"/>
              </a:rPr>
              <a:t>普 </a:t>
            </a:r>
            <a:r>
              <a:rPr lang="en-US" altLang="zh-CN" sz="4000" b="1" dirty="0" smtClean="0">
                <a:latin typeface="+mn-ea"/>
              </a:rPr>
              <a:t>14155</a:t>
            </a:r>
            <a:r>
              <a:rPr lang="zh-CN" altLang="en-US" sz="4000" b="1" dirty="0" smtClean="0">
                <a:latin typeface="+mn-ea"/>
              </a:rPr>
              <a:t>（</a:t>
            </a:r>
            <a:r>
              <a:rPr lang="zh-CN" altLang="en-US" sz="4000" b="1" dirty="0" smtClean="0">
                <a:latin typeface="+mn-ea"/>
              </a:rPr>
              <a:t>医学</a:t>
            </a:r>
            <a:r>
              <a:rPr lang="en-US" altLang="zh-CN" sz="4000" b="1" dirty="0" smtClean="0">
                <a:latin typeface="+mn-ea"/>
              </a:rPr>
              <a:t>1558</a:t>
            </a:r>
            <a:r>
              <a:rPr lang="zh-CN" altLang="en-US" sz="4000" b="1" dirty="0" smtClean="0">
                <a:latin typeface="+mn-ea"/>
              </a:rPr>
              <a:t>）</a:t>
            </a:r>
            <a:r>
              <a:rPr lang="zh-CN" altLang="en-US" sz="4000" b="1" dirty="0">
                <a:latin typeface="+mn-ea"/>
              </a:rPr>
              <a:t>种</a:t>
            </a:r>
            <a:endParaRPr lang="en-US" altLang="zh-CN" sz="4000" b="1" dirty="0" smtClean="0">
              <a:latin typeface="+mn-ea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 dirty="0" smtClean="0">
                <a:latin typeface="+mn-ea"/>
              </a:rPr>
              <a:t>万方  </a:t>
            </a:r>
            <a:r>
              <a:rPr lang="en-US" altLang="zh-CN" sz="4000" b="1" dirty="0" smtClean="0">
                <a:latin typeface="+mn-ea"/>
              </a:rPr>
              <a:t>8525</a:t>
            </a:r>
            <a:r>
              <a:rPr lang="zh-CN" altLang="en-US" sz="4000" b="1" dirty="0" smtClean="0">
                <a:latin typeface="+mn-ea"/>
              </a:rPr>
              <a:t>（</a:t>
            </a:r>
            <a:r>
              <a:rPr lang="zh-CN" altLang="en-US" sz="4000" b="1" dirty="0" smtClean="0">
                <a:latin typeface="+mn-ea"/>
              </a:rPr>
              <a:t>医学</a:t>
            </a:r>
            <a:r>
              <a:rPr lang="en-US" altLang="zh-CN" sz="4000" b="1" dirty="0" smtClean="0">
                <a:latin typeface="+mn-ea"/>
              </a:rPr>
              <a:t>1275</a:t>
            </a:r>
            <a:r>
              <a:rPr lang="zh-CN" altLang="en-US" sz="4000" b="1" dirty="0" smtClean="0">
                <a:latin typeface="+mn-ea"/>
              </a:rPr>
              <a:t>）</a:t>
            </a:r>
            <a:r>
              <a:rPr lang="zh-CN" altLang="en-US" sz="4000" b="1" dirty="0">
                <a:latin typeface="+mn-ea"/>
              </a:rPr>
              <a:t>种</a:t>
            </a:r>
            <a:endParaRPr lang="en-US" altLang="zh-CN" sz="4000" b="1" dirty="0" smtClean="0">
              <a:latin typeface="+mn-ea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C00000"/>
                </a:solidFill>
                <a:latin typeface="+mn-ea"/>
              </a:rPr>
              <a:t>中国生物医学文献数据库 </a:t>
            </a:r>
            <a:r>
              <a:rPr lang="en-US" altLang="zh-CN" sz="4000" b="1" dirty="0" smtClean="0">
                <a:solidFill>
                  <a:srgbClr val="C00000"/>
                </a:solidFill>
                <a:latin typeface="+mn-ea"/>
              </a:rPr>
              <a:t> 2831</a:t>
            </a:r>
            <a:r>
              <a:rPr lang="zh-CN" altLang="en-US" sz="4000" b="1" dirty="0" smtClean="0">
                <a:solidFill>
                  <a:srgbClr val="C00000"/>
                </a:solidFill>
                <a:latin typeface="+mn-ea"/>
              </a:rPr>
              <a:t>种</a:t>
            </a:r>
            <a:endParaRPr lang="en-US" altLang="zh-CN" sz="4000" b="1" dirty="0" smtClean="0">
              <a:solidFill>
                <a:srgbClr val="C00000"/>
              </a:solidFill>
              <a:latin typeface="+mn-ea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zh-CN" altLang="en-US" sz="4000" b="1" dirty="0" smtClean="0">
                <a:latin typeface="+mn-ea"/>
              </a:rPr>
              <a:t>（截止到</a:t>
            </a:r>
            <a:r>
              <a:rPr lang="en-US" altLang="zh-CN" sz="4000" b="1" dirty="0" smtClean="0">
                <a:latin typeface="+mn-ea"/>
              </a:rPr>
              <a:t>2017</a:t>
            </a:r>
            <a:r>
              <a:rPr lang="zh-CN" altLang="en-US" sz="4000" b="1" dirty="0" smtClean="0">
                <a:latin typeface="+mn-ea"/>
              </a:rPr>
              <a:t>年</a:t>
            </a:r>
            <a:r>
              <a:rPr lang="en-US" altLang="zh-CN" sz="4000" b="1" dirty="0" smtClean="0">
                <a:latin typeface="+mn-ea"/>
              </a:rPr>
              <a:t>3</a:t>
            </a:r>
            <a:r>
              <a:rPr lang="zh-CN" altLang="en-US" sz="4000" b="1" dirty="0" smtClean="0">
                <a:latin typeface="+mn-ea"/>
              </a:rPr>
              <a:t>月）</a:t>
            </a:r>
            <a:endParaRPr lang="en-US" altLang="zh-CN" sz="4000" b="1" dirty="0" smtClean="0">
              <a:latin typeface="+mn-ea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sz="3001" dirty="0" smtClean="0"/>
          </a:p>
          <a:p>
            <a:pPr fontAlgn="auto">
              <a:spcAft>
                <a:spcPts val="0"/>
              </a:spcAft>
              <a:defRPr/>
            </a:pPr>
            <a:endParaRPr lang="zh-CN" altLang="en-US" sz="3001" dirty="0"/>
          </a:p>
        </p:txBody>
      </p:sp>
      <p:sp>
        <p:nvSpPr>
          <p:cNvPr id="4" name="文本框 3"/>
          <p:cNvSpPr txBox="1"/>
          <p:nvPr/>
        </p:nvSpPr>
        <p:spPr>
          <a:xfrm>
            <a:off x="3062037" y="41089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分为十四个学科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73"/>
            <a:ext cx="9145588" cy="4814741"/>
          </a:xfrm>
          <a:prstGeom prst="rect">
            <a:avLst/>
          </a:prstGeom>
        </p:spPr>
      </p:pic>
      <p:sp>
        <p:nvSpPr>
          <p:cNvPr id="4" name="左箭头 3"/>
          <p:cNvSpPr/>
          <p:nvPr/>
        </p:nvSpPr>
        <p:spPr>
          <a:xfrm>
            <a:off x="7753586" y="1692423"/>
            <a:ext cx="576064" cy="36004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273868" y="340296"/>
            <a:ext cx="4755310" cy="3950531"/>
            <a:chOff x="3273868" y="340296"/>
            <a:chExt cx="4755310" cy="3950531"/>
          </a:xfrm>
        </p:grpSpPr>
        <p:sp>
          <p:nvSpPr>
            <p:cNvPr id="5" name="椭圆形标注 4"/>
            <p:cNvSpPr/>
            <p:nvPr/>
          </p:nvSpPr>
          <p:spPr>
            <a:xfrm>
              <a:off x="6445002" y="340296"/>
              <a:ext cx="1584176" cy="648072"/>
            </a:xfrm>
            <a:prstGeom prst="wedgeEllipseCallout">
              <a:avLst>
                <a:gd name="adj1" fmla="val 16079"/>
                <a:gd name="adj2" fmla="val 90693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1050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+mn-ea"/>
                </a:rPr>
                <a:t>种</a:t>
              </a:r>
              <a:endParaRPr lang="zh-CN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" name="内容占位符 2"/>
            <p:cNvSpPr txBox="1">
              <a:spLocks/>
            </p:cNvSpPr>
            <p:nvPr/>
          </p:nvSpPr>
          <p:spPr>
            <a:xfrm>
              <a:off x="3273868" y="2850667"/>
              <a:ext cx="3254698" cy="1440160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en-US" altLang="zh-CN" sz="4000" b="1" dirty="0" smtClean="0">
                  <a:latin typeface="+mn-ea"/>
                </a:rPr>
                <a:t>CNKI 10822</a:t>
              </a:r>
              <a:r>
                <a:rPr lang="zh-CN" altLang="en-US" sz="4000" b="1" dirty="0" smtClean="0">
                  <a:latin typeface="+mn-ea"/>
                </a:rPr>
                <a:t>（医学</a:t>
              </a:r>
              <a:r>
                <a:rPr lang="en-US" altLang="zh-CN" sz="4000" b="1" dirty="0" smtClean="0">
                  <a:latin typeface="+mn-ea"/>
                </a:rPr>
                <a:t>1329</a:t>
              </a:r>
              <a:r>
                <a:rPr lang="zh-CN" altLang="en-US" sz="4000" b="1" dirty="0" smtClean="0">
                  <a:latin typeface="+mn-ea"/>
                </a:rPr>
                <a:t>）种</a:t>
              </a:r>
              <a:endParaRPr lang="en-US" altLang="zh-CN" sz="4000" b="1" dirty="0" smtClean="0">
                <a:latin typeface="+mn-ea"/>
              </a:endParaRPr>
            </a:p>
            <a:p>
              <a:pPr fontAlgn="auto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zh-CN" altLang="en-US" sz="4000" b="1" dirty="0" smtClean="0">
                  <a:latin typeface="+mn-ea"/>
                </a:rPr>
                <a:t>维</a:t>
              </a:r>
              <a:r>
                <a:rPr lang="zh-CN" altLang="en-US" sz="4000" b="1" dirty="0" smtClean="0">
                  <a:latin typeface="+mn-ea"/>
                </a:rPr>
                <a:t>普 </a:t>
              </a:r>
              <a:r>
                <a:rPr lang="en-US" altLang="zh-CN" sz="4000" b="1" dirty="0" smtClean="0">
                  <a:latin typeface="+mn-ea"/>
                </a:rPr>
                <a:t>14155</a:t>
              </a:r>
              <a:r>
                <a:rPr lang="zh-CN" altLang="en-US" sz="4000" b="1" dirty="0" smtClean="0">
                  <a:latin typeface="+mn-ea"/>
                </a:rPr>
                <a:t>（</a:t>
              </a:r>
              <a:r>
                <a:rPr lang="zh-CN" altLang="en-US" sz="4000" b="1" dirty="0" smtClean="0">
                  <a:latin typeface="+mn-ea"/>
                </a:rPr>
                <a:t>医学</a:t>
              </a:r>
              <a:r>
                <a:rPr lang="en-US" altLang="zh-CN" sz="4000" b="1" dirty="0" smtClean="0">
                  <a:latin typeface="+mn-ea"/>
                </a:rPr>
                <a:t>1558</a:t>
              </a:r>
              <a:r>
                <a:rPr lang="zh-CN" altLang="en-US" sz="4000" b="1" dirty="0" smtClean="0">
                  <a:latin typeface="+mn-ea"/>
                </a:rPr>
                <a:t>）</a:t>
              </a:r>
              <a:r>
                <a:rPr lang="zh-CN" altLang="en-US" sz="4000" b="1" dirty="0">
                  <a:latin typeface="+mn-ea"/>
                </a:rPr>
                <a:t>种</a:t>
              </a:r>
              <a:endParaRPr lang="en-US" altLang="zh-CN" sz="4000" b="1" dirty="0" smtClean="0">
                <a:latin typeface="+mn-ea"/>
              </a:endParaRPr>
            </a:p>
            <a:p>
              <a:pPr fontAlgn="auto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zh-CN" altLang="en-US" sz="4000" b="1" dirty="0" smtClean="0">
                  <a:latin typeface="+mn-ea"/>
                </a:rPr>
                <a:t>万方  </a:t>
              </a:r>
              <a:r>
                <a:rPr lang="en-US" altLang="zh-CN" sz="4000" b="1" dirty="0" smtClean="0">
                  <a:latin typeface="+mn-ea"/>
                </a:rPr>
                <a:t>8525</a:t>
              </a:r>
              <a:r>
                <a:rPr lang="zh-CN" altLang="en-US" sz="4000" b="1" dirty="0" smtClean="0">
                  <a:latin typeface="+mn-ea"/>
                </a:rPr>
                <a:t>（</a:t>
              </a:r>
              <a:r>
                <a:rPr lang="zh-CN" altLang="en-US" sz="4000" b="1" dirty="0" smtClean="0">
                  <a:latin typeface="+mn-ea"/>
                </a:rPr>
                <a:t>医学</a:t>
              </a:r>
              <a:r>
                <a:rPr lang="en-US" altLang="zh-CN" sz="4000" b="1" dirty="0" smtClean="0">
                  <a:latin typeface="+mn-ea"/>
                </a:rPr>
                <a:t>1275</a:t>
              </a:r>
              <a:r>
                <a:rPr lang="zh-CN" altLang="en-US" sz="4000" b="1" dirty="0" smtClean="0">
                  <a:latin typeface="+mn-ea"/>
                </a:rPr>
                <a:t>）</a:t>
              </a:r>
              <a:r>
                <a:rPr lang="zh-CN" altLang="en-US" sz="4000" b="1" dirty="0">
                  <a:latin typeface="+mn-ea"/>
                </a:rPr>
                <a:t>种</a:t>
              </a:r>
              <a:endParaRPr lang="en-US" altLang="zh-CN" sz="4000" b="1" dirty="0" smtClean="0">
                <a:latin typeface="+mn-ea"/>
              </a:endParaRPr>
            </a:p>
            <a:p>
              <a:pPr fontAlgn="auto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zh-CN" altLang="en-US" sz="4000" b="1" dirty="0" smtClean="0">
                  <a:solidFill>
                    <a:srgbClr val="C00000"/>
                  </a:solidFill>
                  <a:latin typeface="+mn-ea"/>
                </a:rPr>
                <a:t>中国生物医学文献数据库 </a:t>
              </a:r>
              <a:r>
                <a:rPr lang="en-US" altLang="zh-CN" sz="4000" b="1" dirty="0" smtClean="0">
                  <a:solidFill>
                    <a:srgbClr val="C00000"/>
                  </a:solidFill>
                  <a:latin typeface="+mn-ea"/>
                </a:rPr>
                <a:t> 2831</a:t>
              </a:r>
              <a:r>
                <a:rPr lang="zh-CN" altLang="en-US" sz="4000" b="1" dirty="0">
                  <a:solidFill>
                    <a:srgbClr val="C00000"/>
                  </a:solidFill>
                  <a:latin typeface="+mn-ea"/>
                </a:rPr>
                <a:t>种</a:t>
              </a:r>
              <a:endParaRPr lang="en-US" altLang="zh-CN" sz="4000" b="1" dirty="0" smtClean="0">
                <a:solidFill>
                  <a:srgbClr val="C00000"/>
                </a:solidFill>
                <a:latin typeface="+mn-ea"/>
              </a:endParaRPr>
            </a:p>
            <a:p>
              <a:pPr fontAlgn="auto">
                <a:spcAft>
                  <a:spcPts val="0"/>
                </a:spcAft>
                <a:defRPr/>
              </a:pPr>
              <a:endParaRPr lang="en-US" altLang="zh-CN" sz="3001" dirty="0" smtClean="0"/>
            </a:p>
            <a:p>
              <a:pPr fontAlgn="auto">
                <a:spcAft>
                  <a:spcPts val="0"/>
                </a:spcAft>
                <a:defRPr/>
              </a:pPr>
              <a:endParaRPr lang="zh-CN" altLang="en-US" sz="3001" dirty="0"/>
            </a:p>
          </p:txBody>
        </p:sp>
      </p:grpSp>
    </p:spTree>
    <p:extLst>
      <p:ext uri="{BB962C8B-B14F-4D97-AF65-F5344CB8AC3E}">
        <p14:creationId xmlns:p14="http://schemas.microsoft.com/office/powerpoint/2010/main" val="31624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4" y="0"/>
            <a:ext cx="8362600" cy="5145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" b="6739"/>
          <a:stretch/>
        </p:blipFill>
        <p:spPr>
          <a:xfrm>
            <a:off x="3348659" y="1276401"/>
            <a:ext cx="635990" cy="52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6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22" y="0"/>
            <a:ext cx="6574944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84" y="0"/>
            <a:ext cx="591062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22" y="0"/>
            <a:ext cx="6574944" cy="5145088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5580906" y="1852464"/>
            <a:ext cx="1296144" cy="648072"/>
          </a:xfrm>
          <a:prstGeom prst="wedgeEllipseCallout">
            <a:avLst>
              <a:gd name="adj1" fmla="val 37237"/>
              <a:gd name="adj2" fmla="val 625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收藏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624702" y="2500536"/>
            <a:ext cx="4268572" cy="2103002"/>
            <a:chOff x="4624702" y="2500536"/>
            <a:chExt cx="4268572" cy="2103002"/>
          </a:xfrm>
        </p:grpSpPr>
        <p:sp>
          <p:nvSpPr>
            <p:cNvPr id="5" name="椭圆形标注 4"/>
            <p:cNvSpPr/>
            <p:nvPr/>
          </p:nvSpPr>
          <p:spPr>
            <a:xfrm>
              <a:off x="7381106" y="2500536"/>
              <a:ext cx="1512168" cy="1080120"/>
            </a:xfrm>
            <a:prstGeom prst="wedgeEllipseCallout">
              <a:avLst>
                <a:gd name="adj1" fmla="val -67414"/>
                <a:gd name="adj2" fmla="val -3117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solidFill>
                    <a:schemeClr val="tx1"/>
                  </a:solidFill>
                </a:rPr>
                <a:t>文献来源</a:t>
              </a:r>
              <a:endParaRPr lang="en-US" altLang="zh-CN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文献求助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702" y="3220616"/>
              <a:ext cx="2756404" cy="13829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62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1645347" y="3862467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1" y="0"/>
            <a:ext cx="777904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11" y="0"/>
            <a:ext cx="687316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2268538" y="3868688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椭圆 224"/>
          <p:cNvSpPr/>
          <p:nvPr/>
        </p:nvSpPr>
        <p:spPr>
          <a:xfrm flipH="1">
            <a:off x="240719" y="1514398"/>
            <a:ext cx="324599" cy="32464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 flipH="1">
            <a:off x="-108177" y="1112750"/>
            <a:ext cx="401593" cy="40164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 flipH="1">
            <a:off x="108298" y="2019633"/>
            <a:ext cx="264843" cy="264879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240719" y="446106"/>
            <a:ext cx="832213" cy="811460"/>
            <a:chOff x="1129232" y="711771"/>
            <a:chExt cx="1228944" cy="1228944"/>
          </a:xfrm>
        </p:grpSpPr>
        <p:grpSp>
          <p:nvGrpSpPr>
            <p:cNvPr id="230" name="组合 229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233" name="椭圆 23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231" name="椭圆 230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sp>
        <p:nvSpPr>
          <p:cNvPr id="235" name="椭圆 234"/>
          <p:cNvSpPr/>
          <p:nvPr/>
        </p:nvSpPr>
        <p:spPr>
          <a:xfrm flipH="1">
            <a:off x="1154586" y="543728"/>
            <a:ext cx="353143" cy="35319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 flipH="1">
            <a:off x="1354131" y="124272"/>
            <a:ext cx="119909" cy="11992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pic>
        <p:nvPicPr>
          <p:cNvPr id="14" name="图片 13" descr="360截图201504200957474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06" y="468938"/>
            <a:ext cx="3744416" cy="87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5" name="TextBox 5"/>
          <p:cNvSpPr txBox="1"/>
          <p:nvPr/>
        </p:nvSpPr>
        <p:spPr>
          <a:xfrm>
            <a:off x="878446" y="1557096"/>
            <a:ext cx="7708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       </a:t>
            </a:r>
            <a:r>
              <a:rPr lang="zh-CN" altLang="en-US" sz="2000" b="1" dirty="0" smtClean="0"/>
              <a:t>百度学术搜索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2014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年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6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月</a:t>
            </a:r>
            <a:r>
              <a:rPr lang="zh-CN" altLang="en-US" sz="2000" b="1" dirty="0" smtClean="0"/>
              <a:t>初上线。文献类型有：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学术期刊、会议论文及学位论文</a:t>
            </a:r>
            <a:r>
              <a:rPr lang="zh-CN" altLang="en-US" sz="2000" b="1" dirty="0" smtClean="0"/>
              <a:t>。百度学术搜索可检索到收费和免费的学术论文，并通过时间筛选、标题、关键字、摘要、作者、出版物、文献类型、被引用次数等细化指标提高检索的精准性。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页面简洁大方</a:t>
            </a:r>
            <a:r>
              <a:rPr lang="zh-CN" altLang="en-US" sz="2000" b="1" dirty="0" smtClean="0"/>
              <a:t>保持了百度搜索一贯的简单风格。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3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7" grpId="0" animBg="1"/>
      <p:bldP spid="228" grpId="0" animBg="1"/>
      <p:bldP spid="235" grpId="0" animBg="1"/>
      <p:bldP spid="23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69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2" y="0"/>
            <a:ext cx="8895783" cy="5145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58" y="2347709"/>
            <a:ext cx="3255895" cy="2574975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6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3636690" y="3868688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0" y="0"/>
            <a:ext cx="6391887" cy="5145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01" y="124272"/>
            <a:ext cx="4377615" cy="3024336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9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4284762" y="3868688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73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9" y="0"/>
            <a:ext cx="774995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5" y="0"/>
            <a:ext cx="6996137" cy="5145088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5940946" y="3940696"/>
            <a:ext cx="1152128" cy="648072"/>
          </a:xfrm>
          <a:prstGeom prst="wedgeEllipseCallout">
            <a:avLst>
              <a:gd name="adj1" fmla="val -60186"/>
              <a:gd name="adj2" fmla="val -1524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引用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6" y="196280"/>
            <a:ext cx="4236800" cy="30377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" y="0"/>
            <a:ext cx="6050242" cy="514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" y="52264"/>
            <a:ext cx="6261088" cy="5145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2" y="0"/>
            <a:ext cx="6765168" cy="51450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" y="52264"/>
            <a:ext cx="72866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9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4743" t="6077" r="1" b="7605"/>
          <a:stretch/>
        </p:blipFill>
        <p:spPr>
          <a:xfrm>
            <a:off x="684362" y="0"/>
            <a:ext cx="7974656" cy="51450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44802" y="52264"/>
            <a:ext cx="404358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6370" y="4617342"/>
            <a:ext cx="5472608" cy="527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4937905" y="3831366"/>
            <a:ext cx="360040" cy="67664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0"/>
            <a:ext cx="793873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75" y="0"/>
            <a:ext cx="623663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椭圆 218"/>
          <p:cNvSpPr/>
          <p:nvPr/>
        </p:nvSpPr>
        <p:spPr>
          <a:xfrm flipH="1">
            <a:off x="8564437" y="3749509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0" name="椭圆 219"/>
          <p:cNvSpPr/>
          <p:nvPr/>
        </p:nvSpPr>
        <p:spPr>
          <a:xfrm flipH="1">
            <a:off x="7957170" y="4871865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1" name="椭圆 220"/>
          <p:cNvSpPr/>
          <p:nvPr/>
        </p:nvSpPr>
        <p:spPr>
          <a:xfrm flipH="1">
            <a:off x="8439608" y="46891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2" name="椭圆 221"/>
          <p:cNvSpPr/>
          <p:nvPr/>
        </p:nvSpPr>
        <p:spPr>
          <a:xfrm flipH="1">
            <a:off x="8820152" y="4130929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3" name="椭圆 222"/>
          <p:cNvSpPr/>
          <p:nvPr/>
        </p:nvSpPr>
        <p:spPr>
          <a:xfrm flipH="1">
            <a:off x="8657916" y="4607541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4" name="椭圆 223"/>
          <p:cNvSpPr/>
          <p:nvPr/>
        </p:nvSpPr>
        <p:spPr>
          <a:xfrm flipH="1">
            <a:off x="7237090" y="4962392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 flipH="1">
            <a:off x="8962918" y="3459635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64482" y="1232248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b="1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哈医百</a:t>
            </a:r>
            <a:r>
              <a:rPr lang="zh-CN" altLang="en-US" sz="8000" b="1" dirty="0" smtClean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度</a:t>
            </a:r>
            <a:endParaRPr lang="zh-CN" altLang="en-US" sz="8000" b="1" i="1" dirty="0">
              <a:solidFill>
                <a:srgbClr val="C0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22" name="图片 21" descr="9358d109b3de9c82ed9fa6146d81800a18d843b6.png"/>
          <p:cNvPicPr>
            <a:picLocks noChangeAspect="1"/>
          </p:cNvPicPr>
          <p:nvPr/>
        </p:nvPicPr>
        <p:blipFill>
          <a:blip r:embed="rId4"/>
          <a:srcRect t="10010" b="3356"/>
          <a:stretch>
            <a:fillRect/>
          </a:stretch>
        </p:blipFill>
        <p:spPr>
          <a:xfrm>
            <a:off x="5746074" y="851302"/>
            <a:ext cx="2407057" cy="208532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106724" y="95892"/>
            <a:ext cx="8932143" cy="495330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34" name="Picture 2" descr="灯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74251" y="1317407"/>
            <a:ext cx="2854424" cy="3173567"/>
          </a:xfrm>
          <a:noFill/>
        </p:spPr>
      </p:pic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2097056" y="2486804"/>
            <a:ext cx="1705271" cy="1694554"/>
          </a:xfrm>
          <a:prstGeom prst="ellipse">
            <a:avLst/>
          </a:prstGeom>
          <a:solidFill>
            <a:srgbClr val="FFFF00">
              <a:alpha val="90979"/>
            </a:srgbClr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 wrap="none" lIns="68592" tIns="34296" rIns="68592" bIns="34296" anchor="ctr"/>
          <a:lstStyle/>
          <a:p>
            <a:pPr algn="ctr">
              <a:defRPr/>
            </a:pPr>
            <a:r>
              <a:rPr lang="zh-CN" altLang="en-US" sz="4501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</a:rPr>
              <a:t>回顾</a:t>
            </a:r>
          </a:p>
        </p:txBody>
      </p:sp>
      <p:pic>
        <p:nvPicPr>
          <p:cNvPr id="18437" name="Picture 5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2087" y="1729436"/>
            <a:ext cx="777614" cy="86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9151" y="2022381"/>
            <a:ext cx="777614" cy="86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灯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432" y="4153969"/>
            <a:ext cx="778804" cy="86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灯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318" y="540986"/>
            <a:ext cx="777614" cy="86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61" y="3422799"/>
            <a:ext cx="777614" cy="86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84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4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80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392" y="470871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908498" y="1288421"/>
            <a:ext cx="63429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itchFamily="49" charset="-122"/>
              </a:rPr>
              <a:t>检索方法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</a:rPr>
              <a:t>简单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</a:rPr>
              <a:t> </a:t>
            </a:r>
            <a:r>
              <a:rPr lang="zh-CN" altLang="en-US" sz="2800" b="1" dirty="0" smtClean="0">
                <a:latin typeface="黑体" pitchFamily="49" charset="-122"/>
              </a:rPr>
              <a:t>获取</a:t>
            </a:r>
            <a:r>
              <a:rPr lang="zh-CN" altLang="en-US" sz="2800" b="1" dirty="0">
                <a:latin typeface="黑体" pitchFamily="49" charset="-122"/>
              </a:rPr>
              <a:t>文献</a:t>
            </a:r>
            <a:r>
              <a:rPr lang="zh-CN" altLang="en-US" sz="2800" b="1" dirty="0" smtClean="0">
                <a:latin typeface="黑体" pitchFamily="49" charset="-122"/>
              </a:rPr>
              <a:t>便捷</a:t>
            </a:r>
            <a:endParaRPr lang="en-US" altLang="zh-CN" sz="2800" b="1" dirty="0" smtClean="0">
              <a:latin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/>
                <a:cs typeface="Times New Roman"/>
              </a:rPr>
              <a:t>快速获取</a:t>
            </a:r>
            <a:r>
              <a:rPr lang="zh-CN" altLang="en-US" sz="2800" b="1" dirty="0" smtClean="0">
                <a:latin typeface="宋体"/>
                <a:cs typeface="Times New Roman"/>
              </a:rPr>
              <a:t>文献全文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/>
                <a:cs typeface="Times New Roman"/>
              </a:rPr>
              <a:t>链接</a:t>
            </a:r>
            <a:endParaRPr lang="en-US" altLang="zh-CN" sz="2800" b="1" dirty="0" smtClean="0">
              <a:solidFill>
                <a:srgbClr val="C00000"/>
              </a:solidFill>
              <a:latin typeface="宋体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/>
                <a:cs typeface="Times New Roman"/>
              </a:rPr>
              <a:t>快速</a:t>
            </a:r>
            <a:r>
              <a:rPr lang="zh-CN" altLang="en-US" sz="2800" b="1" dirty="0">
                <a:solidFill>
                  <a:srgbClr val="C00000"/>
                </a:solidFill>
                <a:latin typeface="宋体"/>
                <a:cs typeface="Times New Roman"/>
              </a:rPr>
              <a:t>引用文献</a:t>
            </a:r>
            <a:r>
              <a:rPr lang="zh-CN" altLang="en-US" sz="2800" b="1" dirty="0">
                <a:latin typeface="宋体"/>
                <a:cs typeface="Times New Roman"/>
              </a:rPr>
              <a:t>并导出相应</a:t>
            </a:r>
            <a:r>
              <a:rPr lang="zh-CN" altLang="en-US" sz="2800" b="1" dirty="0" smtClean="0">
                <a:latin typeface="宋体"/>
                <a:cs typeface="Times New Roman"/>
              </a:rPr>
              <a:t>格式</a:t>
            </a:r>
            <a:endParaRPr lang="en-US" altLang="zh-CN" sz="2800" b="1" dirty="0" smtClean="0">
              <a:latin typeface="宋体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提供</a:t>
            </a:r>
            <a:r>
              <a:rPr lang="zh-CN" altLang="en-US" sz="2800" b="1" dirty="0">
                <a:solidFill>
                  <a:srgbClr val="C00000"/>
                </a:solidFill>
              </a:rPr>
              <a:t>引文链接</a:t>
            </a:r>
            <a:r>
              <a:rPr lang="zh-CN" altLang="en-US" sz="2800" b="1" dirty="0"/>
              <a:t>快速查找引用</a:t>
            </a:r>
            <a:r>
              <a:rPr lang="zh-CN" altLang="en-US" sz="2800" b="1" dirty="0" smtClean="0"/>
              <a:t>文献</a:t>
            </a:r>
            <a:endParaRPr lang="zh-CN" altLang="en-US" sz="28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/>
              <a:t>利用文献互助功能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传递文献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908498" y="470871"/>
            <a:ext cx="446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en-US" altLang="zh-CN" sz="4400" b="1" dirty="0">
              <a:solidFill>
                <a:srgbClr val="C00000"/>
              </a:solidFill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81</a:t>
            </a:fld>
            <a:endParaRPr lang="zh-CN" altLang="en-US"/>
          </a:p>
        </p:txBody>
      </p:sp>
      <p:pic>
        <p:nvPicPr>
          <p:cNvPr id="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556" y="637397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432990" y="1739717"/>
            <a:ext cx="72553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黑体" pitchFamily="49" charset="-122"/>
              </a:rPr>
              <a:t>快速查找某篇文献以获取全文</a:t>
            </a:r>
            <a:endParaRPr lang="en-US" altLang="zh-CN" sz="2400" b="1" dirty="0" smtClean="0">
              <a:latin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黑体" pitchFamily="49" charset="-122"/>
              </a:rPr>
              <a:t>对</a:t>
            </a:r>
            <a:r>
              <a:rPr lang="zh-CN" altLang="en-US" sz="2400" b="1" dirty="0">
                <a:latin typeface="黑体" pitchFamily="49" charset="-122"/>
              </a:rPr>
              <a:t>某个不熟悉的学科领域或主题内容进行全面</a:t>
            </a:r>
            <a:r>
              <a:rPr lang="zh-CN" altLang="en-US" sz="2400" b="1" dirty="0" smtClean="0">
                <a:latin typeface="黑体" pitchFamily="49" charset="-122"/>
              </a:rPr>
              <a:t>搜索</a:t>
            </a:r>
            <a:endParaRPr lang="zh-CN" altLang="en-US" sz="2400" b="1" dirty="0">
              <a:latin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itchFamily="49" charset="-122"/>
              </a:rPr>
              <a:t>对检索结果不需要进行细致划分或限定的</a:t>
            </a:r>
            <a:r>
              <a:rPr lang="zh-CN" altLang="en-US" sz="2400" b="1" dirty="0" smtClean="0">
                <a:latin typeface="黑体" pitchFamily="49" charset="-122"/>
              </a:rPr>
              <a:t>搜索</a:t>
            </a:r>
            <a:endParaRPr lang="zh-CN" altLang="en-US" sz="2400" b="1" dirty="0">
              <a:latin typeface="黑体" pitchFamily="49" charset="-122"/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836490" y="676236"/>
            <a:ext cx="446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搜索  </a:t>
            </a:r>
            <a:r>
              <a:rPr lang="zh-CN" altLang="en-US" sz="2800" b="1" dirty="0" smtClean="0">
                <a:latin typeface="黑体" pitchFamily="49" charset="-122"/>
              </a:rPr>
              <a:t>更</a:t>
            </a:r>
            <a:r>
              <a:rPr lang="zh-CN" altLang="en-US" sz="2800" b="1" dirty="0">
                <a:latin typeface="黑体" pitchFamily="49" charset="-122"/>
              </a:rPr>
              <a:t>适用于：</a:t>
            </a:r>
          </a:p>
          <a:p>
            <a:endParaRPr lang="en-US" altLang="zh-CN" sz="4000" b="1" dirty="0" smtClean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8273149" y="3712922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6805042" y="4479889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7818239" y="3621574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564393" y="3889565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110913" y="4659914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8615468" y="32312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0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692474" y="412304"/>
            <a:ext cx="66358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不足之处：</a:t>
            </a:r>
            <a:endParaRPr lang="en-US" altLang="zh-CN" sz="3200" dirty="0" smtClean="0"/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不支持主题词或受控词表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检索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不具备二次检索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功能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术语中的人名与论文作者相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混淆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数据库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中优先出版的文献信息检不到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……</a:t>
            </a:r>
            <a:endParaRPr lang="zh-CN" altLang="en-US" sz="2800" dirty="0">
              <a:latin typeface="+mn-ea"/>
            </a:endParaRPr>
          </a:p>
        </p:txBody>
      </p:sp>
      <p:pic>
        <p:nvPicPr>
          <p:cNvPr id="4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386" y="556320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82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0506" y="2644552"/>
            <a:ext cx="4607329" cy="1731255"/>
          </a:xfrm>
          <a:prstGeom prst="rect">
            <a:avLst/>
          </a:prstGeom>
          <a:noFill/>
        </p:spPr>
        <p:txBody>
          <a:bodyPr lIns="68592" tIns="34296" rIns="68592" bIns="3429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学术搜索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可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作为辅助检索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建议：多利用图书馆丰富的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资源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以专业数据库检索为主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9208">
            <a:off x="1076266" y="800485"/>
            <a:ext cx="656678" cy="73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06" y="412304"/>
            <a:ext cx="2520280" cy="7650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48" y="1494640"/>
            <a:ext cx="3456384" cy="9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4518792" y="735773"/>
            <a:ext cx="53995" cy="540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3453381" y="4572772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 flipH="1">
            <a:off x="1639586" y="4496928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1740786" y="4889827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-1058344" y="3724672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 flipH="1">
            <a:off x="944796" y="3935943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 flipH="1">
            <a:off x="2679716" y="4271711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 flipH="1">
            <a:off x="2705999" y="4728847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 flipH="1">
            <a:off x="517854" y="4528867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 flipH="1">
            <a:off x="2124298" y="3986580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 flipH="1">
            <a:off x="1481738" y="4193368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8312322" y="3696046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5671194" y="4403583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971329" y="4629860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7180114" y="4720818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7729922" y="4219943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5321130" y="4964933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910258" y="4392361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8181704" y="4215662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8871294" y="3709595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6565654" y="4143824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31058" y="1294946"/>
            <a:ext cx="5009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其他学术搜索引擎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90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85</a:t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35715" t="11805" r="27206" b="51510"/>
          <a:stretch/>
        </p:blipFill>
        <p:spPr bwMode="auto">
          <a:xfrm>
            <a:off x="180306" y="124272"/>
            <a:ext cx="3746122" cy="241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068738" y="268288"/>
            <a:ext cx="488487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Google Scholar 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（谷歌学术搜索，简称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GS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2004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第一次发布了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学术搜索的试用版。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公司将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学术搜索扩展至中文学术文献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不堪“过滤审查”制度，将搜索服务由中国内地转至香港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自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日，谷歌持续被屏蔽。</a:t>
            </a:r>
          </a:p>
          <a:p>
            <a:pPr>
              <a:lnSpc>
                <a:spcPct val="150000"/>
              </a:lnSpc>
              <a:defRPr/>
            </a:pPr>
            <a:endParaRPr lang="en-US" altLang="zh-CN" sz="18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/>
          <a:stretch/>
        </p:blipFill>
        <p:spPr>
          <a:xfrm rot="20511434">
            <a:off x="2628578" y="2788568"/>
            <a:ext cx="1782232" cy="17281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70843" y="3200745"/>
            <a:ext cx="4317545" cy="138499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/>
              <a:t>2017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3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29</a:t>
            </a:r>
            <a:r>
              <a:rPr lang="zh-CN" altLang="en-US" b="1" dirty="0" smtClean="0"/>
              <a:t>日谷歌</a:t>
            </a:r>
            <a:r>
              <a:rPr lang="zh-CN" altLang="en-US" b="1" dirty="0"/>
              <a:t>公司</a:t>
            </a:r>
            <a:r>
              <a:rPr lang="zh-CN" altLang="en-US" b="1" dirty="0" smtClean="0"/>
              <a:t>推出了专门</a:t>
            </a:r>
            <a:r>
              <a:rPr lang="zh-CN" altLang="en-US" b="1" dirty="0"/>
              <a:t>针对中国用户更</a:t>
            </a:r>
            <a:r>
              <a:rPr lang="zh-CN" altLang="en-US" b="1" dirty="0" smtClean="0"/>
              <a:t>新版谷歌翻译</a:t>
            </a:r>
            <a:r>
              <a:rPr lang="en-US" altLang="zh-CN" b="1" dirty="0" smtClean="0"/>
              <a:t>APP</a:t>
            </a:r>
            <a:r>
              <a:rPr lang="zh-CN" altLang="en-US" b="1" dirty="0" smtClean="0"/>
              <a:t>（</a:t>
            </a:r>
            <a:r>
              <a:rPr lang="zh-CN" altLang="en-US" b="1" dirty="0"/>
              <a:t>谷歌引入了神经机器翻译，更新包括，语音翻译、点按翻译、实景翻译、离线翻译，而且还增加了英语与韩语间即时相机翻译功能。）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5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76450" y="1132384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Google</a:t>
            </a:r>
            <a:r>
              <a:rPr lang="zh-CN" altLang="en-US" sz="2000" dirty="0"/>
              <a:t>翻译的</a:t>
            </a:r>
            <a:r>
              <a:rPr lang="en-US" altLang="zh-CN" sz="2000" dirty="0"/>
              <a:t>APP</a:t>
            </a:r>
            <a:r>
              <a:rPr lang="zh-CN" altLang="en-US" sz="2000" dirty="0"/>
              <a:t>版本可以</a:t>
            </a:r>
            <a:r>
              <a:rPr lang="zh-CN" altLang="en-US" sz="2000" b="1" dirty="0">
                <a:solidFill>
                  <a:srgbClr val="C00000"/>
                </a:solidFill>
              </a:rPr>
              <a:t>直接把图像翻译成文字</a:t>
            </a:r>
            <a:r>
              <a:rPr lang="zh-CN" altLang="en-US" sz="2000" dirty="0"/>
              <a:t>。点击相机图标，即可识别图像中的文字信息，实时转化为我们所需的语言</a:t>
            </a:r>
            <a:r>
              <a:rPr lang="zh-CN" altLang="en-US" sz="2000" dirty="0" smtClean="0"/>
              <a:t>，甚至不用</a:t>
            </a:r>
            <a:r>
              <a:rPr lang="zh-CN" altLang="en-US" sz="2000" dirty="0"/>
              <a:t>联网！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22" y="1348408"/>
            <a:ext cx="2952328" cy="164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93" y="321371"/>
            <a:ext cx="1524000" cy="914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73" y="334720"/>
            <a:ext cx="15240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01" y="339434"/>
            <a:ext cx="1524000" cy="914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30" y="339434"/>
            <a:ext cx="1524000" cy="914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98" y="339434"/>
            <a:ext cx="15240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5" y="328046"/>
            <a:ext cx="1524000" cy="914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22" y="4027597"/>
            <a:ext cx="1524000" cy="914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02" y="4040946"/>
            <a:ext cx="1524000" cy="914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30" y="4045660"/>
            <a:ext cx="1524000" cy="914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59" y="4045660"/>
            <a:ext cx="1524000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27" y="4045660"/>
            <a:ext cx="1524000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4" y="4034272"/>
            <a:ext cx="152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462"/>
            <a:ext cx="9145588" cy="4057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298" y="124272"/>
            <a:ext cx="540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http://dir.scmor.com/google/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" y="913065"/>
            <a:ext cx="8820150" cy="422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298" y="196280"/>
            <a:ext cx="53071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https://xue.glgoo.org/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椭圆 218"/>
          <p:cNvSpPr/>
          <p:nvPr/>
        </p:nvSpPr>
        <p:spPr>
          <a:xfrm flipH="1">
            <a:off x="8564437" y="3749509"/>
            <a:ext cx="417951" cy="41800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0" name="椭圆 219"/>
          <p:cNvSpPr/>
          <p:nvPr/>
        </p:nvSpPr>
        <p:spPr>
          <a:xfrm flipH="1">
            <a:off x="7957170" y="4871865"/>
            <a:ext cx="391922" cy="3919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1" name="椭圆 220"/>
          <p:cNvSpPr/>
          <p:nvPr/>
        </p:nvSpPr>
        <p:spPr>
          <a:xfrm flipH="1">
            <a:off x="8439608" y="4689169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2" name="椭圆 221"/>
          <p:cNvSpPr/>
          <p:nvPr/>
        </p:nvSpPr>
        <p:spPr>
          <a:xfrm flipH="1">
            <a:off x="8820152" y="4130929"/>
            <a:ext cx="690362" cy="69045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3" name="椭圆 222"/>
          <p:cNvSpPr/>
          <p:nvPr/>
        </p:nvSpPr>
        <p:spPr>
          <a:xfrm flipH="1">
            <a:off x="8657916" y="4607541"/>
            <a:ext cx="324472" cy="3245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4" name="椭圆 223"/>
          <p:cNvSpPr/>
          <p:nvPr/>
        </p:nvSpPr>
        <p:spPr>
          <a:xfrm flipH="1">
            <a:off x="7237090" y="4962392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 flipH="1">
            <a:off x="8962918" y="3459635"/>
            <a:ext cx="182670" cy="18269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256" y="261847"/>
            <a:ext cx="86086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哈医百</a:t>
            </a:r>
            <a:r>
              <a:rPr lang="zh-CN" altLang="en-US" sz="3600" b="1" dirty="0" smtClean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度</a:t>
            </a:r>
            <a:r>
              <a:rPr lang="zh-CN" altLang="en-US" sz="2800" b="1" dirty="0" smtClean="0">
                <a:latin typeface="+mn-ea"/>
              </a:rPr>
              <a:t>整合</a:t>
            </a:r>
            <a:r>
              <a:rPr lang="zh-CN" altLang="en-US" sz="2800" b="1" dirty="0">
                <a:latin typeface="+mn-ea"/>
              </a:rPr>
              <a:t>了哈尔滨医科大学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图书馆电子资源</a:t>
            </a:r>
            <a:r>
              <a:rPr lang="zh-CN" altLang="en-US" sz="2800" b="1" dirty="0">
                <a:latin typeface="+mn-ea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纸质资源</a:t>
            </a:r>
            <a:r>
              <a:rPr lang="zh-CN" altLang="en-US" sz="2800" b="1" dirty="0">
                <a:latin typeface="+mn-ea"/>
              </a:rPr>
              <a:t>及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百度学术资源</a:t>
            </a:r>
            <a:r>
              <a:rPr lang="zh-CN" altLang="en-US" sz="2800" b="1" dirty="0">
                <a:latin typeface="+mn-ea"/>
              </a:rPr>
              <a:t>，为我校师生获取学术资源提供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统一检索入口</a:t>
            </a:r>
            <a:r>
              <a:rPr lang="zh-CN" altLang="en-US" sz="2800" b="1" dirty="0" smtClean="0">
                <a:latin typeface="+mn-ea"/>
              </a:rPr>
              <a:t>。</a:t>
            </a:r>
            <a:endParaRPr lang="en-US" altLang="zh-CN" sz="28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+mn-ea"/>
              </a:rPr>
              <a:t> </a:t>
            </a:r>
            <a:r>
              <a:rPr lang="en-US" altLang="zh-CN" sz="2800" b="1" dirty="0" smtClean="0">
                <a:latin typeface="+mn-ea"/>
              </a:rPr>
              <a:t>   </a:t>
            </a:r>
            <a:r>
              <a:rPr lang="zh-CN" altLang="en-US" sz="2800" b="1" dirty="0">
                <a:latin typeface="+mn-ea"/>
              </a:rPr>
              <a:t>使用“哈医百度” </a:t>
            </a:r>
            <a:r>
              <a:rPr lang="zh-CN" altLang="en-US" sz="2800" b="1" dirty="0" smtClean="0">
                <a:latin typeface="+mn-ea"/>
              </a:rPr>
              <a:t>，</a:t>
            </a:r>
            <a:r>
              <a:rPr lang="zh-CN" altLang="en-US" sz="2800" b="1" dirty="0">
                <a:latin typeface="+mn-ea"/>
              </a:rPr>
              <a:t>不必在各个数据库之间切换，搜索结果链接会优先跳转至我校有权限的数据库进行免费下载，可更轻松、便捷地获取本校图书馆资源。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89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4" y="196280"/>
            <a:ext cx="8317210" cy="441076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8338" y="268288"/>
            <a:ext cx="41764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http://www.gycc.com/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90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2"/>
            <a:ext cx="9145588" cy="47130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8338" y="124272"/>
            <a:ext cx="38164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http://www.gfsoso.net/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/>
              <a:t>91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10"/>
            <a:ext cx="9145588" cy="47186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68938" y="1132384"/>
            <a:ext cx="288032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相关产品了解即可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使用需谨慎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04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12554" y="1830730"/>
            <a:ext cx="4337630" cy="1065863"/>
            <a:chOff x="2526464" y="866658"/>
            <a:chExt cx="4337630" cy="1065863"/>
          </a:xfrm>
        </p:grpSpPr>
        <p:grpSp>
          <p:nvGrpSpPr>
            <p:cNvPr id="35" name="组合 34"/>
            <p:cNvGrpSpPr/>
            <p:nvPr/>
          </p:nvGrpSpPr>
          <p:grpSpPr>
            <a:xfrm>
              <a:off x="3616167" y="885466"/>
              <a:ext cx="1046641" cy="1047055"/>
              <a:chOff x="1677608" y="2996952"/>
              <a:chExt cx="1395643" cy="1395643"/>
            </a:xfrm>
          </p:grpSpPr>
          <p:sp>
            <p:nvSpPr>
              <p:cNvPr id="36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00B0F0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4716810" y="885466"/>
              <a:ext cx="1046641" cy="1047055"/>
              <a:chOff x="1677608" y="2996952"/>
              <a:chExt cx="1395643" cy="1395643"/>
            </a:xfrm>
          </p:grpSpPr>
          <p:sp>
            <p:nvSpPr>
              <p:cNvPr id="39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0070C0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817453" y="885466"/>
              <a:ext cx="1046641" cy="1047055"/>
              <a:chOff x="1677608" y="2996952"/>
              <a:chExt cx="1395643" cy="1395643"/>
            </a:xfrm>
          </p:grpSpPr>
          <p:sp>
            <p:nvSpPr>
              <p:cNvPr id="42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00B0F0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2526464" y="866658"/>
              <a:ext cx="1046641" cy="1047055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0070C0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flipH="1">
              <a:off x="2805773" y="1101555"/>
              <a:ext cx="527992" cy="57725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</a:t>
              </a:r>
              <a:endParaRPr lang="id-ID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flipH="1">
              <a:off x="3855506" y="1101555"/>
              <a:ext cx="527992" cy="57725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</a:t>
              </a:r>
              <a:endParaRPr lang="id-ID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flipH="1">
              <a:off x="4980906" y="1070761"/>
              <a:ext cx="527992" cy="57725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聆</a:t>
              </a:r>
              <a:endParaRPr lang="id-ID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6061026" y="1070761"/>
              <a:ext cx="527992" cy="57725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听</a:t>
              </a:r>
              <a:endParaRPr lang="id-ID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7" name="椭圆 86"/>
          <p:cNvSpPr/>
          <p:nvPr/>
        </p:nvSpPr>
        <p:spPr>
          <a:xfrm flipH="1">
            <a:off x="3453381" y="4572772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 flipH="1">
            <a:off x="1639586" y="4496928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1740786" y="4889827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 flipH="1">
            <a:off x="-1058344" y="3724672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1" name="椭圆 90"/>
          <p:cNvSpPr/>
          <p:nvPr/>
        </p:nvSpPr>
        <p:spPr>
          <a:xfrm flipH="1">
            <a:off x="944796" y="3935943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2" name="椭圆 91"/>
          <p:cNvSpPr/>
          <p:nvPr/>
        </p:nvSpPr>
        <p:spPr>
          <a:xfrm flipH="1">
            <a:off x="2679716" y="4271711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3" name="椭圆 92"/>
          <p:cNvSpPr/>
          <p:nvPr/>
        </p:nvSpPr>
        <p:spPr>
          <a:xfrm flipH="1">
            <a:off x="2705999" y="4728847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4" name="椭圆 93"/>
          <p:cNvSpPr/>
          <p:nvPr/>
        </p:nvSpPr>
        <p:spPr>
          <a:xfrm flipH="1">
            <a:off x="517854" y="4528867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5" name="椭圆 94"/>
          <p:cNvSpPr/>
          <p:nvPr/>
        </p:nvSpPr>
        <p:spPr>
          <a:xfrm flipH="1">
            <a:off x="2124298" y="3986580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6" name="椭圆 95"/>
          <p:cNvSpPr/>
          <p:nvPr/>
        </p:nvSpPr>
        <p:spPr>
          <a:xfrm flipH="1">
            <a:off x="1481738" y="4193368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8312322" y="3696046"/>
            <a:ext cx="351324" cy="3513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5671194" y="4403583"/>
            <a:ext cx="588092" cy="58817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5971329" y="4629860"/>
            <a:ext cx="938930" cy="93905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180114" y="4720818"/>
            <a:ext cx="1695976" cy="1696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7729922" y="4219943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5321130" y="4964933"/>
            <a:ext cx="385691" cy="38574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6910258" y="4392361"/>
            <a:ext cx="923044" cy="92317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8181704" y="4215662"/>
            <a:ext cx="963884" cy="96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8871294" y="3709595"/>
            <a:ext cx="206760" cy="206788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6565654" y="4143824"/>
            <a:ext cx="303518" cy="3035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>
            <a:gradFill>
              <a:gsLst>
                <a:gs pos="0">
                  <a:srgbClr val="0070C0"/>
                </a:gs>
                <a:gs pos="50000">
                  <a:srgbClr val="0070C0"/>
                </a:gs>
                <a:gs pos="100000">
                  <a:srgbClr val="005392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blurRad="228600" dist="228600" dir="5400000" algn="t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zh-CN" altLang="en-US" sz="1800" ker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0B27-0958-4C4C-BDB9-66010A4DD1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33398d1cb9cfbecb4f615cf384f30cfba1d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1182</Words>
  <Application>Microsoft Office PowerPoint</Application>
  <PresentationFormat>自定义</PresentationFormat>
  <Paragraphs>205</Paragraphs>
  <Slides>93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93</vt:i4>
      </vt:variant>
    </vt:vector>
  </HeadingPairs>
  <TitlesOfParts>
    <vt:vector size="105" baseType="lpstr">
      <vt:lpstr>方正舒体</vt:lpstr>
      <vt:lpstr>黑体</vt:lpstr>
      <vt:lpstr>宋体</vt:lpstr>
      <vt:lpstr>微软雅黑</vt:lpstr>
      <vt:lpstr>Agency FB</vt:lpstr>
      <vt:lpstr>Arial</vt:lpstr>
      <vt:lpstr>Calibri</vt:lpstr>
      <vt:lpstr>Microsoft Sans Serif</vt:lpstr>
      <vt:lpstr>Times New Roman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408</cp:lastModifiedBy>
  <cp:revision>186</cp:revision>
  <dcterms:created xsi:type="dcterms:W3CDTF">2016-01-11T01:01:40Z</dcterms:created>
  <dcterms:modified xsi:type="dcterms:W3CDTF">2017-04-26T02:40:21Z</dcterms:modified>
</cp:coreProperties>
</file>