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6" r:id="rId3"/>
    <p:sldId id="805" r:id="rId5"/>
    <p:sldId id="806" r:id="rId6"/>
    <p:sldId id="287" r:id="rId7"/>
    <p:sldId id="306" r:id="rId8"/>
    <p:sldId id="722" r:id="rId9"/>
    <p:sldId id="761" r:id="rId10"/>
    <p:sldId id="724" r:id="rId11"/>
    <p:sldId id="725" r:id="rId12"/>
    <p:sldId id="726" r:id="rId13"/>
    <p:sldId id="727" r:id="rId14"/>
    <p:sldId id="728" r:id="rId15"/>
    <p:sldId id="730" r:id="rId16"/>
    <p:sldId id="729" r:id="rId17"/>
    <p:sldId id="318" r:id="rId18"/>
    <p:sldId id="781" r:id="rId19"/>
    <p:sldId id="731" r:id="rId20"/>
    <p:sldId id="732" r:id="rId21"/>
    <p:sldId id="807" r:id="rId22"/>
    <p:sldId id="782" r:id="rId23"/>
    <p:sldId id="733" r:id="rId24"/>
    <p:sldId id="275" r:id="rId25"/>
    <p:sldId id="276" r:id="rId26"/>
    <p:sldId id="736" r:id="rId27"/>
    <p:sldId id="737" r:id="rId28"/>
    <p:sldId id="759" r:id="rId29"/>
    <p:sldId id="788" r:id="rId30"/>
    <p:sldId id="751" r:id="rId31"/>
    <p:sldId id="762" r:id="rId32"/>
    <p:sldId id="763" r:id="rId33"/>
    <p:sldId id="738" r:id="rId34"/>
    <p:sldId id="808" r:id="rId35"/>
    <p:sldId id="347" r:id="rId36"/>
    <p:sldId id="764" r:id="rId37"/>
    <p:sldId id="739" r:id="rId38"/>
    <p:sldId id="809" r:id="rId39"/>
    <p:sldId id="811" r:id="rId40"/>
    <p:sldId id="740" r:id="rId41"/>
    <p:sldId id="741" r:id="rId42"/>
    <p:sldId id="734" r:id="rId43"/>
    <p:sldId id="810" r:id="rId44"/>
    <p:sldId id="742" r:id="rId45"/>
    <p:sldId id="752" r:id="rId46"/>
    <p:sldId id="792" r:id="rId47"/>
    <p:sldId id="793" r:id="rId48"/>
    <p:sldId id="796" r:id="rId49"/>
    <p:sldId id="743" r:id="rId50"/>
    <p:sldId id="744" r:id="rId51"/>
    <p:sldId id="787" r:id="rId52"/>
    <p:sldId id="799" r:id="rId53"/>
    <p:sldId id="798" r:id="rId54"/>
    <p:sldId id="802" r:id="rId55"/>
    <p:sldId id="747" r:id="rId56"/>
    <p:sldId id="754" r:id="rId57"/>
    <p:sldId id="753" r:id="rId58"/>
    <p:sldId id="757" r:id="rId59"/>
    <p:sldId id="755" r:id="rId60"/>
    <p:sldId id="756" r:id="rId61"/>
    <p:sldId id="813" r:id="rId62"/>
    <p:sldId id="801" r:id="rId63"/>
    <p:sldId id="745" r:id="rId64"/>
    <p:sldId id="735" r:id="rId65"/>
    <p:sldId id="758" r:id="rId66"/>
    <p:sldId id="319" r:id="rId67"/>
    <p:sldId id="760" r:id="rId68"/>
    <p:sldId id="765" r:id="rId69"/>
    <p:sldId id="750" r:id="rId70"/>
    <p:sldId id="766" r:id="rId71"/>
    <p:sldId id="601" r:id="rId72"/>
    <p:sldId id="715" r:id="rId73"/>
    <p:sldId id="804" r:id="rId74"/>
    <p:sldId id="784" r:id="rId75"/>
    <p:sldId id="783" r:id="rId76"/>
    <p:sldId id="778" r:id="rId77"/>
    <p:sldId id="779" r:id="rId78"/>
    <p:sldId id="780" r:id="rId79"/>
    <p:sldId id="748" r:id="rId80"/>
    <p:sldId id="749" r:id="rId81"/>
    <p:sldId id="812" r:id="rId82"/>
    <p:sldId id="746" r:id="rId83"/>
    <p:sldId id="685" r:id="rId84"/>
    <p:sldId id="317" r:id="rId85"/>
    <p:sldId id="814" r:id="rId8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le Monita" initials="A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BF9"/>
    <a:srgbClr val="A7C5FA"/>
    <a:srgbClr val="93ACA8"/>
    <a:srgbClr val="F40105"/>
    <a:srgbClr val="FB0705"/>
    <a:srgbClr val="FFFFFF"/>
    <a:srgbClr val="DEEBF7"/>
    <a:srgbClr val="FFD34C"/>
    <a:srgbClr val="FFE699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7" autoAdjust="0"/>
    <p:restoredTop sz="90000" autoAdjust="0"/>
  </p:normalViewPr>
  <p:slideViewPr>
    <p:cSldViewPr snapToGrid="0">
      <p:cViewPr varScale="1">
        <p:scale>
          <a:sx n="81" d="100"/>
          <a:sy n="81" d="100"/>
        </p:scale>
        <p:origin x="40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0" Type="http://schemas.openxmlformats.org/officeDocument/2006/relationships/commentAuthors" Target="commentAuthors.xml"/><Relationship Id="rId9" Type="http://schemas.openxmlformats.org/officeDocument/2006/relationships/slide" Target="slides/slide6.xml"/><Relationship Id="rId89" Type="http://schemas.openxmlformats.org/officeDocument/2006/relationships/tableStyles" Target="tableStyles.xml"/><Relationship Id="rId88" Type="http://schemas.openxmlformats.org/officeDocument/2006/relationships/viewProps" Target="viewProps.xml"/><Relationship Id="rId87" Type="http://schemas.openxmlformats.org/officeDocument/2006/relationships/presProps" Target="presProps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68F0F-9A41-418C-AAA3-E2FDE54D3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18FBD-4147-477B-A8D1-B00754E55B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19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403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81DD4681-32C7-433A-B170-6E3E931FF920}" type="slidenum">
              <a:rPr lang="zh-CN" altLang="en-US" sz="1200" dirty="0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《Sci Report》-Nature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很多同学认为下载参考文献比较麻烦，其实中国知网给大家提供了非常便捷的参考文献获取方式，后面给大家详细演示。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5%</a:t>
            </a:r>
            <a:r>
              <a:rPr lang="zh-CN" altLang="en-US" dirty="0"/>
              <a:t>的抽查比例中有</a:t>
            </a:r>
            <a:r>
              <a:rPr lang="en-US" altLang="zh-CN" dirty="0"/>
              <a:t>1.7%</a:t>
            </a:r>
            <a:r>
              <a:rPr lang="zh-CN" altLang="en-US" dirty="0"/>
              <a:t>的不合格比例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18FBD-4147-477B-A8D1-B00754E55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选题</a:t>
            </a:r>
            <a:r>
              <a:rPr lang="en-US" altLang="zh-CN" dirty="0"/>
              <a:t>——</a:t>
            </a:r>
            <a:r>
              <a:rPr lang="zh-CN" altLang="en-US" dirty="0"/>
              <a:t>半年</a:t>
            </a:r>
            <a:r>
              <a:rPr lang="en-US" altLang="zh-CN" dirty="0"/>
              <a:t>-</a:t>
            </a:r>
            <a:r>
              <a:rPr lang="zh-CN" altLang="en-US" dirty="0"/>
              <a:t>一年</a:t>
            </a:r>
            <a:endParaRPr lang="en-US" altLang="zh-CN" dirty="0"/>
          </a:p>
          <a:p>
            <a:r>
              <a:rPr lang="zh-CN" altLang="en-US" dirty="0"/>
              <a:t>实验</a:t>
            </a:r>
            <a:r>
              <a:rPr lang="en-US" altLang="zh-CN" dirty="0"/>
              <a:t>1</a:t>
            </a:r>
            <a:r>
              <a:rPr lang="zh-CN" altLang="en-US" dirty="0"/>
              <a:t>年半</a:t>
            </a:r>
            <a:endParaRPr lang="en-US" altLang="zh-CN" dirty="0"/>
          </a:p>
          <a:p>
            <a:r>
              <a:rPr lang="zh-CN" altLang="en-US" dirty="0"/>
              <a:t>调研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观点、材料、方法、继承、资料创新</a:t>
            </a:r>
            <a:endParaRPr lang="en-US" altLang="zh-CN" dirty="0"/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B1E2B-BA05-45A4-8EE7-DAB29FB80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研一同学，脚踏实地，多读文章</a:t>
            </a:r>
            <a:endParaRPr lang="en-US" altLang="zh-CN" dirty="0"/>
          </a:p>
          <a:p>
            <a:r>
              <a:rPr lang="zh-CN" altLang="en-US" dirty="0"/>
              <a:t>研二，实验同时更新论文。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B1E2B-BA05-45A4-8EE7-DAB29FB80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多突出拓展式阅读的重要性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18FBD-4147-477B-A8D1-B00754E55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借助思维导图帮助大家整理写作思路，当然大家也可使用研学平台将思维导图直接形成写作目录，的功能方便大家写作。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18FBD-4147-477B-A8D1-B00754E55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重点讲解第二部分</a:t>
            </a:r>
            <a:r>
              <a:rPr lang="en-US" altLang="zh-CN" dirty="0"/>
              <a:t>2.1</a:t>
            </a:r>
            <a:r>
              <a:rPr lang="zh-CN" altLang="en-US" dirty="0"/>
              <a:t>和</a:t>
            </a:r>
            <a:r>
              <a:rPr lang="en-US" altLang="zh-CN" dirty="0"/>
              <a:t>2.2</a:t>
            </a:r>
            <a:r>
              <a:rPr lang="zh-CN" altLang="en-US" dirty="0"/>
              <a:t>的阅读和写作部分。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B1E2B-BA05-45A4-8EE7-DAB29FB80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B1E2B-BA05-45A4-8EE7-DAB29FB80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长江学者予梁颖，一稿多投，翟天临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18FBD-4147-477B-A8D1-B00754E55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19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403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81DD4681-32C7-433A-B170-6E3E931FF920}" type="slidenum">
              <a:rPr lang="zh-CN" altLang="en-US" sz="1200" dirty="0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18FBD-4147-477B-A8D1-B00754E55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知己知彼，百战不殆。</a:t>
            </a:r>
            <a:r>
              <a:rPr lang="en-US" altLang="zh-CN" dirty="0"/>
              <a:t>XML</a:t>
            </a:r>
            <a:r>
              <a:rPr lang="zh-CN" altLang="en-US" dirty="0"/>
              <a:t>格式是中国知网推出的新型阅读格式，这种模式可以直接链接所有关键词，是同学们今后可能会应用较多的中文阅读格式，所以接下来我的讲解都会用</a:t>
            </a:r>
            <a:r>
              <a:rPr lang="en-US" altLang="zh-CN" dirty="0"/>
              <a:t>XML</a:t>
            </a:r>
            <a:r>
              <a:rPr lang="zh-CN" altLang="en-US" dirty="0"/>
              <a:t>格式文献界面，进行讲解。英文和中文期刊论文构成类似，所以以中文给大家讲解。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、去除表面泥土后，使用蒸馏水洗涤</a:t>
            </a:r>
            <a:r>
              <a:rPr lang="en-US" altLang="zh-CN" dirty="0"/>
              <a:t>2-3</a:t>
            </a:r>
            <a:r>
              <a:rPr lang="zh-CN" altLang="en-US" dirty="0"/>
              <a:t>次，通风处下自然晾干，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、至于</a:t>
            </a:r>
            <a:r>
              <a:rPr lang="en-US" altLang="zh-CN" dirty="0"/>
              <a:t>100</a:t>
            </a:r>
            <a:r>
              <a:rPr lang="zh-CN" altLang="en-US" dirty="0"/>
              <a:t>℃沸水下蒸煮</a:t>
            </a:r>
            <a:r>
              <a:rPr lang="en-US" altLang="zh-CN" dirty="0"/>
              <a:t>5min</a:t>
            </a:r>
            <a:r>
              <a:rPr lang="zh-CN" altLang="en-US" dirty="0"/>
              <a:t>，去皮</a:t>
            </a:r>
            <a:endParaRPr lang="en-US" altLang="zh-CN" dirty="0"/>
          </a:p>
          <a:p>
            <a:r>
              <a:rPr lang="zh-CN" altLang="en-US" dirty="0"/>
              <a:t>选取三个样品番茄，分别打碎后，每个样品取</a:t>
            </a:r>
            <a:r>
              <a:rPr lang="en-US" altLang="zh-CN" dirty="0"/>
              <a:t>5</a:t>
            </a:r>
            <a:r>
              <a:rPr lang="zh-CN" altLang="en-US" dirty="0"/>
              <a:t>个平行样进行检测其营养成分。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AAA0A-B7CA-4DAA-A44A-647C103E4C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2CFB9-7856-4C80-93E7-A93F6E1C32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1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1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5.jpeg"/><Relationship Id="rId1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15.png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2.GIF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40.png"/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44.jpeg"/><Relationship Id="rId3" Type="http://schemas.openxmlformats.org/officeDocument/2006/relationships/image" Target="../media/image143.png"/><Relationship Id="rId2" Type="http://schemas.microsoft.com/office/2007/relationships/hdphoto" Target="../media/image142.wdp"/><Relationship Id="rId1" Type="http://schemas.openxmlformats.org/officeDocument/2006/relationships/image" Target="../media/image141.pn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image" Target="../media/image14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组合 2"/>
          <p:cNvGrpSpPr/>
          <p:nvPr/>
        </p:nvGrpSpPr>
        <p:grpSpPr bwMode="auto">
          <a:xfrm>
            <a:off x="0" y="-8467"/>
            <a:ext cx="12225867" cy="6874933"/>
            <a:chOff x="-12700" y="-12889"/>
            <a:chExt cx="9169400" cy="5156389"/>
          </a:xfrm>
        </p:grpSpPr>
        <p:pic>
          <p:nvPicPr>
            <p:cNvPr id="40975" name="图片 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0" y="0"/>
              <a:ext cx="91694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0" y="-12889"/>
              <a:ext cx="9156700" cy="5143689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sp>
        <p:nvSpPr>
          <p:cNvPr id="11" name="椭圆 10"/>
          <p:cNvSpPr/>
          <p:nvPr/>
        </p:nvSpPr>
        <p:spPr>
          <a:xfrm>
            <a:off x="14122400" y="-2218267"/>
            <a:ext cx="220133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-605716" y="1087088"/>
            <a:ext cx="12831583" cy="3754874"/>
          </a:xfrm>
          <a:prstGeom prst="rect">
            <a:avLst/>
          </a:prstGeom>
          <a:solidFill>
            <a:schemeClr val="bg1">
              <a:lumMod val="65000"/>
              <a:alpha val="3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767715" algn="ctr">
              <a:defRPr/>
            </a:pPr>
            <a:endParaRPr lang="en-US" altLang="zh-CN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767715" algn="ctr">
              <a:defRPr/>
            </a:pP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论文阅读写作与学术规范  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767715" algn="ctr">
              <a:defRPr/>
            </a:pPr>
            <a:endParaRPr lang="en-US" altLang="zh-CN" sz="40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767715" algn="ctr">
              <a:defRPr/>
            </a:pPr>
            <a:endParaRPr lang="zh-CN" altLang="en-US" sz="66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4554644" y="5034621"/>
            <a:ext cx="283718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讲师：孙瑶</a:t>
            </a:r>
            <a:endParaRPr lang="en-US" altLang="zh-CN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同方知网（北京）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2019.10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6"/>
          <p:cNvGrpSpPr/>
          <p:nvPr/>
        </p:nvGrpSpPr>
        <p:grpSpPr bwMode="auto">
          <a:xfrm>
            <a:off x="3206751" y="3415187"/>
            <a:ext cx="5848349" cy="59267"/>
            <a:chOff x="2404630" y="2852103"/>
            <a:chExt cx="4386695" cy="45720"/>
          </a:xfrm>
        </p:grpSpPr>
        <p:sp>
          <p:nvSpPr>
            <p:cNvPr id="4" name="任意多边形 3"/>
            <p:cNvSpPr/>
            <p:nvPr/>
          </p:nvSpPr>
          <p:spPr>
            <a:xfrm>
              <a:off x="2404630" y="2855433"/>
              <a:ext cx="1991591" cy="0"/>
            </a:xfrm>
            <a:custGeom>
              <a:avLst/>
              <a:gdLst>
                <a:gd name="connsiteX0" fmla="*/ 2190750 w 2190750"/>
                <a:gd name="connsiteY0" fmla="*/ 0 h 0"/>
                <a:gd name="connsiteX1" fmla="*/ 0 w 2190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0">
                  <a:moveTo>
                    <a:pt x="2190750" y="0"/>
                  </a:moveTo>
                  <a:lnTo>
                    <a:pt x="0" y="0"/>
                  </a:ln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8" name="任意多边形 17"/>
            <p:cNvSpPr/>
            <p:nvPr/>
          </p:nvSpPr>
          <p:spPr>
            <a:xfrm flipH="1">
              <a:off x="4600575" y="2855433"/>
              <a:ext cx="2190750" cy="0"/>
            </a:xfrm>
            <a:custGeom>
              <a:avLst/>
              <a:gdLst>
                <a:gd name="connsiteX0" fmla="*/ 2190750 w 2190750"/>
                <a:gd name="connsiteY0" fmla="*/ 0 h 0"/>
                <a:gd name="connsiteX1" fmla="*/ 0 w 2190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0">
                  <a:moveTo>
                    <a:pt x="2190750" y="0"/>
                  </a:moveTo>
                  <a:lnTo>
                    <a:pt x="0" y="0"/>
                  </a:ln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6" name="椭圆 5"/>
            <p:cNvSpPr/>
            <p:nvPr/>
          </p:nvSpPr>
          <p:spPr>
            <a:xfrm>
              <a:off x="4479697" y="2852103"/>
              <a:ext cx="46043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sp>
        <p:nvSpPr>
          <p:cNvPr id="2" name="矩形 1"/>
          <p:cNvSpPr/>
          <p:nvPr/>
        </p:nvSpPr>
        <p:spPr>
          <a:xfrm>
            <a:off x="3764498" y="3521349"/>
            <a:ext cx="4540250" cy="1260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研究生生涯第一课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知网研学校园行 公益学术大巡讲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073682" y="1206261"/>
            <a:ext cx="10565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介绍自己实验数据或查找的文献资料，来证明自己工作的科学性和解决的问题，让读者认可自己的工作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843" y="2177007"/>
            <a:ext cx="3856383" cy="4502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83806"/>
            <a:ext cx="4324670" cy="4595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073682" y="729694"/>
            <a:ext cx="958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论文的构成 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  <a:effectLst>
                  <a:reflection blurRad="165100" stA="23000" endPos="70000" dir="5400000" sy="-10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研究方法、实验原料及方法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686721" y="867806"/>
            <a:ext cx="0" cy="267913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073683" y="1227777"/>
            <a:ext cx="1056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论文探究的答案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实验数据、现象的分析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8481" y="2220142"/>
            <a:ext cx="4023920" cy="4528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94" y="2175415"/>
            <a:ext cx="3876589" cy="4584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073682" y="729694"/>
            <a:ext cx="958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论文的构成 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  <a:effectLst>
                  <a:reflection blurRad="165100" stA="23000" endPos="70000" dir="5400000" sy="-10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结果与讨论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686721" y="867806"/>
            <a:ext cx="0" cy="267913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73682" y="1606582"/>
            <a:ext cx="1056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解释现象、阐述观点，说明你调查结果的意义，为后续研究提出建议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202635" y="1284265"/>
            <a:ext cx="1056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对所做工作进行总结提炼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5282" y="2044429"/>
            <a:ext cx="4599176" cy="24099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48" y="1989538"/>
            <a:ext cx="4737164" cy="251839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02635" y="4872040"/>
            <a:ext cx="10565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有些作者还会在文末提出自己工作的缺点和不足，并表明将来工作要解决的问题，吸引读者随时关注自己发文的动态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399" y="1757390"/>
            <a:ext cx="4853484" cy="293259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73682" y="729694"/>
            <a:ext cx="958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论文的构成 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  <a:effectLst>
                  <a:reflection blurRad="165100" stA="23000" endPos="70000" dir="5400000" sy="-10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结论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686721" y="867806"/>
            <a:ext cx="0" cy="267913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73682" y="1299809"/>
            <a:ext cx="1056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对工作中提供帮助的人表示感谢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28764" y="2010927"/>
            <a:ext cx="11356137" cy="2589151"/>
            <a:chOff x="573643" y="2010927"/>
            <a:chExt cx="11356137" cy="258915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43" y="2010927"/>
              <a:ext cx="11356137" cy="2589151"/>
            </a:xfrm>
            <a:prstGeom prst="rect">
              <a:avLst/>
            </a:prstGeom>
          </p:spPr>
        </p:pic>
        <p:cxnSp>
          <p:nvCxnSpPr>
            <p:cNvPr id="13" name="直接连接符 12"/>
            <p:cNvCxnSpPr/>
            <p:nvPr/>
          </p:nvCxnSpPr>
          <p:spPr>
            <a:xfrm>
              <a:off x="10851356" y="3221831"/>
              <a:ext cx="5572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868894" y="3545681"/>
              <a:ext cx="15099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82" y="1961418"/>
            <a:ext cx="10397985" cy="187106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73682" y="729694"/>
            <a:ext cx="958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论文的构成 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  <a:effectLst>
                  <a:reflection blurRad="165100" stA="23000" endPos="70000" dir="5400000" sy="-10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致谢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686721" y="867806"/>
            <a:ext cx="0" cy="267913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347" y="1961418"/>
            <a:ext cx="6917306" cy="3017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034341" y="1241312"/>
            <a:ext cx="1056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对已有工作的继承，也可以让读者继续阅读参考文献，获取更多相关的知识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6903" y="1870125"/>
            <a:ext cx="2599921" cy="48080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498" y="1870125"/>
            <a:ext cx="3405212" cy="460537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3682" y="729694"/>
            <a:ext cx="436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论文的构成 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  <a:effectLst>
                  <a:reflection blurRad="165100" stA="23000" endPos="70000" dir="5400000" sy="-10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参考文献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686721" y="867806"/>
            <a:ext cx="0" cy="267913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498" y="3234956"/>
            <a:ext cx="4143405" cy="3195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7"/>
          <p:cNvGrpSpPr/>
          <p:nvPr/>
        </p:nvGrpSpPr>
        <p:grpSpPr bwMode="auto">
          <a:xfrm>
            <a:off x="0" y="-16933"/>
            <a:ext cx="12192000" cy="6874933"/>
            <a:chOff x="0" y="-12889"/>
            <a:chExt cx="9144000" cy="5156389"/>
          </a:xfrm>
        </p:grpSpPr>
        <p:pic>
          <p:nvPicPr>
            <p:cNvPr id="20488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0" y="-12889"/>
              <a:ext cx="9144000" cy="5143689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sp>
        <p:nvSpPr>
          <p:cNvPr id="16" name="任意多边形 15"/>
          <p:cNvSpPr/>
          <p:nvPr/>
        </p:nvSpPr>
        <p:spPr>
          <a:xfrm flipV="1">
            <a:off x="3933377" y="2148928"/>
            <a:ext cx="4767621" cy="45719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7" name="文本框 13"/>
          <p:cNvSpPr txBox="1">
            <a:spLocks noChangeArrowheads="1"/>
          </p:cNvSpPr>
          <p:nvPr/>
        </p:nvSpPr>
        <p:spPr bwMode="auto">
          <a:xfrm>
            <a:off x="2676154" y="2148928"/>
            <a:ext cx="794660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Helvetica-Roman-SemiB"/>
                <a:ea typeface="SimSun-ExtB" panose="02010609060101010101" pitchFamily="49" charset="-122"/>
              </a:rPr>
              <a:t>02 </a:t>
            </a:r>
            <a:r>
              <a:rPr lang="zh-CN" altLang="en-US" sz="5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如何撰写论文</a:t>
            </a:r>
            <a:r>
              <a:rPr lang="en-US" altLang="zh-CN" sz="5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endParaRPr lang="en-US" altLang="zh-CN" sz="5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/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论文撰写的基本流程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933377" y="4080512"/>
            <a:ext cx="4767621" cy="45719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9" name="文本框 66"/>
          <p:cNvSpPr txBox="1">
            <a:spLocks noChangeArrowheads="1"/>
          </p:cNvSpPr>
          <p:nvPr/>
        </p:nvSpPr>
        <p:spPr bwMode="auto">
          <a:xfrm>
            <a:off x="4687359" y="3606536"/>
            <a:ext cx="2588683" cy="23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. </a:t>
            </a:r>
            <a:endParaRPr lang="zh-CN" altLang="en-US" sz="800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34135" y="448402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不合格的硕士研究生学位论文特征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2272" y="1128343"/>
            <a:ext cx="3155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作者科研能力不足（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38%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92272" y="4562318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论文创新型和价值型不高（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13%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92272" y="3241747"/>
            <a:ext cx="2896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论文规范性欠缺（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29%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16557" y="1526481"/>
            <a:ext cx="87863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分析、解决问题能力不足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（文不对题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文学、理论性或深度不够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历史学、缺乏逻辑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法学、论证单薄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教育学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研究方法科学性不足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（研究方法单一、数据不够真实、样本选取不科学）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论文结构不严谨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（摘要与结论相似、框架混乱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艺术学、文中模型和文字拼凑痕迹明显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工科）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16557" y="3641129"/>
            <a:ext cx="6692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格式不规范（摘要、参考文献、图表、公式、排版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经济学）</a:t>
            </a:r>
            <a:endParaRPr lang="en-US" altLang="zh-CN" dirty="0"/>
          </a:p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语言不规范（学术语言掌握薄弱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管理学）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引证不规范（通病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查重不通过）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16557" y="4962225"/>
            <a:ext cx="762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缺乏创新点，结论不可靠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自然科学类、建议与案例结合性差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法学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禁止符 13"/>
          <p:cNvSpPr/>
          <p:nvPr/>
        </p:nvSpPr>
        <p:spPr>
          <a:xfrm>
            <a:off x="1057486" y="3206343"/>
            <a:ext cx="434786" cy="434786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92272" y="5355151"/>
            <a:ext cx="2767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论文综述质量低（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8%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禁止符 17"/>
          <p:cNvSpPr/>
          <p:nvPr/>
        </p:nvSpPr>
        <p:spPr>
          <a:xfrm>
            <a:off x="1062689" y="1140168"/>
            <a:ext cx="434786" cy="434786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禁止符 18"/>
          <p:cNvSpPr/>
          <p:nvPr/>
        </p:nvSpPr>
        <p:spPr>
          <a:xfrm>
            <a:off x="1057486" y="4527439"/>
            <a:ext cx="434786" cy="434786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禁止符 19"/>
          <p:cNvSpPr/>
          <p:nvPr/>
        </p:nvSpPr>
        <p:spPr>
          <a:xfrm>
            <a:off x="1095344" y="5331519"/>
            <a:ext cx="434786" cy="434786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530130" y="5935341"/>
            <a:ext cx="3797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学术不端、选题意义严谨性不够</a:t>
            </a:r>
            <a:endParaRPr lang="zh-CN" altLang="en-US" sz="2000" dirty="0"/>
          </a:p>
        </p:txBody>
      </p:sp>
      <p:sp>
        <p:nvSpPr>
          <p:cNvPr id="22" name="禁止符 21"/>
          <p:cNvSpPr/>
          <p:nvPr/>
        </p:nvSpPr>
        <p:spPr>
          <a:xfrm>
            <a:off x="1095344" y="5918003"/>
            <a:ext cx="434786" cy="434786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 rot="1055480">
            <a:off x="7101523" y="1677372"/>
            <a:ext cx="1887702" cy="654341"/>
            <a:chOff x="8450473" y="1143574"/>
            <a:chExt cx="2251491" cy="780443"/>
          </a:xfrm>
        </p:grpSpPr>
        <p:sp>
          <p:nvSpPr>
            <p:cNvPr id="23" name="箭头: 五边形 22"/>
            <p:cNvSpPr/>
            <p:nvPr/>
          </p:nvSpPr>
          <p:spPr>
            <a:xfrm>
              <a:off x="8450473" y="1143574"/>
              <a:ext cx="2251491" cy="780443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缺乏阅读</a:t>
              </a:r>
              <a:endPara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0234267" y="1461712"/>
              <a:ext cx="160867" cy="1608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1055480">
            <a:off x="6866894" y="3338206"/>
            <a:ext cx="2127947" cy="654341"/>
            <a:chOff x="8163929" y="1143574"/>
            <a:chExt cx="2538035" cy="780443"/>
          </a:xfrm>
        </p:grpSpPr>
        <p:sp>
          <p:nvSpPr>
            <p:cNvPr id="27" name="箭头: 五边形 26"/>
            <p:cNvSpPr/>
            <p:nvPr/>
          </p:nvSpPr>
          <p:spPr>
            <a:xfrm>
              <a:off x="8163929" y="1143574"/>
              <a:ext cx="2538035" cy="780443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不会科技写作</a:t>
              </a:r>
              <a:endPara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306252" y="1469982"/>
              <a:ext cx="160867" cy="1608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1055480">
            <a:off x="5501391" y="5031934"/>
            <a:ext cx="3384009" cy="654341"/>
            <a:chOff x="8163929" y="1143574"/>
            <a:chExt cx="2538035" cy="780443"/>
          </a:xfrm>
        </p:grpSpPr>
        <p:sp>
          <p:nvSpPr>
            <p:cNvPr id="30" name="箭头: 五边形 29"/>
            <p:cNvSpPr/>
            <p:nvPr/>
          </p:nvSpPr>
          <p:spPr>
            <a:xfrm>
              <a:off x="8163929" y="1143574"/>
              <a:ext cx="2538035" cy="780443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不会选题</a:t>
              </a:r>
              <a:r>
                <a:rPr lang="en-US" altLang="zh-CN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+</a:t>
              </a:r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缺乏阅读</a:t>
              </a:r>
              <a:endPara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0395093" y="1511910"/>
              <a:ext cx="72026" cy="1189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3682" y="700891"/>
            <a:ext cx="3818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论文撰写的基本流程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34"/>
          <p:cNvSpPr>
            <a:spLocks noChangeArrowheads="1"/>
          </p:cNvSpPr>
          <p:nvPr/>
        </p:nvSpPr>
        <p:spPr bwMode="auto">
          <a:xfrm>
            <a:off x="1532737" y="2718903"/>
            <a:ext cx="2532558" cy="89255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sym typeface="方正姚体" panose="02010601030101010101" pitchFamily="2" charset="-122"/>
              </a:rPr>
              <a:t>STEP 01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  <a:sym typeface="方正姚体" panose="02010601030101010101" pitchFamily="2" charset="-122"/>
            </a:endParaRPr>
          </a:p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方正姚体" panose="02010601030101010101" pitchFamily="2" charset="-122"/>
              </a:rPr>
              <a:t>选题与文献阅读</a:t>
            </a:r>
            <a:endParaRPr lang="zh-CN" altLang="en-US" sz="2400" dirty="0">
              <a:latin typeface="华文宋体" panose="02010600040101010101" pitchFamily="2" charset="-122"/>
              <a:ea typeface="华文宋体" panose="02010600040101010101" pitchFamily="2" charset="-122"/>
              <a:sym typeface="华文宋体" panose="02010600040101010101" pitchFamily="2" charset="-122"/>
            </a:endParaRPr>
          </a:p>
        </p:txBody>
      </p:sp>
      <p:sp>
        <p:nvSpPr>
          <p:cNvPr id="32" name="文本框 34"/>
          <p:cNvSpPr>
            <a:spLocks noChangeArrowheads="1"/>
          </p:cNvSpPr>
          <p:nvPr/>
        </p:nvSpPr>
        <p:spPr bwMode="auto">
          <a:xfrm>
            <a:off x="4819760" y="2718901"/>
            <a:ext cx="3306947" cy="89255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sym typeface="方正姚体" panose="02010601030101010101" pitchFamily="2" charset="-122"/>
              </a:rPr>
              <a:t>STEP 02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  <a:sym typeface="方正姚体" panose="02010601030101010101" pitchFamily="2" charset="-122"/>
            </a:endParaRPr>
          </a:p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方正姚体" panose="02010601030101010101" pitchFamily="2" charset="-122"/>
              </a:rPr>
              <a:t>实验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sym typeface="方正姚体" panose="02010601030101010101" pitchFamily="2" charset="-122"/>
              </a:rPr>
              <a:t>/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方正姚体" panose="02010601030101010101" pitchFamily="2" charset="-122"/>
              </a:rPr>
              <a:t>调研及论文写作</a:t>
            </a:r>
            <a:endParaRPr lang="zh-CN" altLang="en-US" sz="2400" dirty="0">
              <a:latin typeface="华文宋体" panose="02010600040101010101" pitchFamily="2" charset="-122"/>
              <a:ea typeface="华文宋体" panose="02010600040101010101" pitchFamily="2" charset="-122"/>
              <a:sym typeface="华文宋体" panose="02010600040101010101" pitchFamily="2" charset="-122"/>
            </a:endParaRPr>
          </a:p>
        </p:txBody>
      </p:sp>
      <p:sp>
        <p:nvSpPr>
          <p:cNvPr id="34" name="文本框 34"/>
          <p:cNvSpPr>
            <a:spLocks noChangeArrowheads="1"/>
          </p:cNvSpPr>
          <p:nvPr/>
        </p:nvSpPr>
        <p:spPr bwMode="auto">
          <a:xfrm>
            <a:off x="8857727" y="2718901"/>
            <a:ext cx="2243137" cy="89255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sym typeface="方正姚体" panose="02010601030101010101" pitchFamily="2" charset="-122"/>
              </a:rPr>
              <a:t>STEP 03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  <a:sym typeface="方正姚体" panose="02010601030101010101" pitchFamily="2" charset="-122"/>
            </a:endParaRPr>
          </a:p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方正姚体" panose="02010601030101010101" pitchFamily="2" charset="-122"/>
              </a:rPr>
              <a:t>投稿与答辩</a:t>
            </a:r>
            <a:endParaRPr lang="zh-CN" altLang="en-US" sz="2400" dirty="0">
              <a:latin typeface="华文宋体" panose="02010600040101010101" pitchFamily="2" charset="-122"/>
              <a:ea typeface="华文宋体" panose="02010600040101010101" pitchFamily="2" charset="-122"/>
              <a:sym typeface="华文宋体" panose="0201060004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532736" y="3879617"/>
            <a:ext cx="9126527" cy="289343"/>
            <a:chOff x="1573260" y="3669946"/>
            <a:chExt cx="9126527" cy="289343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573260" y="3815580"/>
              <a:ext cx="9126527" cy="0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箭头: V 形 9"/>
            <p:cNvSpPr/>
            <p:nvPr/>
          </p:nvSpPr>
          <p:spPr>
            <a:xfrm>
              <a:off x="2495814" y="3669946"/>
              <a:ext cx="333144" cy="287418"/>
            </a:xfrm>
            <a:prstGeom prst="chevron">
              <a:avLst/>
            </a:prstGeom>
            <a:solidFill>
              <a:srgbClr val="8F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箭头: V 形 26"/>
            <p:cNvSpPr/>
            <p:nvPr/>
          </p:nvSpPr>
          <p:spPr>
            <a:xfrm>
              <a:off x="5929428" y="3669946"/>
              <a:ext cx="333144" cy="287418"/>
            </a:xfrm>
            <a:prstGeom prst="chevron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箭头: V 形 28"/>
            <p:cNvSpPr/>
            <p:nvPr/>
          </p:nvSpPr>
          <p:spPr>
            <a:xfrm>
              <a:off x="9626762" y="3671871"/>
              <a:ext cx="333144" cy="287418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3682" y="700891"/>
            <a:ext cx="4804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选题与文献阅读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8122" y="1364641"/>
            <a:ext cx="395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什么是好的选题？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3681" y="2681352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煮制条件对卤鸡肉与鸡汤风味的影响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3681" y="2085266"/>
            <a:ext cx="7571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八角茴香对卤鸡肉挥发性风味的影响及其作用机制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13800" y="7008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i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好的选题论文成功了一半</a:t>
            </a:r>
            <a:endParaRPr lang="zh-CN" altLang="en-US" sz="2800" i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73681" y="3899361"/>
            <a:ext cx="3071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如何选题？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073681" y="3340422"/>
            <a:ext cx="8810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选题原则：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有用性、公共性、创新型、现实性、前瞻性、传承性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603411" y="2173677"/>
            <a:ext cx="3450566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好的选题：新、小、深</a:t>
            </a:r>
            <a:endParaRPr lang="en-US" altLang="zh-CN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不好的选题：泛、大、多论点</a:t>
            </a:r>
            <a:endParaRPr lang="en-US" altLang="zh-CN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箭头: 五边形 5"/>
          <p:cNvSpPr/>
          <p:nvPr/>
        </p:nvSpPr>
        <p:spPr>
          <a:xfrm>
            <a:off x="5587645" y="4699729"/>
            <a:ext cx="1686318" cy="793630"/>
          </a:xfrm>
          <a:prstGeom prst="homePlat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科学前沿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箭头: 五边形 11"/>
          <p:cNvSpPr/>
          <p:nvPr/>
        </p:nvSpPr>
        <p:spPr>
          <a:xfrm>
            <a:off x="7554032" y="4699729"/>
            <a:ext cx="1686318" cy="793630"/>
          </a:xfrm>
          <a:prstGeom prst="homePlate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创新性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箭头: 五边形 12"/>
          <p:cNvSpPr/>
          <p:nvPr/>
        </p:nvSpPr>
        <p:spPr>
          <a:xfrm>
            <a:off x="9520419" y="4699729"/>
            <a:ext cx="1686318" cy="793630"/>
          </a:xfrm>
          <a:prstGeom prst="homePlat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研究空白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箭头: 五边形 13"/>
          <p:cNvSpPr/>
          <p:nvPr/>
        </p:nvSpPr>
        <p:spPr>
          <a:xfrm>
            <a:off x="1626143" y="4699729"/>
            <a:ext cx="1686318" cy="793630"/>
          </a:xfrm>
          <a:prstGeom prst="homePlate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导师研究方向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箭头: 五边形 14"/>
          <p:cNvSpPr/>
          <p:nvPr/>
        </p:nvSpPr>
        <p:spPr>
          <a:xfrm>
            <a:off x="3592530" y="4699729"/>
            <a:ext cx="1686318" cy="793630"/>
          </a:xfrm>
          <a:prstGeom prst="homePlat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兴趣点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474035" y="1475301"/>
            <a:ext cx="5679529" cy="4342655"/>
            <a:chOff x="3105489" y="846711"/>
            <a:chExt cx="5679529" cy="434265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43"/>
            <a:stretch>
              <a:fillRect/>
            </a:stretch>
          </p:blipFill>
          <p:spPr>
            <a:xfrm>
              <a:off x="3105489" y="846711"/>
              <a:ext cx="5679529" cy="434265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756326" y="1242354"/>
              <a:ext cx="400110" cy="861155"/>
            </a:xfrm>
            <a:prstGeom prst="rect">
              <a:avLst/>
            </a:prstGeom>
            <a:solidFill>
              <a:srgbClr val="F40105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</a:rPr>
                <a:t>导师选题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974024" y="3155076"/>
              <a:ext cx="461665" cy="861155"/>
            </a:xfrm>
            <a:prstGeom prst="rect">
              <a:avLst/>
            </a:prstGeom>
            <a:solidFill>
              <a:srgbClr val="93ACA8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</a:rPr>
                <a:t>自己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313800" y="2985081"/>
              <a:ext cx="582057" cy="307777"/>
            </a:xfrm>
            <a:prstGeom prst="rect">
              <a:avLst/>
            </a:prstGeom>
            <a:solidFill>
              <a:srgbClr val="A7C5FA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导师</a:t>
              </a:r>
              <a:endPara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7" grpId="0"/>
      <p:bldP spid="29" grpId="0"/>
      <p:bldP spid="3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486532" y="342630"/>
            <a:ext cx="496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ource Han Serif SC" panose="02020400000000000000" pitchFamily="18" charset="-122"/>
              </a:rPr>
              <a:t>选题方法：思维池法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ource Han Serif SC" panose="02020400000000000000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5013" y="1160022"/>
            <a:ext cx="5978813" cy="54025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" y="0"/>
            <a:ext cx="120629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3493" y="419997"/>
            <a:ext cx="4804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选题与文献阅读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851" y="1095288"/>
            <a:ext cx="10728298" cy="41969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6" y="943217"/>
            <a:ext cx="12062307" cy="505377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647885" y="2246737"/>
            <a:ext cx="1708847" cy="2899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51" y="943217"/>
            <a:ext cx="10654169" cy="4560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80" y="1728774"/>
            <a:ext cx="10613909" cy="42985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07" y="943217"/>
            <a:ext cx="9965206" cy="56984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11" y="912890"/>
            <a:ext cx="10617106" cy="361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493" y="1353902"/>
            <a:ext cx="11055837" cy="3617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3493" y="419997"/>
            <a:ext cx="4804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选题与文献阅读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2063" y="943217"/>
            <a:ext cx="8448737" cy="67485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68" y="1921339"/>
            <a:ext cx="11561464" cy="116417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1391002" y="2570688"/>
            <a:ext cx="404317" cy="424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37" y="943217"/>
            <a:ext cx="9165286" cy="47899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23" y="1384090"/>
            <a:ext cx="11591114" cy="230693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391002" y="3120458"/>
            <a:ext cx="404317" cy="420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063" y="913911"/>
            <a:ext cx="10021873" cy="5254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7"/>
          <a:stretch>
            <a:fillRect/>
          </a:stretch>
        </p:blipFill>
        <p:spPr>
          <a:xfrm>
            <a:off x="1383809" y="896526"/>
            <a:ext cx="9526004" cy="5351874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1086594" y="104457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我们眼中的中国知网（</a:t>
            </a:r>
            <a:r>
              <a:rPr lang="en-US" altLang="zh-C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84" y="754731"/>
            <a:ext cx="8961561" cy="5974375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-76719" y="976746"/>
            <a:ext cx="12490392" cy="15744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实际的中国知网（</a:t>
            </a:r>
            <a:r>
              <a:rPr lang="en-US" altLang="zh-C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51777" y="5735150"/>
            <a:ext cx="3711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n w="6600">
                  <a:solidFill>
                    <a:srgbClr val="58B6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8B6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n w="6600">
                  <a:solidFill>
                    <a:srgbClr val="58B6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8B6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还不止这些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934691" y="2773260"/>
            <a:ext cx="1794163" cy="1071376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lstStyle/>
          <a:p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3493" y="419997"/>
            <a:ext cx="4804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选题与文献阅读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t="8017" b="4211"/>
          <a:stretch>
            <a:fillRect/>
          </a:stretch>
        </p:blipFill>
        <p:spPr>
          <a:xfrm>
            <a:off x="1089958" y="943217"/>
            <a:ext cx="9793194" cy="573042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044141" y="2043953"/>
            <a:ext cx="3544047" cy="21754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044141" y="4297018"/>
            <a:ext cx="3544047" cy="23148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40541" y="3929529"/>
            <a:ext cx="3212353" cy="26147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3493" y="419997"/>
            <a:ext cx="7318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选题与文献阅读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文献阅读与文献检索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3493" y="1134670"/>
            <a:ext cx="6647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i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学会写论文的唯一途径</a:t>
            </a:r>
            <a:r>
              <a:rPr lang="en-US" altLang="zh-CN" sz="2800" i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i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读！大量文章</a:t>
            </a:r>
            <a:endParaRPr lang="zh-CN" altLang="en-US" sz="2800" i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箭头: 五边形 7"/>
          <p:cNvSpPr/>
          <p:nvPr/>
        </p:nvSpPr>
        <p:spPr>
          <a:xfrm>
            <a:off x="794346" y="1849343"/>
            <a:ext cx="1686318" cy="79363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读什么？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86648" y="2774939"/>
            <a:ext cx="3570208" cy="16677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原则：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先综述，后科技；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先中文，后英文；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本看硕，硕看博；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437163" y="217408"/>
            <a:ext cx="3021822" cy="1917514"/>
            <a:chOff x="7489104" y="3501568"/>
            <a:chExt cx="3021822" cy="1917514"/>
          </a:xfrm>
        </p:grpSpPr>
        <p:sp>
          <p:nvSpPr>
            <p:cNvPr id="3" name="思想气泡: 云 2"/>
            <p:cNvSpPr/>
            <p:nvPr/>
          </p:nvSpPr>
          <p:spPr>
            <a:xfrm>
              <a:off x="7489104" y="3501568"/>
              <a:ext cx="3021822" cy="1917514"/>
            </a:xfrm>
            <a:prstGeom prst="cloudCallo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137689" y="4075514"/>
              <a:ext cx="20313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怎么找？</a:t>
              </a:r>
              <a:endPara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786648" y="1849325"/>
            <a:ext cx="48013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挖坟式阅读，由点到面阅读，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根据兴趣由泛到精（重要度标识）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02"/>
          <a:stretch>
            <a:fillRect/>
          </a:stretch>
        </p:blipFill>
        <p:spPr>
          <a:xfrm>
            <a:off x="7389284" y="2296672"/>
            <a:ext cx="4572000" cy="22729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79" y="1559481"/>
            <a:ext cx="8536303" cy="4681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473703" y="140918"/>
            <a:ext cx="3444292" cy="2317823"/>
            <a:chOff x="791475" y="3130978"/>
            <a:chExt cx="2911718" cy="1959429"/>
          </a:xfrm>
          <a:solidFill>
            <a:srgbClr val="FFD34C"/>
          </a:solidFill>
        </p:grpSpPr>
        <p:sp>
          <p:nvSpPr>
            <p:cNvPr id="14" name="爆炸形: 8 pt  13"/>
            <p:cNvSpPr/>
            <p:nvPr/>
          </p:nvSpPr>
          <p:spPr>
            <a:xfrm>
              <a:off x="791475" y="3130978"/>
              <a:ext cx="2911718" cy="1959429"/>
            </a:xfrm>
            <a:prstGeom prst="irregularSeal1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67612" y="3730432"/>
              <a:ext cx="185517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</a:rPr>
                <a:t>读研期间你必须收藏的网址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680998" y="1687381"/>
            <a:ext cx="3284503" cy="1897324"/>
            <a:chOff x="1857227" y="592427"/>
            <a:chExt cx="3284503" cy="1897324"/>
          </a:xfrm>
        </p:grpSpPr>
        <p:sp>
          <p:nvSpPr>
            <p:cNvPr id="18" name="TextBox 23"/>
            <p:cNvSpPr txBox="1"/>
            <p:nvPr/>
          </p:nvSpPr>
          <p:spPr>
            <a:xfrm>
              <a:off x="1857227" y="1066797"/>
              <a:ext cx="3284503" cy="1422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图书馆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中国知网</a:t>
              </a:r>
              <a:endPara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en-US" altLang="zh-CN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Soopat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（中英文专利）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TextBox 24"/>
            <p:cNvSpPr txBox="1"/>
            <p:nvPr/>
          </p:nvSpPr>
          <p:spPr>
            <a:xfrm>
              <a:off x="2252726" y="592427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中文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186"/>
            <p:cNvSpPr/>
            <p:nvPr/>
          </p:nvSpPr>
          <p:spPr bwMode="auto">
            <a:xfrm>
              <a:off x="1982679" y="605487"/>
              <a:ext cx="270047" cy="346534"/>
            </a:xfrm>
            <a:custGeom>
              <a:avLst/>
              <a:gdLst>
                <a:gd name="T0" fmla="*/ 84 w 84"/>
                <a:gd name="T1" fmla="*/ 24 h 156"/>
                <a:gd name="T2" fmla="*/ 84 w 84"/>
                <a:gd name="T3" fmla="*/ 114 h 156"/>
                <a:gd name="T4" fmla="*/ 42 w 84"/>
                <a:gd name="T5" fmla="*/ 156 h 156"/>
                <a:gd name="T6" fmla="*/ 0 w 84"/>
                <a:gd name="T7" fmla="*/ 114 h 156"/>
                <a:gd name="T8" fmla="*/ 0 w 84"/>
                <a:gd name="T9" fmla="*/ 30 h 156"/>
                <a:gd name="T10" fmla="*/ 4 w 84"/>
                <a:gd name="T11" fmla="*/ 15 h 156"/>
                <a:gd name="T12" fmla="*/ 30 w 84"/>
                <a:gd name="T13" fmla="*/ 0 h 156"/>
                <a:gd name="T14" fmla="*/ 56 w 84"/>
                <a:gd name="T15" fmla="*/ 15 h 156"/>
                <a:gd name="T16" fmla="*/ 60 w 84"/>
                <a:gd name="T17" fmla="*/ 30 h 156"/>
                <a:gd name="T18" fmla="*/ 60 w 84"/>
                <a:gd name="T19" fmla="*/ 108 h 156"/>
                <a:gd name="T20" fmla="*/ 42 w 84"/>
                <a:gd name="T21" fmla="*/ 126 h 156"/>
                <a:gd name="T22" fmla="*/ 24 w 84"/>
                <a:gd name="T23" fmla="*/ 108 h 156"/>
                <a:gd name="T24" fmla="*/ 24 w 84"/>
                <a:gd name="T25" fmla="*/ 54 h 156"/>
                <a:gd name="T26" fmla="*/ 30 w 84"/>
                <a:gd name="T27" fmla="*/ 48 h 156"/>
                <a:gd name="T28" fmla="*/ 36 w 84"/>
                <a:gd name="T29" fmla="*/ 54 h 156"/>
                <a:gd name="T30" fmla="*/ 36 w 84"/>
                <a:gd name="T31" fmla="*/ 108 h 156"/>
                <a:gd name="T32" fmla="*/ 42 w 84"/>
                <a:gd name="T33" fmla="*/ 114 h 156"/>
                <a:gd name="T34" fmla="*/ 48 w 84"/>
                <a:gd name="T35" fmla="*/ 108 h 156"/>
                <a:gd name="T36" fmla="*/ 48 w 84"/>
                <a:gd name="T37" fmla="*/ 30 h 156"/>
                <a:gd name="T38" fmla="*/ 30 w 84"/>
                <a:gd name="T39" fmla="*/ 12 h 156"/>
                <a:gd name="T40" fmla="*/ 14 w 84"/>
                <a:gd name="T41" fmla="*/ 21 h 156"/>
                <a:gd name="T42" fmla="*/ 12 w 84"/>
                <a:gd name="T43" fmla="*/ 30 h 156"/>
                <a:gd name="T44" fmla="*/ 12 w 84"/>
                <a:gd name="T45" fmla="*/ 114 h 156"/>
                <a:gd name="T46" fmla="*/ 42 w 84"/>
                <a:gd name="T47" fmla="*/ 144 h 156"/>
                <a:gd name="T48" fmla="*/ 72 w 84"/>
                <a:gd name="T49" fmla="*/ 114 h 156"/>
                <a:gd name="T50" fmla="*/ 72 w 84"/>
                <a:gd name="T51" fmla="*/ 24 h 156"/>
                <a:gd name="T52" fmla="*/ 78 w 84"/>
                <a:gd name="T53" fmla="*/ 18 h 156"/>
                <a:gd name="T54" fmla="*/ 84 w 84"/>
                <a:gd name="T55" fmla="*/ 2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156">
                  <a:moveTo>
                    <a:pt x="84" y="24"/>
                  </a:moveTo>
                  <a:cubicBezTo>
                    <a:pt x="84" y="114"/>
                    <a:pt x="84" y="114"/>
                    <a:pt x="84" y="114"/>
                  </a:cubicBezTo>
                  <a:cubicBezTo>
                    <a:pt x="84" y="129"/>
                    <a:pt x="75" y="156"/>
                    <a:pt x="42" y="156"/>
                  </a:cubicBezTo>
                  <a:cubicBezTo>
                    <a:pt x="9" y="156"/>
                    <a:pt x="0" y="129"/>
                    <a:pt x="0" y="11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0" y="22"/>
                    <a:pt x="4" y="15"/>
                  </a:cubicBezTo>
                  <a:cubicBezTo>
                    <a:pt x="9" y="5"/>
                    <a:pt x="18" y="0"/>
                    <a:pt x="30" y="0"/>
                  </a:cubicBezTo>
                  <a:cubicBezTo>
                    <a:pt x="42" y="0"/>
                    <a:pt x="51" y="5"/>
                    <a:pt x="56" y="15"/>
                  </a:cubicBezTo>
                  <a:cubicBezTo>
                    <a:pt x="60" y="22"/>
                    <a:pt x="60" y="29"/>
                    <a:pt x="60" y="30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0" y="115"/>
                    <a:pt x="55" y="126"/>
                    <a:pt x="42" y="126"/>
                  </a:cubicBezTo>
                  <a:cubicBezTo>
                    <a:pt x="29" y="126"/>
                    <a:pt x="24" y="115"/>
                    <a:pt x="24" y="108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1"/>
                    <a:pt x="27" y="48"/>
                    <a:pt x="30" y="48"/>
                  </a:cubicBezTo>
                  <a:cubicBezTo>
                    <a:pt x="33" y="48"/>
                    <a:pt x="36" y="51"/>
                    <a:pt x="36" y="54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11"/>
                    <a:pt x="37" y="114"/>
                    <a:pt x="42" y="114"/>
                  </a:cubicBezTo>
                  <a:cubicBezTo>
                    <a:pt x="47" y="114"/>
                    <a:pt x="48" y="111"/>
                    <a:pt x="48" y="108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7"/>
                    <a:pt x="47" y="12"/>
                    <a:pt x="30" y="12"/>
                  </a:cubicBezTo>
                  <a:cubicBezTo>
                    <a:pt x="22" y="12"/>
                    <a:pt x="17" y="15"/>
                    <a:pt x="14" y="21"/>
                  </a:cubicBezTo>
                  <a:cubicBezTo>
                    <a:pt x="12" y="25"/>
                    <a:pt x="12" y="30"/>
                    <a:pt x="12" y="30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7"/>
                    <a:pt x="13" y="144"/>
                    <a:pt x="42" y="144"/>
                  </a:cubicBezTo>
                  <a:cubicBezTo>
                    <a:pt x="72" y="144"/>
                    <a:pt x="72" y="115"/>
                    <a:pt x="72" y="11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2" y="21"/>
                    <a:pt x="75" y="18"/>
                    <a:pt x="78" y="18"/>
                  </a:cubicBezTo>
                  <a:cubicBezTo>
                    <a:pt x="81" y="18"/>
                    <a:pt x="84" y="21"/>
                    <a:pt x="84" y="24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/>
            <a:lstStyle/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349714" y="1687381"/>
            <a:ext cx="4855935" cy="3743983"/>
            <a:chOff x="1853411" y="2749573"/>
            <a:chExt cx="4108450" cy="3743983"/>
          </a:xfrm>
        </p:grpSpPr>
        <p:sp>
          <p:nvSpPr>
            <p:cNvPr id="23" name="TextBox 23"/>
            <p:cNvSpPr txBox="1"/>
            <p:nvPr/>
          </p:nvSpPr>
          <p:spPr>
            <a:xfrm>
              <a:off x="1853411" y="3223943"/>
              <a:ext cx="4108450" cy="326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Web of Science Core Collection</a:t>
              </a:r>
              <a:endPara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SCOPUS</a:t>
              </a:r>
              <a:endPara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Springer\Elsevier\</a:t>
              </a: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Wiely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Sci-Hub 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(DOI\URL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检索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)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谷歌学术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LutPub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（期刊信息查询）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CNKI Scholar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248910" y="274957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英文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86"/>
            <p:cNvSpPr/>
            <p:nvPr/>
          </p:nvSpPr>
          <p:spPr bwMode="auto">
            <a:xfrm>
              <a:off x="1978863" y="2762633"/>
              <a:ext cx="270047" cy="346534"/>
            </a:xfrm>
            <a:custGeom>
              <a:avLst/>
              <a:gdLst>
                <a:gd name="T0" fmla="*/ 84 w 84"/>
                <a:gd name="T1" fmla="*/ 24 h 156"/>
                <a:gd name="T2" fmla="*/ 84 w 84"/>
                <a:gd name="T3" fmla="*/ 114 h 156"/>
                <a:gd name="T4" fmla="*/ 42 w 84"/>
                <a:gd name="T5" fmla="*/ 156 h 156"/>
                <a:gd name="T6" fmla="*/ 0 w 84"/>
                <a:gd name="T7" fmla="*/ 114 h 156"/>
                <a:gd name="T8" fmla="*/ 0 w 84"/>
                <a:gd name="T9" fmla="*/ 30 h 156"/>
                <a:gd name="T10" fmla="*/ 4 w 84"/>
                <a:gd name="T11" fmla="*/ 15 h 156"/>
                <a:gd name="T12" fmla="*/ 30 w 84"/>
                <a:gd name="T13" fmla="*/ 0 h 156"/>
                <a:gd name="T14" fmla="*/ 56 w 84"/>
                <a:gd name="T15" fmla="*/ 15 h 156"/>
                <a:gd name="T16" fmla="*/ 60 w 84"/>
                <a:gd name="T17" fmla="*/ 30 h 156"/>
                <a:gd name="T18" fmla="*/ 60 w 84"/>
                <a:gd name="T19" fmla="*/ 108 h 156"/>
                <a:gd name="T20" fmla="*/ 42 w 84"/>
                <a:gd name="T21" fmla="*/ 126 h 156"/>
                <a:gd name="T22" fmla="*/ 24 w 84"/>
                <a:gd name="T23" fmla="*/ 108 h 156"/>
                <a:gd name="T24" fmla="*/ 24 w 84"/>
                <a:gd name="T25" fmla="*/ 54 h 156"/>
                <a:gd name="T26" fmla="*/ 30 w 84"/>
                <a:gd name="T27" fmla="*/ 48 h 156"/>
                <a:gd name="T28" fmla="*/ 36 w 84"/>
                <a:gd name="T29" fmla="*/ 54 h 156"/>
                <a:gd name="T30" fmla="*/ 36 w 84"/>
                <a:gd name="T31" fmla="*/ 108 h 156"/>
                <a:gd name="T32" fmla="*/ 42 w 84"/>
                <a:gd name="T33" fmla="*/ 114 h 156"/>
                <a:gd name="T34" fmla="*/ 48 w 84"/>
                <a:gd name="T35" fmla="*/ 108 h 156"/>
                <a:gd name="T36" fmla="*/ 48 w 84"/>
                <a:gd name="T37" fmla="*/ 30 h 156"/>
                <a:gd name="T38" fmla="*/ 30 w 84"/>
                <a:gd name="T39" fmla="*/ 12 h 156"/>
                <a:gd name="T40" fmla="*/ 14 w 84"/>
                <a:gd name="T41" fmla="*/ 21 h 156"/>
                <a:gd name="T42" fmla="*/ 12 w 84"/>
                <a:gd name="T43" fmla="*/ 30 h 156"/>
                <a:gd name="T44" fmla="*/ 12 w 84"/>
                <a:gd name="T45" fmla="*/ 114 h 156"/>
                <a:gd name="T46" fmla="*/ 42 w 84"/>
                <a:gd name="T47" fmla="*/ 144 h 156"/>
                <a:gd name="T48" fmla="*/ 72 w 84"/>
                <a:gd name="T49" fmla="*/ 114 h 156"/>
                <a:gd name="T50" fmla="*/ 72 w 84"/>
                <a:gd name="T51" fmla="*/ 24 h 156"/>
                <a:gd name="T52" fmla="*/ 78 w 84"/>
                <a:gd name="T53" fmla="*/ 18 h 156"/>
                <a:gd name="T54" fmla="*/ 84 w 84"/>
                <a:gd name="T55" fmla="*/ 2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156">
                  <a:moveTo>
                    <a:pt x="84" y="24"/>
                  </a:moveTo>
                  <a:cubicBezTo>
                    <a:pt x="84" y="114"/>
                    <a:pt x="84" y="114"/>
                    <a:pt x="84" y="114"/>
                  </a:cubicBezTo>
                  <a:cubicBezTo>
                    <a:pt x="84" y="129"/>
                    <a:pt x="75" y="156"/>
                    <a:pt x="42" y="156"/>
                  </a:cubicBezTo>
                  <a:cubicBezTo>
                    <a:pt x="9" y="156"/>
                    <a:pt x="0" y="129"/>
                    <a:pt x="0" y="11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0" y="22"/>
                    <a:pt x="4" y="15"/>
                  </a:cubicBezTo>
                  <a:cubicBezTo>
                    <a:pt x="9" y="5"/>
                    <a:pt x="18" y="0"/>
                    <a:pt x="30" y="0"/>
                  </a:cubicBezTo>
                  <a:cubicBezTo>
                    <a:pt x="42" y="0"/>
                    <a:pt x="51" y="5"/>
                    <a:pt x="56" y="15"/>
                  </a:cubicBezTo>
                  <a:cubicBezTo>
                    <a:pt x="60" y="22"/>
                    <a:pt x="60" y="29"/>
                    <a:pt x="60" y="30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0" y="115"/>
                    <a:pt x="55" y="126"/>
                    <a:pt x="42" y="126"/>
                  </a:cubicBezTo>
                  <a:cubicBezTo>
                    <a:pt x="29" y="126"/>
                    <a:pt x="24" y="115"/>
                    <a:pt x="24" y="108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1"/>
                    <a:pt x="27" y="48"/>
                    <a:pt x="30" y="48"/>
                  </a:cubicBezTo>
                  <a:cubicBezTo>
                    <a:pt x="33" y="48"/>
                    <a:pt x="36" y="51"/>
                    <a:pt x="36" y="54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11"/>
                    <a:pt x="37" y="114"/>
                    <a:pt x="42" y="114"/>
                  </a:cubicBezTo>
                  <a:cubicBezTo>
                    <a:pt x="47" y="114"/>
                    <a:pt x="48" y="111"/>
                    <a:pt x="48" y="108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7"/>
                    <a:pt x="47" y="12"/>
                    <a:pt x="30" y="12"/>
                  </a:cubicBezTo>
                  <a:cubicBezTo>
                    <a:pt x="22" y="12"/>
                    <a:pt x="17" y="15"/>
                    <a:pt x="14" y="21"/>
                  </a:cubicBezTo>
                  <a:cubicBezTo>
                    <a:pt x="12" y="25"/>
                    <a:pt x="12" y="30"/>
                    <a:pt x="12" y="30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7"/>
                    <a:pt x="13" y="144"/>
                    <a:pt x="42" y="144"/>
                  </a:cubicBezTo>
                  <a:cubicBezTo>
                    <a:pt x="72" y="144"/>
                    <a:pt x="72" y="115"/>
                    <a:pt x="72" y="11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2" y="21"/>
                    <a:pt x="75" y="18"/>
                    <a:pt x="78" y="18"/>
                  </a:cubicBezTo>
                  <a:cubicBezTo>
                    <a:pt x="81" y="18"/>
                    <a:pt x="84" y="21"/>
                    <a:pt x="84" y="24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/>
            <a:lstStyle/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680998" y="3796557"/>
            <a:ext cx="3284503" cy="2346283"/>
            <a:chOff x="6201195" y="2749573"/>
            <a:chExt cx="3284503" cy="2346283"/>
          </a:xfrm>
        </p:grpSpPr>
        <p:sp>
          <p:nvSpPr>
            <p:cNvPr id="26" name="TextBox 24"/>
            <p:cNvSpPr txBox="1"/>
            <p:nvPr/>
          </p:nvSpPr>
          <p:spPr>
            <a:xfrm>
              <a:off x="6522731" y="2749573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其他资源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86"/>
            <p:cNvSpPr/>
            <p:nvPr/>
          </p:nvSpPr>
          <p:spPr bwMode="auto">
            <a:xfrm>
              <a:off x="6252684" y="2762633"/>
              <a:ext cx="270047" cy="346534"/>
            </a:xfrm>
            <a:custGeom>
              <a:avLst/>
              <a:gdLst>
                <a:gd name="T0" fmla="*/ 84 w 84"/>
                <a:gd name="T1" fmla="*/ 24 h 156"/>
                <a:gd name="T2" fmla="*/ 84 w 84"/>
                <a:gd name="T3" fmla="*/ 114 h 156"/>
                <a:gd name="T4" fmla="*/ 42 w 84"/>
                <a:gd name="T5" fmla="*/ 156 h 156"/>
                <a:gd name="T6" fmla="*/ 0 w 84"/>
                <a:gd name="T7" fmla="*/ 114 h 156"/>
                <a:gd name="T8" fmla="*/ 0 w 84"/>
                <a:gd name="T9" fmla="*/ 30 h 156"/>
                <a:gd name="T10" fmla="*/ 4 w 84"/>
                <a:gd name="T11" fmla="*/ 15 h 156"/>
                <a:gd name="T12" fmla="*/ 30 w 84"/>
                <a:gd name="T13" fmla="*/ 0 h 156"/>
                <a:gd name="T14" fmla="*/ 56 w 84"/>
                <a:gd name="T15" fmla="*/ 15 h 156"/>
                <a:gd name="T16" fmla="*/ 60 w 84"/>
                <a:gd name="T17" fmla="*/ 30 h 156"/>
                <a:gd name="T18" fmla="*/ 60 w 84"/>
                <a:gd name="T19" fmla="*/ 108 h 156"/>
                <a:gd name="T20" fmla="*/ 42 w 84"/>
                <a:gd name="T21" fmla="*/ 126 h 156"/>
                <a:gd name="T22" fmla="*/ 24 w 84"/>
                <a:gd name="T23" fmla="*/ 108 h 156"/>
                <a:gd name="T24" fmla="*/ 24 w 84"/>
                <a:gd name="T25" fmla="*/ 54 h 156"/>
                <a:gd name="T26" fmla="*/ 30 w 84"/>
                <a:gd name="T27" fmla="*/ 48 h 156"/>
                <a:gd name="T28" fmla="*/ 36 w 84"/>
                <a:gd name="T29" fmla="*/ 54 h 156"/>
                <a:gd name="T30" fmla="*/ 36 w 84"/>
                <a:gd name="T31" fmla="*/ 108 h 156"/>
                <a:gd name="T32" fmla="*/ 42 w 84"/>
                <a:gd name="T33" fmla="*/ 114 h 156"/>
                <a:gd name="T34" fmla="*/ 48 w 84"/>
                <a:gd name="T35" fmla="*/ 108 h 156"/>
                <a:gd name="T36" fmla="*/ 48 w 84"/>
                <a:gd name="T37" fmla="*/ 30 h 156"/>
                <a:gd name="T38" fmla="*/ 30 w 84"/>
                <a:gd name="T39" fmla="*/ 12 h 156"/>
                <a:gd name="T40" fmla="*/ 14 w 84"/>
                <a:gd name="T41" fmla="*/ 21 h 156"/>
                <a:gd name="T42" fmla="*/ 12 w 84"/>
                <a:gd name="T43" fmla="*/ 30 h 156"/>
                <a:gd name="T44" fmla="*/ 12 w 84"/>
                <a:gd name="T45" fmla="*/ 114 h 156"/>
                <a:gd name="T46" fmla="*/ 42 w 84"/>
                <a:gd name="T47" fmla="*/ 144 h 156"/>
                <a:gd name="T48" fmla="*/ 72 w 84"/>
                <a:gd name="T49" fmla="*/ 114 h 156"/>
                <a:gd name="T50" fmla="*/ 72 w 84"/>
                <a:gd name="T51" fmla="*/ 24 h 156"/>
                <a:gd name="T52" fmla="*/ 78 w 84"/>
                <a:gd name="T53" fmla="*/ 18 h 156"/>
                <a:gd name="T54" fmla="*/ 84 w 84"/>
                <a:gd name="T55" fmla="*/ 2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156">
                  <a:moveTo>
                    <a:pt x="84" y="24"/>
                  </a:moveTo>
                  <a:cubicBezTo>
                    <a:pt x="84" y="114"/>
                    <a:pt x="84" y="114"/>
                    <a:pt x="84" y="114"/>
                  </a:cubicBezTo>
                  <a:cubicBezTo>
                    <a:pt x="84" y="129"/>
                    <a:pt x="75" y="156"/>
                    <a:pt x="42" y="156"/>
                  </a:cubicBezTo>
                  <a:cubicBezTo>
                    <a:pt x="9" y="156"/>
                    <a:pt x="0" y="129"/>
                    <a:pt x="0" y="11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0" y="22"/>
                    <a:pt x="4" y="15"/>
                  </a:cubicBezTo>
                  <a:cubicBezTo>
                    <a:pt x="9" y="5"/>
                    <a:pt x="18" y="0"/>
                    <a:pt x="30" y="0"/>
                  </a:cubicBezTo>
                  <a:cubicBezTo>
                    <a:pt x="42" y="0"/>
                    <a:pt x="51" y="5"/>
                    <a:pt x="56" y="15"/>
                  </a:cubicBezTo>
                  <a:cubicBezTo>
                    <a:pt x="60" y="22"/>
                    <a:pt x="60" y="29"/>
                    <a:pt x="60" y="30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0" y="115"/>
                    <a:pt x="55" y="126"/>
                    <a:pt x="42" y="126"/>
                  </a:cubicBezTo>
                  <a:cubicBezTo>
                    <a:pt x="29" y="126"/>
                    <a:pt x="24" y="115"/>
                    <a:pt x="24" y="108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1"/>
                    <a:pt x="27" y="48"/>
                    <a:pt x="30" y="48"/>
                  </a:cubicBezTo>
                  <a:cubicBezTo>
                    <a:pt x="33" y="48"/>
                    <a:pt x="36" y="51"/>
                    <a:pt x="36" y="54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11"/>
                    <a:pt x="37" y="114"/>
                    <a:pt x="42" y="114"/>
                  </a:cubicBezTo>
                  <a:cubicBezTo>
                    <a:pt x="47" y="114"/>
                    <a:pt x="48" y="111"/>
                    <a:pt x="48" y="108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7"/>
                    <a:pt x="47" y="12"/>
                    <a:pt x="30" y="12"/>
                  </a:cubicBezTo>
                  <a:cubicBezTo>
                    <a:pt x="22" y="12"/>
                    <a:pt x="17" y="15"/>
                    <a:pt x="14" y="21"/>
                  </a:cubicBezTo>
                  <a:cubicBezTo>
                    <a:pt x="12" y="25"/>
                    <a:pt x="12" y="30"/>
                    <a:pt x="12" y="30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7"/>
                    <a:pt x="13" y="144"/>
                    <a:pt x="42" y="144"/>
                  </a:cubicBezTo>
                  <a:cubicBezTo>
                    <a:pt x="72" y="144"/>
                    <a:pt x="72" y="115"/>
                    <a:pt x="72" y="11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2" y="21"/>
                    <a:pt x="75" y="18"/>
                    <a:pt x="78" y="18"/>
                  </a:cubicBezTo>
                  <a:cubicBezTo>
                    <a:pt x="81" y="18"/>
                    <a:pt x="84" y="21"/>
                    <a:pt x="84" y="24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/>
            <a:lstStyle/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8" name="TextBox 23"/>
            <p:cNvSpPr txBox="1"/>
            <p:nvPr/>
          </p:nvSpPr>
          <p:spPr>
            <a:xfrm>
              <a:off x="6201195" y="3211238"/>
              <a:ext cx="3284503" cy="1884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小木虫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科学网、读秀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作者索要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▪ </a:t>
              </a: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oa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图书馆等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…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17339" y="655504"/>
            <a:ext cx="6489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免费外文硕博论文获取方式 </a:t>
            </a:r>
            <a:r>
              <a:rPr lang="zh-CN" altLang="en-US" sz="2800" dirty="0">
                <a:solidFill>
                  <a:srgbClr val="FF0000"/>
                </a:solidFill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★ ★ ★ ★ ★</a:t>
            </a:r>
            <a:endParaRPr lang="zh-CN" altLang="en-US" sz="2800" dirty="0">
              <a:solidFill>
                <a:srgbClr val="FF0000"/>
              </a:solidFill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0940" y="1450227"/>
            <a:ext cx="10270119" cy="50119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EBSCO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（美国博士论文档案数据库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1933-1955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）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NDLTD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（美国国家自然科学基金会项目）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MIT Theses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（麻省理工）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Texas Digital Library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的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Federated ETDs(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美国德克萨斯州多所大学的学位论文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Theses Canada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（加拿大学位论文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Trove(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澳大利亚学位论文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ETH Zurich (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瑞士苏黎世联邦理工学院学位论文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British Library </a:t>
            </a: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pitchFamily="49" charset="-122"/>
              </a:rPr>
              <a:t>EThOS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 (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英国图书馆学位论文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b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</a:b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…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596" y="1078174"/>
            <a:ext cx="11367177" cy="12018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-20" r="6679" b="36087"/>
          <a:stretch>
            <a:fillRect/>
          </a:stretch>
        </p:blipFill>
        <p:spPr>
          <a:xfrm>
            <a:off x="376703" y="159098"/>
            <a:ext cx="11593624" cy="139878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t="5119"/>
          <a:stretch>
            <a:fillRect/>
          </a:stretch>
        </p:blipFill>
        <p:spPr>
          <a:xfrm>
            <a:off x="1355546" y="2653821"/>
            <a:ext cx="10174436" cy="173247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46" y="4386298"/>
            <a:ext cx="10191237" cy="173516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200401" y="1773298"/>
            <a:ext cx="7010640" cy="846667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lstStyle/>
          <a:p>
            <a:endParaRPr lang="zh-CN" altLang="en-US" sz="2400"/>
          </a:p>
        </p:txBody>
      </p:sp>
      <p:grpSp>
        <p:nvGrpSpPr>
          <p:cNvPr id="19" name="组合 18"/>
          <p:cNvGrpSpPr/>
          <p:nvPr/>
        </p:nvGrpSpPr>
        <p:grpSpPr>
          <a:xfrm>
            <a:off x="2819471" y="1735319"/>
            <a:ext cx="1142857" cy="2904762"/>
            <a:chOff x="2819471" y="1735319"/>
            <a:chExt cx="1142857" cy="290476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9471" y="1735319"/>
              <a:ext cx="1142857" cy="290476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2819471" y="1735319"/>
              <a:ext cx="1142857" cy="290476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endParaRPr lang="zh-CN" altLang="en-US" sz="2400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0309556" y="1237101"/>
            <a:ext cx="848967" cy="498218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lstStyle/>
          <a:p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752" y="988024"/>
            <a:ext cx="10696052" cy="5293226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476240" y="1023957"/>
            <a:ext cx="240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/>
          <p:cNvSpPr txBox="1"/>
          <p:nvPr/>
        </p:nvSpPr>
        <p:spPr>
          <a:xfrm>
            <a:off x="568270" y="604085"/>
            <a:ext cx="2290239" cy="3839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资料搜集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怎么找？</a:t>
            </a:r>
            <a:endParaRPr lang="zh-CN" altLang="en-US" sz="1865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0879" y="2783426"/>
            <a:ext cx="2153920" cy="3542808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lstStyle/>
          <a:p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2649775" y="1615213"/>
            <a:ext cx="8851029" cy="1036031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lstStyle/>
          <a:p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3241318" y="3153745"/>
            <a:ext cx="3498215" cy="853567"/>
          </a:xfrm>
          <a:prstGeom prst="rect">
            <a:avLst/>
          </a:prstGeom>
          <a:solidFill>
            <a:srgbClr val="F6640A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分组浏览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相关度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时间排序，精简检索结果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9" y="865348"/>
            <a:ext cx="4520699" cy="57215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156" y="1792197"/>
            <a:ext cx="3685564" cy="368556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462457">
            <a:off x="7384159" y="2128342"/>
            <a:ext cx="1372615" cy="604291"/>
            <a:chOff x="7438787" y="2037859"/>
            <a:chExt cx="1372615" cy="604291"/>
          </a:xfrm>
        </p:grpSpPr>
        <p:sp>
          <p:nvSpPr>
            <p:cNvPr id="8" name="云形标注 15"/>
            <p:cNvSpPr/>
            <p:nvPr/>
          </p:nvSpPr>
          <p:spPr>
            <a:xfrm>
              <a:off x="7438787" y="2037859"/>
              <a:ext cx="1289426" cy="604291"/>
            </a:xfrm>
            <a:prstGeom prst="cloudCallout">
              <a:avLst>
                <a:gd name="adj1" fmla="val -13424"/>
                <a:gd name="adj2" fmla="val 2636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25"/>
            <p:cNvSpPr txBox="1">
              <a:spLocks noChangeArrowheads="1"/>
            </p:cNvSpPr>
            <p:nvPr/>
          </p:nvSpPr>
          <p:spPr bwMode="auto">
            <a:xfrm>
              <a:off x="7795015" y="2100637"/>
              <a:ext cx="10163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弱小</a:t>
              </a:r>
              <a:endParaRPr lang="en-GB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rot="20965017">
            <a:off x="8721957" y="1251768"/>
            <a:ext cx="1289426" cy="604291"/>
            <a:chOff x="8686241" y="1211411"/>
            <a:chExt cx="1289426" cy="604291"/>
          </a:xfrm>
        </p:grpSpPr>
        <p:sp>
          <p:nvSpPr>
            <p:cNvPr id="12" name="云形标注 14"/>
            <p:cNvSpPr/>
            <p:nvPr/>
          </p:nvSpPr>
          <p:spPr>
            <a:xfrm>
              <a:off x="8686241" y="1211411"/>
              <a:ext cx="1289426" cy="604291"/>
            </a:xfrm>
            <a:prstGeom prst="cloudCallout">
              <a:avLst>
                <a:gd name="adj1" fmla="val -13424"/>
                <a:gd name="adj2" fmla="val 2636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25"/>
            <p:cNvSpPr txBox="1">
              <a:spLocks noChangeArrowheads="1"/>
            </p:cNvSpPr>
            <p:nvPr/>
          </p:nvSpPr>
          <p:spPr bwMode="auto">
            <a:xfrm>
              <a:off x="8959280" y="1262292"/>
              <a:ext cx="10163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无助</a:t>
              </a:r>
              <a:endParaRPr lang="en-GB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900127">
            <a:off x="10239251" y="2195614"/>
            <a:ext cx="1289426" cy="604291"/>
            <a:chOff x="10112147" y="2046862"/>
            <a:chExt cx="1289426" cy="604291"/>
          </a:xfrm>
        </p:grpSpPr>
        <p:sp>
          <p:nvSpPr>
            <p:cNvPr id="15" name="云形标注 16"/>
            <p:cNvSpPr/>
            <p:nvPr/>
          </p:nvSpPr>
          <p:spPr>
            <a:xfrm>
              <a:off x="10112147" y="2046862"/>
              <a:ext cx="1289426" cy="604291"/>
            </a:xfrm>
            <a:prstGeom prst="cloudCallout">
              <a:avLst>
                <a:gd name="adj1" fmla="val -13424"/>
                <a:gd name="adj2" fmla="val 2636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25"/>
            <p:cNvSpPr txBox="1">
              <a:spLocks noChangeArrowheads="1"/>
            </p:cNvSpPr>
            <p:nvPr/>
          </p:nvSpPr>
          <p:spPr bwMode="auto">
            <a:xfrm>
              <a:off x="10322909" y="2162192"/>
              <a:ext cx="10163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可怜</a:t>
              </a:r>
              <a:endParaRPr lang="en-GB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009869" y="542183"/>
            <a:ext cx="323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“论文和我”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38" y="2098725"/>
            <a:ext cx="4338669" cy="2886096"/>
          </a:xfrm>
          <a:prstGeom prst="rect">
            <a:avLst/>
          </a:prstGeom>
        </p:spPr>
      </p:pic>
      <p:grpSp>
        <p:nvGrpSpPr>
          <p:cNvPr id="18" name="Group 9"/>
          <p:cNvGrpSpPr/>
          <p:nvPr/>
        </p:nvGrpSpPr>
        <p:grpSpPr bwMode="auto">
          <a:xfrm>
            <a:off x="1137237" y="4091496"/>
            <a:ext cx="4197532" cy="1276581"/>
            <a:chOff x="6062441" y="-75835"/>
            <a:chExt cx="2032000" cy="2160000"/>
          </a:xfrm>
          <a:solidFill>
            <a:srgbClr val="213D56"/>
          </a:solidFill>
        </p:grpSpPr>
        <p:sp>
          <p:nvSpPr>
            <p:cNvPr id="19" name="Rectangle 11"/>
            <p:cNvSpPr/>
            <p:nvPr/>
          </p:nvSpPr>
          <p:spPr>
            <a:xfrm>
              <a:off x="6062441" y="-75835"/>
              <a:ext cx="2032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" name="TextBox 25"/>
            <p:cNvSpPr txBox="1">
              <a:spLocks noChangeArrowheads="1"/>
            </p:cNvSpPr>
            <p:nvPr/>
          </p:nvSpPr>
          <p:spPr bwMode="auto">
            <a:xfrm>
              <a:off x="6431946" y="619904"/>
              <a:ext cx="1361314" cy="8852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科研态度不端正</a:t>
              </a:r>
              <a:endParaRPr lang="en-GB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Group 43"/>
          <p:cNvGrpSpPr/>
          <p:nvPr/>
        </p:nvGrpSpPr>
        <p:grpSpPr bwMode="auto">
          <a:xfrm>
            <a:off x="1137238" y="1991602"/>
            <a:ext cx="4197531" cy="1296806"/>
            <a:chOff x="4064000" y="2160000"/>
            <a:chExt cx="2032000" cy="2160000"/>
          </a:xfrm>
          <a:solidFill>
            <a:srgbClr val="213D56"/>
          </a:solidFill>
        </p:grpSpPr>
        <p:sp>
          <p:nvSpPr>
            <p:cNvPr id="22" name="Rectangle 14"/>
            <p:cNvSpPr/>
            <p:nvPr/>
          </p:nvSpPr>
          <p:spPr>
            <a:xfrm>
              <a:off x="4064000" y="2160000"/>
              <a:ext cx="2032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" name="TextBox 34"/>
            <p:cNvSpPr txBox="1">
              <a:spLocks noChangeArrowheads="1"/>
            </p:cNvSpPr>
            <p:nvPr/>
          </p:nvSpPr>
          <p:spPr bwMode="auto">
            <a:xfrm>
              <a:off x="4511499" y="2804254"/>
              <a:ext cx="1137001" cy="87149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不会论文写作</a:t>
              </a:r>
              <a:endParaRPr lang="en-GB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5782" r="1134" b="63865"/>
          <a:stretch>
            <a:fillRect/>
          </a:stretch>
        </p:blipFill>
        <p:spPr>
          <a:xfrm>
            <a:off x="154940" y="1940560"/>
            <a:ext cx="11865610" cy="22561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635615" y="2324735"/>
            <a:ext cx="1115060" cy="34163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40" y="844154"/>
            <a:ext cx="10254911" cy="6013846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25752" y="1528840"/>
            <a:ext cx="240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132440" y="1851824"/>
            <a:ext cx="7841231" cy="2568772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lstStyle/>
          <a:p>
            <a:endParaRPr lang="zh-CN" altLang="en-US" sz="2400"/>
          </a:p>
        </p:txBody>
      </p:sp>
      <p:sp>
        <p:nvSpPr>
          <p:cNvPr id="10" name="矩形标注"/>
          <p:cNvSpPr/>
          <p:nvPr/>
        </p:nvSpPr>
        <p:spPr>
          <a:xfrm>
            <a:off x="7619120" y="4783340"/>
            <a:ext cx="2960609" cy="934409"/>
          </a:xfrm>
          <a:prstGeom prst="wedgeRectCallout">
            <a:avLst>
              <a:gd name="adj1" fmla="val -53861"/>
              <a:gd name="adj2" fmla="val -122972"/>
            </a:avLst>
          </a:prstGeom>
          <a:solidFill>
            <a:srgbClr val="FF993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tx1"/>
                </a:solidFill>
              </a:rPr>
              <a:t>更多限制条件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tx1"/>
                </a:solidFill>
              </a:rPr>
              <a:t>精准搜索</a:t>
            </a:r>
            <a:endParaRPr lang="en-US" altLang="zh-CN" sz="24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52349" y="907934"/>
            <a:ext cx="677545" cy="44005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376" y="1356112"/>
            <a:ext cx="7960995" cy="318325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896376" y="1347989"/>
            <a:ext cx="7960995" cy="318325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  <p:bldP spid="10" grpId="0" bldLvl="0" animBg="1"/>
      <p:bldP spid="11" grpId="0" animBg="1"/>
      <p:bldP spid="13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3493" y="419997"/>
            <a:ext cx="5522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选题与文献阅读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文献阅读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3493" y="1134670"/>
            <a:ext cx="6647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i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学会写论文的唯一途径</a:t>
            </a:r>
            <a:r>
              <a:rPr lang="en-US" altLang="zh-CN" sz="2800" i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i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读！大量文章</a:t>
            </a:r>
            <a:endParaRPr lang="zh-CN" altLang="en-US" sz="2800" i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箭头: 五边形 7"/>
          <p:cNvSpPr/>
          <p:nvPr/>
        </p:nvSpPr>
        <p:spPr>
          <a:xfrm>
            <a:off x="784428" y="2296672"/>
            <a:ext cx="1686318" cy="79363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读什么？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箭头: 五边形 16"/>
          <p:cNvSpPr/>
          <p:nvPr/>
        </p:nvSpPr>
        <p:spPr>
          <a:xfrm>
            <a:off x="784428" y="3646816"/>
            <a:ext cx="1686318" cy="79363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怎么读？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rcRect l="20240" t="100000" r="23918" b="-4659"/>
          <a:stretch>
            <a:fillRect/>
          </a:stretch>
        </p:blipFill>
        <p:spPr>
          <a:xfrm>
            <a:off x="4684834" y="9698977"/>
            <a:ext cx="5453778" cy="242141"/>
          </a:xfrm>
          <a:custGeom>
            <a:avLst/>
            <a:gdLst>
              <a:gd name="connsiteX0" fmla="*/ 0 w 5455892"/>
              <a:gd name="connsiteY0" fmla="*/ 0 h 242234"/>
              <a:gd name="connsiteX1" fmla="*/ 5455892 w 5455892"/>
              <a:gd name="connsiteY1" fmla="*/ 0 h 242234"/>
              <a:gd name="connsiteX2" fmla="*/ 5455892 w 5455892"/>
              <a:gd name="connsiteY2" fmla="*/ 242234 h 242234"/>
              <a:gd name="connsiteX3" fmla="*/ 0 w 5455892"/>
              <a:gd name="connsiteY3" fmla="*/ 242234 h 242234"/>
              <a:gd name="connsiteX4" fmla="*/ 0 w 5455892"/>
              <a:gd name="connsiteY4" fmla="*/ 0 h 24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892" h="242234">
                <a:moveTo>
                  <a:pt x="0" y="0"/>
                </a:moveTo>
                <a:lnTo>
                  <a:pt x="5455892" y="0"/>
                </a:lnTo>
                <a:lnTo>
                  <a:pt x="5455892" y="242234"/>
                </a:lnTo>
                <a:lnTo>
                  <a:pt x="0" y="2422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矩形 8"/>
          <p:cNvSpPr/>
          <p:nvPr/>
        </p:nvSpPr>
        <p:spPr>
          <a:xfrm>
            <a:off x="2670923" y="2421520"/>
            <a:ext cx="48013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挖坟式阅读，由点到面阅读，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根据兴趣由泛到精（重要度标识）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670923" y="3646815"/>
            <a:ext cx="3262432" cy="16677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泛读→精读、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读书笔记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阅读步骤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二八原则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02"/>
          <a:stretch>
            <a:fillRect/>
          </a:stretch>
        </p:blipFill>
        <p:spPr>
          <a:xfrm>
            <a:off x="7389284" y="2296672"/>
            <a:ext cx="4572000" cy="2272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9" grpId="0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676195" y="190445"/>
            <a:ext cx="5351691" cy="12280065"/>
            <a:chOff x="512080" y="-1182994"/>
            <a:chExt cx="4625481" cy="1132451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42929" y="-1182994"/>
              <a:ext cx="4594632" cy="561068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080" y="4427687"/>
              <a:ext cx="4625481" cy="571383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9063578" y="2611492"/>
            <a:ext cx="2133295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</a:rPr>
              <a:t>阅读大纲不方便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algn="ctr"/>
            <a:endParaRPr lang="en-US" altLang="zh-CN" sz="2000" dirty="0">
              <a:solidFill>
                <a:srgbClr val="C00000"/>
              </a:solidFill>
            </a:endParaRPr>
          </a:p>
          <a:p>
            <a:pPr algn="ctr"/>
            <a:r>
              <a:rPr lang="zh-CN" altLang="en-US" sz="2000" dirty="0">
                <a:solidFill>
                  <a:srgbClr val="C00000"/>
                </a:solidFill>
              </a:rPr>
              <a:t>需要自己整理</a:t>
            </a:r>
            <a:endParaRPr lang="en-US" altLang="zh-CN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222 -0.7787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38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-20" r="6679" b="36087"/>
          <a:stretch>
            <a:fillRect/>
          </a:stretch>
        </p:blipFill>
        <p:spPr>
          <a:xfrm>
            <a:off x="297220" y="1267458"/>
            <a:ext cx="11593624" cy="1398789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05619" y="4616038"/>
            <a:ext cx="2183762" cy="1169612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研学平台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3739" y="428972"/>
            <a:ext cx="6332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C76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3200" b="1" dirty="0">
                <a:solidFill>
                  <a:srgbClr val="FC76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研学平台</a:t>
            </a: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阅读、写作利器</a:t>
            </a:r>
            <a:endParaRPr lang="zh-CN" altLang="en-US" sz="3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93897" y="424617"/>
            <a:ext cx="3471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x.cnki.net )</a:t>
            </a:r>
            <a:endParaRPr 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20" y="1261893"/>
            <a:ext cx="11619009" cy="523324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2359025" y="1508176"/>
            <a:ext cx="7473950" cy="11348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7" name="矩形标注 6"/>
          <p:cNvSpPr/>
          <p:nvPr/>
        </p:nvSpPr>
        <p:spPr>
          <a:xfrm>
            <a:off x="6884297" y="2896765"/>
            <a:ext cx="3474549" cy="703071"/>
          </a:xfrm>
          <a:prstGeom prst="wedgeRectCallout">
            <a:avLst>
              <a:gd name="adj1" fmla="val -35077"/>
              <a:gd name="adj2" fmla="val -89007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buFont typeface="Arial" panose="020B0604020202020204" pitchFamily="34" charset="0"/>
              <a:buNone/>
              <a:defRPr/>
            </a:pPr>
            <a:r>
              <a:rPr lang="zh-CN" altLang="en-US" noProof="1">
                <a:solidFill>
                  <a:srgbClr val="FF0000"/>
                </a:solidFill>
              </a:rPr>
              <a:t>提供各类学习资料的搜索</a:t>
            </a:r>
            <a:endParaRPr lang="zh-CN" altLang="en-US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641" y="36286"/>
            <a:ext cx="115967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31" y="58057"/>
            <a:ext cx="9431136" cy="584210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390571" y="4572000"/>
            <a:ext cx="1284515" cy="493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40" y="0"/>
            <a:ext cx="11596717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900229" y="1233714"/>
            <a:ext cx="682171" cy="493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2903812" y="1022388"/>
            <a:ext cx="5343586" cy="17324319"/>
            <a:chOff x="2136263" y="-7205470"/>
            <a:chExt cx="7068424" cy="19678452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55312" y="5796792"/>
              <a:ext cx="7047619" cy="6676190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6263" y="-850806"/>
              <a:ext cx="7047619" cy="6819048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7544" y="-7205470"/>
              <a:ext cx="7057143" cy="6400000"/>
            </a:xfrm>
            <a:prstGeom prst="rect">
              <a:avLst/>
            </a:prstGeom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5934" y="646035"/>
            <a:ext cx="9766367" cy="5197451"/>
          </a:xfrm>
          <a:custGeom>
            <a:avLst/>
            <a:gdLst>
              <a:gd name="connsiteX0" fmla="*/ 0 w 9770155"/>
              <a:gd name="connsiteY0" fmla="*/ 0 h 5199466"/>
              <a:gd name="connsiteX1" fmla="*/ 9770155 w 9770155"/>
              <a:gd name="connsiteY1" fmla="*/ 0 h 5199466"/>
              <a:gd name="connsiteX2" fmla="*/ 9770155 w 9770155"/>
              <a:gd name="connsiteY2" fmla="*/ 5199466 h 5199466"/>
              <a:gd name="connsiteX3" fmla="*/ 7433356 w 9770155"/>
              <a:gd name="connsiteY3" fmla="*/ 5199466 h 5199466"/>
              <a:gd name="connsiteX4" fmla="*/ 7433356 w 9770155"/>
              <a:gd name="connsiteY4" fmla="*/ 644485 h 5199466"/>
              <a:gd name="connsiteX5" fmla="*/ 1977464 w 9770155"/>
              <a:gd name="connsiteY5" fmla="*/ 644485 h 5199466"/>
              <a:gd name="connsiteX6" fmla="*/ 1977464 w 9770155"/>
              <a:gd name="connsiteY6" fmla="*/ 5199466 h 5199466"/>
              <a:gd name="connsiteX7" fmla="*/ 0 w 9770155"/>
              <a:gd name="connsiteY7" fmla="*/ 5199466 h 5199466"/>
              <a:gd name="connsiteX8" fmla="*/ 0 w 9770155"/>
              <a:gd name="connsiteY8" fmla="*/ 0 h 519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70155" h="5199466">
                <a:moveTo>
                  <a:pt x="0" y="0"/>
                </a:moveTo>
                <a:lnTo>
                  <a:pt x="9770155" y="0"/>
                </a:lnTo>
                <a:lnTo>
                  <a:pt x="9770155" y="5199466"/>
                </a:lnTo>
                <a:lnTo>
                  <a:pt x="7433356" y="5199466"/>
                </a:lnTo>
                <a:lnTo>
                  <a:pt x="7433356" y="644485"/>
                </a:lnTo>
                <a:lnTo>
                  <a:pt x="1977464" y="644485"/>
                </a:lnTo>
                <a:lnTo>
                  <a:pt x="1977464" y="5199466"/>
                </a:lnTo>
                <a:lnTo>
                  <a:pt x="0" y="519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rcRect l="20240" t="100000" r="23918" b="-4659"/>
          <a:stretch>
            <a:fillRect/>
          </a:stretch>
        </p:blipFill>
        <p:spPr>
          <a:xfrm>
            <a:off x="2892630" y="5843485"/>
            <a:ext cx="5453778" cy="242141"/>
          </a:xfrm>
          <a:custGeom>
            <a:avLst/>
            <a:gdLst>
              <a:gd name="connsiteX0" fmla="*/ 0 w 5455892"/>
              <a:gd name="connsiteY0" fmla="*/ 0 h 242234"/>
              <a:gd name="connsiteX1" fmla="*/ 5455892 w 5455892"/>
              <a:gd name="connsiteY1" fmla="*/ 0 h 242234"/>
              <a:gd name="connsiteX2" fmla="*/ 5455892 w 5455892"/>
              <a:gd name="connsiteY2" fmla="*/ 242234 h 242234"/>
              <a:gd name="connsiteX3" fmla="*/ 0 w 5455892"/>
              <a:gd name="connsiteY3" fmla="*/ 242234 h 242234"/>
              <a:gd name="connsiteX4" fmla="*/ 0 w 5455892"/>
              <a:gd name="connsiteY4" fmla="*/ 0 h 24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892" h="242234">
                <a:moveTo>
                  <a:pt x="0" y="0"/>
                </a:moveTo>
                <a:lnTo>
                  <a:pt x="5455892" y="0"/>
                </a:lnTo>
                <a:lnTo>
                  <a:pt x="5455892" y="242234"/>
                </a:lnTo>
                <a:lnTo>
                  <a:pt x="0" y="2422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6" name="矩形 45"/>
          <p:cNvSpPr/>
          <p:nvPr/>
        </p:nvSpPr>
        <p:spPr>
          <a:xfrm>
            <a:off x="1002849" y="1057729"/>
            <a:ext cx="1881251" cy="47936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3200" noProof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标注 10"/>
          <p:cNvSpPr/>
          <p:nvPr/>
        </p:nvSpPr>
        <p:spPr>
          <a:xfrm>
            <a:off x="3514982" y="593866"/>
            <a:ext cx="3227723" cy="1269508"/>
          </a:xfrm>
          <a:prstGeom prst="wedgeRectCallout">
            <a:avLst>
              <a:gd name="adj1" fmla="val -67909"/>
              <a:gd name="adj2" fmla="val 47754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r>
              <a:rPr lang="en-US" altLang="zh-CN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 泛读全文，浏览左侧的目录章节，快速了解该本文的整体研究脉络；学会筛选阅读。</a:t>
            </a:r>
            <a:r>
              <a:rPr lang="en-US" altLang="zh-CN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(10%)</a:t>
            </a:r>
            <a:endParaRPr lang="zh-CN" altLang="en-US" sz="1395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 flipH="1" flipV="1">
            <a:off x="1108087" y="4596395"/>
            <a:ext cx="1536416" cy="314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20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204" y="6785837"/>
            <a:ext cx="5337069" cy="5192629"/>
          </a:xfrm>
          <a:prstGeom prst="rect">
            <a:avLst/>
          </a:prstGeom>
        </p:spPr>
      </p:pic>
      <p:sp>
        <p:nvSpPr>
          <p:cNvPr id="52" name="矩形 51"/>
          <p:cNvSpPr/>
          <p:nvPr/>
        </p:nvSpPr>
        <p:spPr>
          <a:xfrm flipH="1" flipV="1">
            <a:off x="3413401" y="1021516"/>
            <a:ext cx="261218" cy="3096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20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14982" y="403895"/>
            <a:ext cx="8037868" cy="6338717"/>
            <a:chOff x="3514982" y="403895"/>
            <a:chExt cx="8037868" cy="6338717"/>
          </a:xfrm>
        </p:grpSpPr>
        <p:sp>
          <p:nvSpPr>
            <p:cNvPr id="18" name="矩形标注 10"/>
            <p:cNvSpPr/>
            <p:nvPr/>
          </p:nvSpPr>
          <p:spPr>
            <a:xfrm>
              <a:off x="8325127" y="403895"/>
              <a:ext cx="3227723" cy="1269508"/>
            </a:xfrm>
            <a:prstGeom prst="wedgeRectCallout">
              <a:avLst>
                <a:gd name="adj1" fmla="val -67909"/>
                <a:gd name="adj2" fmla="val 47754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en-US" altLang="zh-CN" sz="1395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395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第一步 快速阅读文章题目、摘要、引言、结论</a:t>
              </a:r>
              <a:r>
                <a:rPr lang="en-US" altLang="zh-CN" sz="1395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;</a:t>
              </a:r>
              <a:r>
                <a:rPr lang="zh-CN" altLang="en-US" sz="1395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了解研究背景、解决的问题、创新点。</a:t>
              </a:r>
              <a:r>
                <a:rPr lang="en-US" altLang="zh-CN" sz="1395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(10%)</a:t>
              </a:r>
              <a:endParaRPr lang="zh-CN" altLang="en-US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3514982" y="1395624"/>
              <a:ext cx="4196003" cy="53469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矩形 15"/>
          <p:cNvSpPr/>
          <p:nvPr/>
        </p:nvSpPr>
        <p:spPr>
          <a:xfrm>
            <a:off x="6801562" y="2755784"/>
            <a:ext cx="2596573" cy="12695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r>
              <a:rPr lang="zh-CN" altLang="en-US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有选择性的选取重点章节进行粗读，快速了解全书主旨大意。</a:t>
            </a:r>
            <a:endParaRPr lang="zh-CN" altLang="en-US" sz="16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6860" y="1810274"/>
            <a:ext cx="7739570" cy="3912141"/>
          </a:xfrm>
          <a:prstGeom prst="rect">
            <a:avLst/>
          </a:prstGeom>
        </p:spPr>
      </p:pic>
      <p:sp>
        <p:nvSpPr>
          <p:cNvPr id="53" name="矩形 15"/>
          <p:cNvSpPr/>
          <p:nvPr/>
        </p:nvSpPr>
        <p:spPr>
          <a:xfrm>
            <a:off x="6342582" y="3269809"/>
            <a:ext cx="2596573" cy="8654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r>
              <a:rPr lang="zh-CN" altLang="en-US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自动梳理思维导图</a:t>
            </a:r>
            <a:endParaRPr lang="zh-CN" altLang="en-US" sz="16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0716 -1.33704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6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52" grpId="0" bldLvl="0" animBg="1"/>
      <p:bldP spid="49" grpId="0" bldLvl="0" animBg="1"/>
      <p:bldP spid="49" grpId="1" bldLvl="0" animBg="1"/>
      <p:bldP spid="53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1291" y="1487899"/>
            <a:ext cx="10519748" cy="4813432"/>
            <a:chOff x="521291" y="1487899"/>
            <a:chExt cx="10519748" cy="4813432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521291" y="1487899"/>
              <a:ext cx="240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6"/>
            <p:cNvSpPr txBox="1"/>
            <p:nvPr/>
          </p:nvSpPr>
          <p:spPr bwMode="auto">
            <a:xfrm>
              <a:off x="8660676" y="1690696"/>
              <a:ext cx="2109117" cy="583892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整理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L 形 4"/>
            <p:cNvSpPr/>
            <p:nvPr/>
          </p:nvSpPr>
          <p:spPr>
            <a:xfrm rot="5400000">
              <a:off x="1631097" y="3580379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任意多边形 3"/>
            <p:cNvSpPr/>
            <p:nvPr/>
          </p:nvSpPr>
          <p:spPr>
            <a:xfrm>
              <a:off x="1490679" y="4195130"/>
              <a:ext cx="1352190" cy="1817427"/>
            </a:xfrm>
            <a:custGeom>
              <a:avLst/>
              <a:gdLst>
                <a:gd name="connsiteX0" fmla="*/ 0 w 1489405"/>
                <a:gd name="connsiteY0" fmla="*/ 0 h 1305551"/>
                <a:gd name="connsiteX1" fmla="*/ 1489405 w 1489405"/>
                <a:gd name="connsiteY1" fmla="*/ 0 h 1305551"/>
                <a:gd name="connsiteX2" fmla="*/ 1489405 w 1489405"/>
                <a:gd name="connsiteY2" fmla="*/ 1305551 h 1305551"/>
                <a:gd name="connsiteX3" fmla="*/ 0 w 1489405"/>
                <a:gd name="connsiteY3" fmla="*/ 1305551 h 1305551"/>
                <a:gd name="connsiteX4" fmla="*/ 0 w 1489405"/>
                <a:gd name="connsiteY4" fmla="*/ 0 h 130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405" h="1305551">
                  <a:moveTo>
                    <a:pt x="0" y="0"/>
                  </a:moveTo>
                  <a:lnTo>
                    <a:pt x="1489405" y="0"/>
                  </a:lnTo>
                  <a:lnTo>
                    <a:pt x="1489405" y="1305551"/>
                  </a:lnTo>
                  <a:lnTo>
                    <a:pt x="0" y="13055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灵感启发、方法、亮点、不足、观点、标注、标签</a:t>
              </a:r>
              <a:endParaRPr lang="zh-CN" altLang="en-US" kern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>
              <a:off x="2727638" y="3539809"/>
              <a:ext cx="308575" cy="281019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L 形 7"/>
            <p:cNvSpPr/>
            <p:nvPr/>
          </p:nvSpPr>
          <p:spPr>
            <a:xfrm rot="5400000">
              <a:off x="3633211" y="3129196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任意多边形 6"/>
            <p:cNvSpPr/>
            <p:nvPr/>
          </p:nvSpPr>
          <p:spPr>
            <a:xfrm>
              <a:off x="3402875" y="3703002"/>
              <a:ext cx="1635453" cy="1874998"/>
            </a:xfrm>
            <a:custGeom>
              <a:avLst/>
              <a:gdLst>
                <a:gd name="connsiteX0" fmla="*/ 0 w 1489405"/>
                <a:gd name="connsiteY0" fmla="*/ 0 h 1305551"/>
                <a:gd name="connsiteX1" fmla="*/ 1489405 w 1489405"/>
                <a:gd name="connsiteY1" fmla="*/ 0 h 1305551"/>
                <a:gd name="connsiteX2" fmla="*/ 1489405 w 1489405"/>
                <a:gd name="connsiteY2" fmla="*/ 1305551 h 1305551"/>
                <a:gd name="connsiteX3" fmla="*/ 0 w 1489405"/>
                <a:gd name="connsiteY3" fmla="*/ 1305551 h 1305551"/>
                <a:gd name="connsiteX4" fmla="*/ 0 w 1489405"/>
                <a:gd name="connsiteY4" fmla="*/ 0 h 130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405" h="1305551">
                  <a:moveTo>
                    <a:pt x="0" y="0"/>
                  </a:moveTo>
                  <a:lnTo>
                    <a:pt x="1489405" y="0"/>
                  </a:lnTo>
                  <a:lnTo>
                    <a:pt x="1489405" y="1305551"/>
                  </a:lnTo>
                  <a:lnTo>
                    <a:pt x="0" y="13055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重要的句子、观点、语言表述、专业词汇、翻译对照</a:t>
              </a:r>
              <a:endParaRPr lang="en-US" altLang="zh-CN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4729752" y="3088626"/>
              <a:ext cx="308575" cy="281019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 形 10"/>
            <p:cNvSpPr/>
            <p:nvPr/>
          </p:nvSpPr>
          <p:spPr>
            <a:xfrm rot="5400000">
              <a:off x="5635325" y="2678013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任意多边形 9"/>
            <p:cNvSpPr/>
            <p:nvPr/>
          </p:nvSpPr>
          <p:spPr>
            <a:xfrm>
              <a:off x="5434961" y="3251819"/>
              <a:ext cx="1635453" cy="3049512"/>
            </a:xfrm>
            <a:custGeom>
              <a:avLst/>
              <a:gdLst>
                <a:gd name="connsiteX0" fmla="*/ 0 w 1489405"/>
                <a:gd name="connsiteY0" fmla="*/ 0 h 1305551"/>
                <a:gd name="connsiteX1" fmla="*/ 1489405 w 1489405"/>
                <a:gd name="connsiteY1" fmla="*/ 0 h 1305551"/>
                <a:gd name="connsiteX2" fmla="*/ 1489405 w 1489405"/>
                <a:gd name="connsiteY2" fmla="*/ 1305551 h 1305551"/>
                <a:gd name="connsiteX3" fmla="*/ 0 w 1489405"/>
                <a:gd name="connsiteY3" fmla="*/ 1305551 h 1305551"/>
                <a:gd name="connsiteX4" fmla="*/ 0 w 1489405"/>
                <a:gd name="connsiteY4" fmla="*/ 0 h 130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405" h="1305551">
                  <a:moveTo>
                    <a:pt x="0" y="0"/>
                  </a:moveTo>
                  <a:lnTo>
                    <a:pt x="1489405" y="0"/>
                  </a:lnTo>
                  <a:lnTo>
                    <a:pt x="1489405" y="1305551"/>
                  </a:lnTo>
                  <a:lnTo>
                    <a:pt x="0" y="13055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数据处理方法？</a:t>
              </a:r>
              <a:endParaRPr lang="en-US" altLang="zh-CN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数据分析工具？</a:t>
              </a:r>
              <a:endParaRPr lang="en-US" altLang="zh-CN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做图工具？</a:t>
              </a:r>
              <a:endParaRPr lang="en-US" altLang="zh-CN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呈现形式？</a:t>
              </a:r>
              <a:endParaRPr lang="en-US" altLang="zh-CN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作用和意义？</a:t>
              </a:r>
              <a:endParaRPr lang="zh-CN" altLang="en-US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6731867" y="2637442"/>
              <a:ext cx="308575" cy="281019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L 形 13"/>
            <p:cNvSpPr/>
            <p:nvPr/>
          </p:nvSpPr>
          <p:spPr>
            <a:xfrm rot="5400000">
              <a:off x="7637439" y="2226830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任意多边形 12"/>
            <p:cNvSpPr/>
            <p:nvPr/>
          </p:nvSpPr>
          <p:spPr>
            <a:xfrm>
              <a:off x="7407103" y="2800636"/>
              <a:ext cx="1635453" cy="1305551"/>
            </a:xfrm>
            <a:custGeom>
              <a:avLst/>
              <a:gdLst>
                <a:gd name="connsiteX0" fmla="*/ 0 w 1489405"/>
                <a:gd name="connsiteY0" fmla="*/ 0 h 1305551"/>
                <a:gd name="connsiteX1" fmla="*/ 1489405 w 1489405"/>
                <a:gd name="connsiteY1" fmla="*/ 0 h 1305551"/>
                <a:gd name="connsiteX2" fmla="*/ 1489405 w 1489405"/>
                <a:gd name="connsiteY2" fmla="*/ 1305551 h 1305551"/>
                <a:gd name="connsiteX3" fmla="*/ 0 w 1489405"/>
                <a:gd name="connsiteY3" fmla="*/ 1305551 h 1305551"/>
                <a:gd name="connsiteX4" fmla="*/ 0 w 1489405"/>
                <a:gd name="connsiteY4" fmla="*/ 0 h 130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405" h="1305551">
                  <a:moveTo>
                    <a:pt x="0" y="0"/>
                  </a:moveTo>
                  <a:lnTo>
                    <a:pt x="1489405" y="0"/>
                  </a:lnTo>
                  <a:lnTo>
                    <a:pt x="1489405" y="1305551"/>
                  </a:lnTo>
                  <a:lnTo>
                    <a:pt x="0" y="13055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kern="1200"/>
            </a:p>
          </p:txBody>
        </p:sp>
        <p:sp>
          <p:nvSpPr>
            <p:cNvPr id="16" name="等腰三角形 15"/>
            <p:cNvSpPr/>
            <p:nvPr/>
          </p:nvSpPr>
          <p:spPr>
            <a:xfrm>
              <a:off x="8733981" y="2186259"/>
              <a:ext cx="308575" cy="281019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L 形 16"/>
            <p:cNvSpPr/>
            <p:nvPr/>
          </p:nvSpPr>
          <p:spPr>
            <a:xfrm rot="5400000">
              <a:off x="9639553" y="1775647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任意多边形 15"/>
            <p:cNvSpPr/>
            <p:nvPr/>
          </p:nvSpPr>
          <p:spPr>
            <a:xfrm>
              <a:off x="9409217" y="2349453"/>
              <a:ext cx="1433880" cy="1305551"/>
            </a:xfrm>
            <a:custGeom>
              <a:avLst/>
              <a:gdLst>
                <a:gd name="connsiteX0" fmla="*/ 0 w 1489405"/>
                <a:gd name="connsiteY0" fmla="*/ 0 h 1305551"/>
                <a:gd name="connsiteX1" fmla="*/ 1489405 w 1489405"/>
                <a:gd name="connsiteY1" fmla="*/ 0 h 1305551"/>
                <a:gd name="connsiteX2" fmla="*/ 1489405 w 1489405"/>
                <a:gd name="connsiteY2" fmla="*/ 1305551 h 1305551"/>
                <a:gd name="connsiteX3" fmla="*/ 0 w 1489405"/>
                <a:gd name="connsiteY3" fmla="*/ 1305551 h 1305551"/>
                <a:gd name="connsiteX4" fmla="*/ 0 w 1489405"/>
                <a:gd name="connsiteY4" fmla="*/ 0 h 130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405" h="1305551">
                  <a:moveTo>
                    <a:pt x="0" y="0"/>
                  </a:moveTo>
                  <a:lnTo>
                    <a:pt x="1489405" y="0"/>
                  </a:lnTo>
                  <a:lnTo>
                    <a:pt x="1489405" y="1305551"/>
                  </a:lnTo>
                  <a:lnTo>
                    <a:pt x="0" y="13055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kern="1200"/>
            </a:p>
          </p:txBody>
        </p:sp>
        <p:sp>
          <p:nvSpPr>
            <p:cNvPr id="19" name="TextBox 36"/>
            <p:cNvSpPr txBox="1"/>
            <p:nvPr/>
          </p:nvSpPr>
          <p:spPr bwMode="auto">
            <a:xfrm>
              <a:off x="2752951" y="3019655"/>
              <a:ext cx="2109117" cy="583892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摘抄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36"/>
            <p:cNvSpPr txBox="1"/>
            <p:nvPr/>
          </p:nvSpPr>
          <p:spPr bwMode="auto">
            <a:xfrm>
              <a:off x="1491540" y="3392835"/>
              <a:ext cx="1117179" cy="421423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36"/>
            <p:cNvSpPr txBox="1"/>
            <p:nvPr/>
          </p:nvSpPr>
          <p:spPr bwMode="auto">
            <a:xfrm>
              <a:off x="6792001" y="2090741"/>
              <a:ext cx="2109117" cy="583892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讨论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Box 36"/>
            <p:cNvSpPr txBox="1"/>
            <p:nvPr/>
          </p:nvSpPr>
          <p:spPr bwMode="auto">
            <a:xfrm>
              <a:off x="5438518" y="2598232"/>
              <a:ext cx="1840788" cy="421423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图表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36"/>
            <p:cNvSpPr txBox="1"/>
            <p:nvPr/>
          </p:nvSpPr>
          <p:spPr bwMode="auto">
            <a:xfrm>
              <a:off x="7503141" y="3545848"/>
              <a:ext cx="1840788" cy="421423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70956" y="2299971"/>
              <a:ext cx="133804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研究思路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研究方法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写作思路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笔记素材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521706" y="2774445"/>
              <a:ext cx="200509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结果分析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讨论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 形 25"/>
            <p:cNvSpPr/>
            <p:nvPr/>
          </p:nvSpPr>
          <p:spPr>
            <a:xfrm rot="5400000">
              <a:off x="1631097" y="3580380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L 形 26"/>
            <p:cNvSpPr/>
            <p:nvPr/>
          </p:nvSpPr>
          <p:spPr>
            <a:xfrm rot="5400000">
              <a:off x="3633211" y="3129197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L 形 27"/>
            <p:cNvSpPr/>
            <p:nvPr/>
          </p:nvSpPr>
          <p:spPr>
            <a:xfrm rot="5400000">
              <a:off x="5635325" y="2678014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L 形 28"/>
            <p:cNvSpPr/>
            <p:nvPr/>
          </p:nvSpPr>
          <p:spPr>
            <a:xfrm rot="5400000">
              <a:off x="7637439" y="2226831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L 形 29"/>
            <p:cNvSpPr/>
            <p:nvPr/>
          </p:nvSpPr>
          <p:spPr>
            <a:xfrm rot="5400000">
              <a:off x="1631097" y="3580381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L 形 30"/>
            <p:cNvSpPr/>
            <p:nvPr/>
          </p:nvSpPr>
          <p:spPr>
            <a:xfrm rot="5400000">
              <a:off x="3633211" y="3129198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L 形 31"/>
            <p:cNvSpPr/>
            <p:nvPr/>
          </p:nvSpPr>
          <p:spPr>
            <a:xfrm rot="5400000">
              <a:off x="5635325" y="2678015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L 形 32"/>
            <p:cNvSpPr/>
            <p:nvPr/>
          </p:nvSpPr>
          <p:spPr>
            <a:xfrm rot="5400000">
              <a:off x="7637439" y="2226832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L 形 33"/>
            <p:cNvSpPr/>
            <p:nvPr/>
          </p:nvSpPr>
          <p:spPr>
            <a:xfrm rot="5400000">
              <a:off x="5635325" y="2678016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L 形 34"/>
            <p:cNvSpPr/>
            <p:nvPr/>
          </p:nvSpPr>
          <p:spPr>
            <a:xfrm rot="5400000">
              <a:off x="9639553" y="1775648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L 形 35"/>
            <p:cNvSpPr/>
            <p:nvPr/>
          </p:nvSpPr>
          <p:spPr>
            <a:xfrm rot="5400000">
              <a:off x="3633211" y="3129199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L 形 36"/>
            <p:cNvSpPr/>
            <p:nvPr/>
          </p:nvSpPr>
          <p:spPr>
            <a:xfrm rot="5400000">
              <a:off x="7637439" y="2226833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L 形 37"/>
            <p:cNvSpPr/>
            <p:nvPr/>
          </p:nvSpPr>
          <p:spPr>
            <a:xfrm rot="5400000">
              <a:off x="5635325" y="2678017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L 形 38"/>
            <p:cNvSpPr/>
            <p:nvPr/>
          </p:nvSpPr>
          <p:spPr>
            <a:xfrm rot="5400000">
              <a:off x="1631097" y="3580382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L 形 39"/>
            <p:cNvSpPr/>
            <p:nvPr/>
          </p:nvSpPr>
          <p:spPr>
            <a:xfrm rot="5400000">
              <a:off x="9639553" y="1775649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L 形 40"/>
            <p:cNvSpPr/>
            <p:nvPr/>
          </p:nvSpPr>
          <p:spPr>
            <a:xfrm rot="5400000">
              <a:off x="3633211" y="3129200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L 形 41"/>
            <p:cNvSpPr/>
            <p:nvPr/>
          </p:nvSpPr>
          <p:spPr>
            <a:xfrm rot="5400000">
              <a:off x="7637439" y="2226834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L 形 42"/>
            <p:cNvSpPr/>
            <p:nvPr/>
          </p:nvSpPr>
          <p:spPr>
            <a:xfrm rot="5400000">
              <a:off x="5635325" y="2678018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36"/>
            <p:cNvSpPr txBox="1"/>
            <p:nvPr/>
          </p:nvSpPr>
          <p:spPr bwMode="auto">
            <a:xfrm>
              <a:off x="8660676" y="1690697"/>
              <a:ext cx="2109117" cy="583892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整理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>
              <a:off x="2727638" y="3539810"/>
              <a:ext cx="308575" cy="281019"/>
            </a:xfrm>
            <a:prstGeom prst="triangle">
              <a:avLst>
                <a:gd name="adj" fmla="val 10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等腰三角形 45"/>
            <p:cNvSpPr/>
            <p:nvPr/>
          </p:nvSpPr>
          <p:spPr>
            <a:xfrm>
              <a:off x="4729752" y="3088627"/>
              <a:ext cx="308575" cy="281019"/>
            </a:xfrm>
            <a:prstGeom prst="triangle">
              <a:avLst>
                <a:gd name="adj" fmla="val 10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等腰三角形 46"/>
            <p:cNvSpPr/>
            <p:nvPr/>
          </p:nvSpPr>
          <p:spPr>
            <a:xfrm>
              <a:off x="6731867" y="2637443"/>
              <a:ext cx="308575" cy="281019"/>
            </a:xfrm>
            <a:prstGeom prst="triangle">
              <a:avLst>
                <a:gd name="adj" fmla="val 10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等腰三角形 47"/>
            <p:cNvSpPr/>
            <p:nvPr/>
          </p:nvSpPr>
          <p:spPr>
            <a:xfrm>
              <a:off x="8733981" y="2186260"/>
              <a:ext cx="308575" cy="281019"/>
            </a:xfrm>
            <a:prstGeom prst="triangle">
              <a:avLst>
                <a:gd name="adj" fmla="val 10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L 形 48"/>
            <p:cNvSpPr/>
            <p:nvPr/>
          </p:nvSpPr>
          <p:spPr>
            <a:xfrm rot="5400000">
              <a:off x="9639553" y="1775650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等腰三角形 49"/>
            <p:cNvSpPr/>
            <p:nvPr/>
          </p:nvSpPr>
          <p:spPr>
            <a:xfrm>
              <a:off x="10725418" y="1814391"/>
              <a:ext cx="308575" cy="281019"/>
            </a:xfrm>
            <a:prstGeom prst="triangle">
              <a:avLst>
                <a:gd name="adj" fmla="val 10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51" name="矩形 50"/>
          <p:cNvSpPr/>
          <p:nvPr/>
        </p:nvSpPr>
        <p:spPr>
          <a:xfrm>
            <a:off x="521291" y="977937"/>
            <a:ext cx="304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 认真精度全文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739822" y="1450426"/>
            <a:ext cx="2133295" cy="363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endParaRPr lang="en-US" altLang="zh-CN" sz="2000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笔记混乱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素材摘抄繁琐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整理笔记费时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学习效率低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笔记摘抄太多写作时找不到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966" y="957401"/>
            <a:ext cx="4277930" cy="50785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08" y="1027291"/>
            <a:ext cx="3888473" cy="5168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7761" b="3483"/>
          <a:stretch>
            <a:fillRect/>
          </a:stretch>
        </p:blipFill>
        <p:spPr>
          <a:xfrm>
            <a:off x="1013915" y="385549"/>
            <a:ext cx="10287000" cy="608690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473354" y="403895"/>
            <a:ext cx="8420670" cy="5423130"/>
            <a:chOff x="3473354" y="403895"/>
            <a:chExt cx="8420670" cy="5423130"/>
          </a:xfrm>
        </p:grpSpPr>
        <p:sp>
          <p:nvSpPr>
            <p:cNvPr id="3" name="矩形标注 10"/>
            <p:cNvSpPr/>
            <p:nvPr/>
          </p:nvSpPr>
          <p:spPr>
            <a:xfrm>
              <a:off x="8325127" y="403895"/>
              <a:ext cx="3568897" cy="1269508"/>
            </a:xfrm>
            <a:prstGeom prst="wedgeRectCallout">
              <a:avLst>
                <a:gd name="adj1" fmla="val -67909"/>
                <a:gd name="adj2" fmla="val 47754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en-US" altLang="zh-CN" sz="1395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395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第三步 认真精度全文，逐字逐句阅读，</a:t>
              </a:r>
              <a:endParaRPr lang="en-US" altLang="zh-CN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1395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图片、表格特别关注；</a:t>
              </a:r>
              <a:endParaRPr lang="en-US" altLang="zh-CN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1395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重要图表可做好标记，加入文摘库；</a:t>
              </a:r>
              <a:endParaRPr lang="en-US" altLang="zh-CN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73355" y="1774209"/>
              <a:ext cx="4660711" cy="18629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473354" y="4282554"/>
              <a:ext cx="4660711" cy="15444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006490" y="1408909"/>
            <a:ext cx="8411923" cy="3657505"/>
            <a:chOff x="2263240" y="1355746"/>
            <a:chExt cx="7788349" cy="338637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/>
            <a:srcRect l="23276" t="11244" r="1014" b="39378"/>
            <a:stretch>
              <a:fillRect/>
            </a:stretch>
          </p:blipFill>
          <p:spPr>
            <a:xfrm>
              <a:off x="2263240" y="1355746"/>
              <a:ext cx="7788349" cy="33863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矩形 7"/>
            <p:cNvSpPr/>
            <p:nvPr/>
          </p:nvSpPr>
          <p:spPr>
            <a:xfrm>
              <a:off x="5874488" y="2318829"/>
              <a:ext cx="1148317" cy="4031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箭头: 右 9"/>
            <p:cNvSpPr/>
            <p:nvPr/>
          </p:nvSpPr>
          <p:spPr>
            <a:xfrm rot="19997434">
              <a:off x="7035468" y="2115023"/>
              <a:ext cx="1063447" cy="30881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068572" y="4391247"/>
            <a:ext cx="1355651" cy="20812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t="7372" b="3448"/>
          <a:stretch>
            <a:fillRect/>
          </a:stretch>
        </p:blipFill>
        <p:spPr>
          <a:xfrm>
            <a:off x="385210" y="498605"/>
            <a:ext cx="9857788" cy="5860790"/>
          </a:xfrm>
          <a:prstGeom prst="rect">
            <a:avLst/>
          </a:prstGeom>
        </p:spPr>
      </p:pic>
      <p:sp>
        <p:nvSpPr>
          <p:cNvPr id="3" name="矩形标注 10"/>
          <p:cNvSpPr/>
          <p:nvPr/>
        </p:nvSpPr>
        <p:spPr>
          <a:xfrm>
            <a:off x="3864770" y="232429"/>
            <a:ext cx="3568897" cy="776319"/>
          </a:xfrm>
          <a:prstGeom prst="wedgeRectCallout">
            <a:avLst>
              <a:gd name="adj1" fmla="val -67909"/>
              <a:gd name="adj2" fmla="val 47754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r>
              <a:rPr lang="en-US" altLang="zh-CN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第四步 学会思考，养成良好的阅读习惯</a:t>
            </a:r>
            <a:r>
              <a:rPr lang="en-US" altLang="zh-CN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altLang="zh-CN" sz="1395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buFont typeface="Arial" panose="020B0604020202020204" pitchFamily="34" charset="0"/>
              <a:buNone/>
              <a:defRPr/>
            </a:pPr>
            <a:r>
              <a:rPr lang="zh-CN" altLang="en-US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及时记录好的想法、重要的内容、感兴趣的难题、可能的解决方法，做好读书笔记。</a:t>
            </a:r>
            <a:endParaRPr lang="en-US" altLang="zh-CN" sz="1395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23684" y="1530823"/>
            <a:ext cx="340242" cy="3001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五边形 12"/>
          <p:cNvSpPr/>
          <p:nvPr/>
        </p:nvSpPr>
        <p:spPr>
          <a:xfrm>
            <a:off x="10409529" y="1041224"/>
            <a:ext cx="1530169" cy="603920"/>
          </a:xfrm>
          <a:prstGeom prst="homePlate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摘录式笔记</a:t>
            </a:r>
            <a:endPara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312840" y="385549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读书笔记方法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618228" y="498605"/>
            <a:ext cx="2624769" cy="3230521"/>
            <a:chOff x="7618228" y="498605"/>
            <a:chExt cx="2624769" cy="3230521"/>
          </a:xfrm>
        </p:grpSpPr>
        <p:sp>
          <p:nvSpPr>
            <p:cNvPr id="15" name="矩形 14"/>
            <p:cNvSpPr/>
            <p:nvPr/>
          </p:nvSpPr>
          <p:spPr>
            <a:xfrm>
              <a:off x="7862794" y="498605"/>
              <a:ext cx="2380203" cy="1032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7618228" y="3429000"/>
              <a:ext cx="345558" cy="3001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01388" y="3045216"/>
            <a:ext cx="8251507" cy="1367820"/>
            <a:chOff x="850605" y="2789510"/>
            <a:chExt cx="8251507" cy="136782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l="20713" t="42425" r="27555" b="44712"/>
            <a:stretch>
              <a:fillRect/>
            </a:stretch>
          </p:blipFill>
          <p:spPr>
            <a:xfrm>
              <a:off x="850605" y="2789510"/>
              <a:ext cx="8251507" cy="1367820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6850912" y="2868753"/>
              <a:ext cx="1336158" cy="3582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箭头: 五边形 20"/>
          <p:cNvSpPr/>
          <p:nvPr/>
        </p:nvSpPr>
        <p:spPr>
          <a:xfrm>
            <a:off x="10409529" y="2012331"/>
            <a:ext cx="1530169" cy="603920"/>
          </a:xfrm>
          <a:prstGeom prst="homePlate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心得式笔记</a:t>
            </a:r>
            <a:endPara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箭头: 五边形 21"/>
          <p:cNvSpPr/>
          <p:nvPr/>
        </p:nvSpPr>
        <p:spPr>
          <a:xfrm>
            <a:off x="10409528" y="2983438"/>
            <a:ext cx="1530169" cy="603920"/>
          </a:xfrm>
          <a:prstGeom prst="homePlate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索引式笔记</a:t>
            </a:r>
            <a:endPara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/>
          <a:srcRect l="19697" t="7105" b="3199"/>
          <a:stretch>
            <a:fillRect/>
          </a:stretch>
        </p:blipFill>
        <p:spPr>
          <a:xfrm>
            <a:off x="1474072" y="844924"/>
            <a:ext cx="8344842" cy="6213923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707660" y="1410621"/>
            <a:ext cx="1977254" cy="4068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14848" t="1718" r="21104"/>
          <a:stretch>
            <a:fillRect/>
          </a:stretch>
        </p:blipFill>
        <p:spPr>
          <a:xfrm>
            <a:off x="1164262" y="952750"/>
            <a:ext cx="6409915" cy="581677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31890" y="2167265"/>
            <a:ext cx="2301498" cy="1155650"/>
            <a:chOff x="6419199" y="2163735"/>
            <a:chExt cx="2301498" cy="1155650"/>
          </a:xfrm>
        </p:grpSpPr>
        <p:sp>
          <p:nvSpPr>
            <p:cNvPr id="25" name="对话气泡: 椭圆形 24"/>
            <p:cNvSpPr/>
            <p:nvPr/>
          </p:nvSpPr>
          <p:spPr>
            <a:xfrm>
              <a:off x="6419199" y="2163735"/>
              <a:ext cx="2041936" cy="1095011"/>
            </a:xfrm>
            <a:prstGeom prst="wedgeEllipseCallou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497482" y="2303722"/>
              <a:ext cx="22232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一键打开参考文献，</a:t>
              </a:r>
              <a:endParaRPr lang="en-US" altLang="zh-CN" sz="2000" dirty="0"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  <a:p>
              <a:pPr algn="ctr"/>
              <a:r>
                <a:rPr lang="zh-CN" altLang="en-US" sz="2000" dirty="0"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摆脱</a:t>
              </a:r>
              <a:r>
                <a:rPr lang="en-US" altLang="zh-CN" sz="2000" dirty="0" err="1"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Ctrl+C</a:t>
              </a:r>
              <a:r>
                <a:rPr lang="zh-CN" altLang="en-US" sz="2000" dirty="0"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、</a:t>
              </a:r>
              <a:r>
                <a:rPr lang="en-US" altLang="zh-CN" sz="2000" dirty="0" err="1"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Ctrl+V</a:t>
              </a:r>
              <a:endParaRPr lang="zh-CN" altLang="en-US" sz="2000" dirty="0"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85" y="486076"/>
            <a:ext cx="6823901" cy="61859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177" y="758018"/>
            <a:ext cx="765417" cy="5689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13" grpId="0" animBg="1"/>
      <p:bldP spid="14" grpId="0"/>
      <p:bldP spid="21" grpId="0" animBg="1"/>
      <p:bldP spid="2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5317067" y="-4233"/>
            <a:ext cx="6874933" cy="6874933"/>
          </a:xfrm>
          <a:custGeom>
            <a:avLst/>
            <a:gdLst>
              <a:gd name="connsiteX0" fmla="*/ 5283200 w 5283200"/>
              <a:gd name="connsiteY0" fmla="*/ 101600 h 5283200"/>
              <a:gd name="connsiteX1" fmla="*/ 5283200 w 5283200"/>
              <a:gd name="connsiteY1" fmla="*/ 0 h 5283200"/>
              <a:gd name="connsiteX2" fmla="*/ 0 w 5283200"/>
              <a:gd name="connsiteY2" fmla="*/ 5283200 h 5283200"/>
              <a:gd name="connsiteX3" fmla="*/ 5283200 w 5283200"/>
              <a:gd name="connsiteY3" fmla="*/ 5283200 h 5283200"/>
              <a:gd name="connsiteX4" fmla="*/ 5283200 w 5283200"/>
              <a:gd name="connsiteY4" fmla="*/ 10160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200" h="5283200">
                <a:moveTo>
                  <a:pt x="5283200" y="101600"/>
                </a:moveTo>
                <a:lnTo>
                  <a:pt x="5283200" y="0"/>
                </a:lnTo>
                <a:lnTo>
                  <a:pt x="0" y="5283200"/>
                </a:lnTo>
                <a:lnTo>
                  <a:pt x="5283200" y="5283200"/>
                </a:lnTo>
                <a:lnTo>
                  <a:pt x="5283200" y="101600"/>
                </a:lnTo>
                <a:close/>
              </a:path>
            </a:pathLst>
          </a:cu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grpSp>
        <p:nvGrpSpPr>
          <p:cNvPr id="3" name="组合 7"/>
          <p:cNvGrpSpPr/>
          <p:nvPr/>
        </p:nvGrpSpPr>
        <p:grpSpPr bwMode="auto">
          <a:xfrm>
            <a:off x="1072883" y="409392"/>
            <a:ext cx="4189994" cy="1263651"/>
            <a:chOff x="2986687" y="338699"/>
            <a:chExt cx="3140918" cy="947874"/>
          </a:xfrm>
        </p:grpSpPr>
        <p:sp>
          <p:nvSpPr>
            <p:cNvPr id="2" name="文本框 13"/>
            <p:cNvSpPr txBox="1">
              <a:spLocks noChangeArrowheads="1"/>
            </p:cNvSpPr>
            <p:nvPr/>
          </p:nvSpPr>
          <p:spPr bwMode="auto">
            <a:xfrm>
              <a:off x="2986687" y="338699"/>
              <a:ext cx="561410" cy="5771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01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2" name="文本框 66"/>
            <p:cNvSpPr txBox="1">
              <a:spLocks noChangeArrowheads="1"/>
            </p:cNvSpPr>
            <p:nvPr/>
          </p:nvSpPr>
          <p:spPr bwMode="auto">
            <a:xfrm>
              <a:off x="2989860" y="880115"/>
              <a:ext cx="3137745" cy="34629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论文的分类与构成</a:t>
              </a: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—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认识论文</a:t>
              </a:r>
              <a:endPara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3" name="任意多边形 72"/>
            <p:cNvSpPr/>
            <p:nvPr/>
          </p:nvSpPr>
          <p:spPr>
            <a:xfrm>
              <a:off x="3083475" y="1286573"/>
              <a:ext cx="287193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" name="组合 7"/>
          <p:cNvGrpSpPr/>
          <p:nvPr/>
        </p:nvGrpSpPr>
        <p:grpSpPr bwMode="auto">
          <a:xfrm>
            <a:off x="1072884" y="1900617"/>
            <a:ext cx="5288009" cy="2629526"/>
            <a:chOff x="2986686" y="338699"/>
            <a:chExt cx="3964016" cy="1972427"/>
          </a:xfrm>
        </p:grpSpPr>
        <p:sp>
          <p:nvSpPr>
            <p:cNvPr id="40" name="文本框 13"/>
            <p:cNvSpPr txBox="1">
              <a:spLocks noChangeArrowheads="1"/>
            </p:cNvSpPr>
            <p:nvPr/>
          </p:nvSpPr>
          <p:spPr bwMode="auto">
            <a:xfrm>
              <a:off x="2986687" y="338699"/>
              <a:ext cx="561410" cy="5771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02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2" name="文本框 66"/>
            <p:cNvSpPr txBox="1">
              <a:spLocks noChangeArrowheads="1"/>
            </p:cNvSpPr>
            <p:nvPr/>
          </p:nvSpPr>
          <p:spPr bwMode="auto">
            <a:xfrm>
              <a:off x="2986686" y="832241"/>
              <a:ext cx="3964016" cy="1478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如何撰写论文</a:t>
              </a: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—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论文撰写的基本流程</a:t>
              </a:r>
              <a:endPara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2.1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 选题与文献阅读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2.2 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实验</a:t>
              </a: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/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调研及论文写作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2.3 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投稿与答辩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83475" y="1286573"/>
              <a:ext cx="287193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2"/>
          <p:cNvGrpSpPr/>
          <p:nvPr/>
        </p:nvGrpSpPr>
        <p:grpSpPr bwMode="auto">
          <a:xfrm>
            <a:off x="6842732" y="1749786"/>
            <a:ext cx="2255746" cy="1892300"/>
            <a:chOff x="4872910" y="1712087"/>
            <a:chExt cx="1690828" cy="1418400"/>
          </a:xfrm>
        </p:grpSpPr>
        <p:sp>
          <p:nvSpPr>
            <p:cNvPr id="37" name="文本框 13"/>
            <p:cNvSpPr txBox="1">
              <a:spLocks noChangeArrowheads="1"/>
            </p:cNvSpPr>
            <p:nvPr/>
          </p:nvSpPr>
          <p:spPr bwMode="auto">
            <a:xfrm>
              <a:off x="4872910" y="2119456"/>
              <a:ext cx="1690828" cy="5614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4265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Contnet</a:t>
              </a:r>
              <a:endParaRPr lang="zh-CN" altLang="en-US" sz="4265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2700000">
              <a:off x="5009124" y="1712086"/>
              <a:ext cx="1418400" cy="1418401"/>
            </a:xfrm>
            <a:custGeom>
              <a:avLst/>
              <a:gdLst>
                <a:gd name="connsiteX0" fmla="*/ 0 w 1418400"/>
                <a:gd name="connsiteY0" fmla="*/ 1 h 1418401"/>
                <a:gd name="connsiteX1" fmla="*/ 1418400 w 1418400"/>
                <a:gd name="connsiteY1" fmla="*/ 0 h 1418401"/>
                <a:gd name="connsiteX2" fmla="*/ 1418400 w 1418400"/>
                <a:gd name="connsiteY2" fmla="*/ 1418401 h 1418401"/>
                <a:gd name="connsiteX3" fmla="*/ 0 w 1418400"/>
                <a:gd name="connsiteY3" fmla="*/ 1418401 h 1418401"/>
                <a:gd name="connsiteX4" fmla="*/ 0 w 1418400"/>
                <a:gd name="connsiteY4" fmla="*/ 1 h 1418401"/>
                <a:gd name="connsiteX5" fmla="*/ 72409 w 1418400"/>
                <a:gd name="connsiteY5" fmla="*/ 72407 h 1418401"/>
                <a:gd name="connsiteX6" fmla="*/ 72409 w 1418400"/>
                <a:gd name="connsiteY6" fmla="*/ 1345993 h 1418401"/>
                <a:gd name="connsiteX7" fmla="*/ 1345995 w 1418400"/>
                <a:gd name="connsiteY7" fmla="*/ 1345993 h 1418401"/>
                <a:gd name="connsiteX8" fmla="*/ 1345995 w 1418400"/>
                <a:gd name="connsiteY8" fmla="*/ 72407 h 1418401"/>
                <a:gd name="connsiteX9" fmla="*/ 72409 w 1418400"/>
                <a:gd name="connsiteY9" fmla="*/ 72407 h 141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8400" h="1418401">
                  <a:moveTo>
                    <a:pt x="0" y="1"/>
                  </a:moveTo>
                  <a:lnTo>
                    <a:pt x="1418400" y="0"/>
                  </a:lnTo>
                  <a:lnTo>
                    <a:pt x="1418400" y="1418401"/>
                  </a:lnTo>
                  <a:lnTo>
                    <a:pt x="0" y="1418401"/>
                  </a:lnTo>
                  <a:lnTo>
                    <a:pt x="0" y="1"/>
                  </a:lnTo>
                  <a:close/>
                  <a:moveTo>
                    <a:pt x="72409" y="72407"/>
                  </a:moveTo>
                  <a:lnTo>
                    <a:pt x="72409" y="1345993"/>
                  </a:lnTo>
                  <a:lnTo>
                    <a:pt x="1345995" y="1345993"/>
                  </a:lnTo>
                  <a:lnTo>
                    <a:pt x="1345995" y="72407"/>
                  </a:lnTo>
                  <a:lnTo>
                    <a:pt x="72409" y="7240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pic>
        <p:nvPicPr>
          <p:cNvPr id="24" name="Picture 2" descr="E:\宣传资料\产品宣传\公司图标\知网LOGO-PNG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288" y="403703"/>
            <a:ext cx="3975661" cy="155025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" name="组合 7"/>
          <p:cNvGrpSpPr/>
          <p:nvPr/>
        </p:nvGrpSpPr>
        <p:grpSpPr bwMode="auto">
          <a:xfrm>
            <a:off x="1072883" y="4697597"/>
            <a:ext cx="1420005" cy="1263651"/>
            <a:chOff x="2986687" y="338699"/>
            <a:chExt cx="1064469" cy="947874"/>
          </a:xfrm>
        </p:grpSpPr>
        <p:sp>
          <p:nvSpPr>
            <p:cNvPr id="27" name="文本框 13"/>
            <p:cNvSpPr txBox="1">
              <a:spLocks noChangeArrowheads="1"/>
            </p:cNvSpPr>
            <p:nvPr/>
          </p:nvSpPr>
          <p:spPr bwMode="auto">
            <a:xfrm>
              <a:off x="2986687" y="338699"/>
              <a:ext cx="561410" cy="5771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03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文本框 66"/>
            <p:cNvSpPr txBox="1">
              <a:spLocks noChangeArrowheads="1"/>
            </p:cNvSpPr>
            <p:nvPr/>
          </p:nvSpPr>
          <p:spPr bwMode="auto">
            <a:xfrm>
              <a:off x="2989860" y="880115"/>
              <a:ext cx="1061296" cy="34629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学术规范</a:t>
              </a:r>
              <a:endPara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" name="任意多边形 42"/>
            <p:cNvSpPr/>
            <p:nvPr/>
          </p:nvSpPr>
          <p:spPr>
            <a:xfrm>
              <a:off x="3083475" y="1286573"/>
              <a:ext cx="287193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6929" y="485738"/>
            <a:ext cx="4182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调研及论文写作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7" y="1335345"/>
            <a:ext cx="5128493" cy="43942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409" y="249863"/>
            <a:ext cx="2984205" cy="65652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025874" y="1975108"/>
            <a:ext cx="7999145" cy="29077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养成每天阅读文献的习惯！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青铜：  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周，  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5-7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铂金：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10-15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王者：                 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818" y="1270013"/>
            <a:ext cx="1882348" cy="4125695"/>
          </a:xfrm>
          <a:prstGeom prst="rect">
            <a:avLst/>
          </a:prstGeom>
        </p:spPr>
      </p:pic>
      <p:sp>
        <p:nvSpPr>
          <p:cNvPr id="5" name="左大括号 4"/>
          <p:cNvSpPr/>
          <p:nvPr/>
        </p:nvSpPr>
        <p:spPr>
          <a:xfrm>
            <a:off x="3676237" y="2463638"/>
            <a:ext cx="729343" cy="303690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614651" y="1968177"/>
            <a:ext cx="1221569" cy="495461"/>
            <a:chOff x="4966264" y="2305538"/>
            <a:chExt cx="1221569" cy="495461"/>
          </a:xfrm>
        </p:grpSpPr>
        <p:sp>
          <p:nvSpPr>
            <p:cNvPr id="7" name="矩形: 圆角 6"/>
            <p:cNvSpPr/>
            <p:nvPr/>
          </p:nvSpPr>
          <p:spPr>
            <a:xfrm>
              <a:off x="4966264" y="2305538"/>
              <a:ext cx="1221569" cy="495461"/>
            </a:xfrm>
            <a:prstGeom prst="roundRect">
              <a:avLst/>
            </a:prstGeom>
            <a:noFill/>
            <a:ln w="38100">
              <a:solidFill>
                <a:srgbClr val="213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175335" y="2305538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引言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14646" y="2602721"/>
            <a:ext cx="2148692" cy="495461"/>
            <a:chOff x="4966264" y="2305538"/>
            <a:chExt cx="1221569" cy="495461"/>
          </a:xfrm>
        </p:grpSpPr>
        <p:sp>
          <p:nvSpPr>
            <p:cNvPr id="10" name="矩形: 圆角 9"/>
            <p:cNvSpPr/>
            <p:nvPr/>
          </p:nvSpPr>
          <p:spPr>
            <a:xfrm>
              <a:off x="4966264" y="2305538"/>
              <a:ext cx="1221569" cy="495461"/>
            </a:xfrm>
            <a:prstGeom prst="roundRect">
              <a:avLst/>
            </a:prstGeom>
            <a:noFill/>
            <a:ln w="38100">
              <a:solidFill>
                <a:srgbClr val="213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085127" y="2305538"/>
              <a:ext cx="984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实证性论文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614646" y="4725494"/>
            <a:ext cx="2148697" cy="557178"/>
            <a:chOff x="4966264" y="2305538"/>
            <a:chExt cx="2148697" cy="495461"/>
          </a:xfrm>
        </p:grpSpPr>
        <p:sp>
          <p:nvSpPr>
            <p:cNvPr id="13" name="矩形: 圆角 12"/>
            <p:cNvSpPr/>
            <p:nvPr/>
          </p:nvSpPr>
          <p:spPr>
            <a:xfrm>
              <a:off x="4966264" y="2305538"/>
              <a:ext cx="2148697" cy="495461"/>
            </a:xfrm>
            <a:prstGeom prst="roundRect">
              <a:avLst/>
            </a:prstGeom>
            <a:noFill/>
            <a:ln w="38100">
              <a:solidFill>
                <a:srgbClr val="213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175337" y="2322436"/>
              <a:ext cx="1731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论述性论文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657597" y="5395708"/>
            <a:ext cx="1221569" cy="495461"/>
            <a:chOff x="4966264" y="2305538"/>
            <a:chExt cx="1221569" cy="495461"/>
          </a:xfrm>
        </p:grpSpPr>
        <p:sp>
          <p:nvSpPr>
            <p:cNvPr id="16" name="矩形: 圆角 15"/>
            <p:cNvSpPr/>
            <p:nvPr/>
          </p:nvSpPr>
          <p:spPr>
            <a:xfrm>
              <a:off x="4966264" y="2305538"/>
              <a:ext cx="1221569" cy="495461"/>
            </a:xfrm>
            <a:prstGeom prst="roundRect">
              <a:avLst/>
            </a:prstGeom>
            <a:noFill/>
            <a:ln w="38100">
              <a:solidFill>
                <a:srgbClr val="213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175335" y="2305538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结论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8" name="左大括号 17"/>
          <p:cNvSpPr/>
          <p:nvPr/>
        </p:nvSpPr>
        <p:spPr>
          <a:xfrm>
            <a:off x="7080785" y="1831217"/>
            <a:ext cx="399159" cy="187707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7669937" y="1760247"/>
            <a:ext cx="2148692" cy="495461"/>
            <a:chOff x="4966264" y="2305538"/>
            <a:chExt cx="1221569" cy="495461"/>
          </a:xfrm>
        </p:grpSpPr>
        <p:sp>
          <p:nvSpPr>
            <p:cNvPr id="20" name="矩形: 圆角 19"/>
            <p:cNvSpPr/>
            <p:nvPr/>
          </p:nvSpPr>
          <p:spPr>
            <a:xfrm>
              <a:off x="4966264" y="2305538"/>
              <a:ext cx="1221569" cy="495461"/>
            </a:xfrm>
            <a:prstGeom prst="roundRect">
              <a:avLst/>
            </a:prstGeom>
            <a:noFill/>
            <a:ln w="38100">
              <a:solidFill>
                <a:srgbClr val="213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085127" y="2305538"/>
              <a:ext cx="984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资料与方法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669938" y="2522024"/>
            <a:ext cx="2148692" cy="495461"/>
            <a:chOff x="4966264" y="2305538"/>
            <a:chExt cx="1221569" cy="495461"/>
          </a:xfrm>
        </p:grpSpPr>
        <p:sp>
          <p:nvSpPr>
            <p:cNvPr id="23" name="矩形: 圆角 22"/>
            <p:cNvSpPr/>
            <p:nvPr/>
          </p:nvSpPr>
          <p:spPr>
            <a:xfrm>
              <a:off x="4966264" y="2305538"/>
              <a:ext cx="1221569" cy="495461"/>
            </a:xfrm>
            <a:prstGeom prst="roundRect">
              <a:avLst/>
            </a:prstGeom>
            <a:noFill/>
            <a:ln w="38100">
              <a:solidFill>
                <a:srgbClr val="213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313507" y="2308477"/>
              <a:ext cx="456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结果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669938" y="3327170"/>
            <a:ext cx="2148692" cy="495461"/>
            <a:chOff x="4966264" y="2305538"/>
            <a:chExt cx="1221569" cy="495461"/>
          </a:xfrm>
        </p:grpSpPr>
        <p:sp>
          <p:nvSpPr>
            <p:cNvPr id="26" name="矩形: 圆角 25"/>
            <p:cNvSpPr/>
            <p:nvPr/>
          </p:nvSpPr>
          <p:spPr>
            <a:xfrm>
              <a:off x="4966264" y="2305538"/>
              <a:ext cx="1221569" cy="495461"/>
            </a:xfrm>
            <a:prstGeom prst="roundRect">
              <a:avLst/>
            </a:prstGeom>
            <a:noFill/>
            <a:ln w="38100">
              <a:solidFill>
                <a:srgbClr val="213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313507" y="2305538"/>
              <a:ext cx="456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讨论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8" name="左大括号 27"/>
          <p:cNvSpPr/>
          <p:nvPr/>
        </p:nvSpPr>
        <p:spPr>
          <a:xfrm>
            <a:off x="7100560" y="4070128"/>
            <a:ext cx="399159" cy="187707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7689712" y="3999158"/>
            <a:ext cx="2148692" cy="495461"/>
            <a:chOff x="4966264" y="2305538"/>
            <a:chExt cx="1221569" cy="495461"/>
          </a:xfrm>
        </p:grpSpPr>
        <p:sp>
          <p:nvSpPr>
            <p:cNvPr id="30" name="矩形: 圆角 29"/>
            <p:cNvSpPr/>
            <p:nvPr/>
          </p:nvSpPr>
          <p:spPr>
            <a:xfrm>
              <a:off x="4966264" y="2305538"/>
              <a:ext cx="1221569" cy="495461"/>
            </a:xfrm>
            <a:prstGeom prst="roundRect">
              <a:avLst/>
            </a:prstGeom>
            <a:noFill/>
            <a:ln w="38100">
              <a:solidFill>
                <a:srgbClr val="213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161538" y="2322842"/>
              <a:ext cx="808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提出问题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689712" y="4760935"/>
            <a:ext cx="2148692" cy="495461"/>
            <a:chOff x="4966264" y="2305538"/>
            <a:chExt cx="1221569" cy="495461"/>
          </a:xfrm>
        </p:grpSpPr>
        <p:sp>
          <p:nvSpPr>
            <p:cNvPr id="33" name="矩形: 圆角 32"/>
            <p:cNvSpPr/>
            <p:nvPr/>
          </p:nvSpPr>
          <p:spPr>
            <a:xfrm>
              <a:off x="4966264" y="2305538"/>
              <a:ext cx="1221569" cy="495461"/>
            </a:xfrm>
            <a:prstGeom prst="roundRect">
              <a:avLst/>
            </a:prstGeom>
            <a:noFill/>
            <a:ln w="38100">
              <a:solidFill>
                <a:srgbClr val="213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172780" y="2317854"/>
              <a:ext cx="808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分析问题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689711" y="5566081"/>
            <a:ext cx="2590009" cy="495461"/>
            <a:chOff x="4966264" y="2305538"/>
            <a:chExt cx="1221569" cy="495461"/>
          </a:xfrm>
        </p:grpSpPr>
        <p:sp>
          <p:nvSpPr>
            <p:cNvPr id="36" name="矩形: 圆角 35"/>
            <p:cNvSpPr/>
            <p:nvPr/>
          </p:nvSpPr>
          <p:spPr>
            <a:xfrm>
              <a:off x="4966264" y="2305538"/>
              <a:ext cx="1221569" cy="495461"/>
            </a:xfrm>
            <a:prstGeom prst="roundRect">
              <a:avLst/>
            </a:prstGeom>
            <a:noFill/>
            <a:ln w="38100">
              <a:solidFill>
                <a:srgbClr val="213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085127" y="2305538"/>
              <a:ext cx="971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提出解决方案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756929" y="485738"/>
            <a:ext cx="29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科技论文结构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6929" y="485738"/>
            <a:ext cx="639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调研及论文写作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借助思维导图，理清写作思路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64608" y="2051292"/>
            <a:ext cx="2492990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论文逻辑：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为什么开展这项工作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做了什么？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结果是什么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有何结论？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有何意义？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创新点是什么？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文本占位符 2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421" y="2111704"/>
            <a:ext cx="6874645" cy="3572494"/>
          </a:xfrm>
          <a:prstGeom prst="rect">
            <a:avLst/>
          </a:prstGeom>
        </p:spPr>
      </p:pic>
      <p:sp>
        <p:nvSpPr>
          <p:cNvPr id="15" name="圆角矩形标注 2"/>
          <p:cNvSpPr>
            <a:spLocks noChangeArrowheads="1"/>
          </p:cNvSpPr>
          <p:nvPr/>
        </p:nvSpPr>
        <p:spPr bwMode="auto">
          <a:xfrm>
            <a:off x="4941588" y="906743"/>
            <a:ext cx="2626974" cy="1307177"/>
          </a:xfrm>
          <a:prstGeom prst="wedgeRoundRectCallout">
            <a:avLst>
              <a:gd name="adj1" fmla="val -70038"/>
              <a:gd name="adj2" fmla="val 48924"/>
              <a:gd name="adj3" fmla="val 16667"/>
            </a:avLst>
          </a:prstGeom>
          <a:solidFill>
            <a:srgbClr val="F96D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ea typeface="黑体" panose="02010609060101010101" pitchFamily="49" charset="-122"/>
              </a:rPr>
              <a:t>善用思维导图</a:t>
            </a:r>
            <a:endParaRPr lang="en-US" altLang="zh-CN" dirty="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可以节约</a:t>
            </a:r>
            <a:r>
              <a:rPr lang="en-US" altLang="zh-CN" b="1" dirty="0">
                <a:solidFill>
                  <a:schemeClr val="bg1"/>
                </a:solidFill>
              </a:rPr>
              <a:t>50%</a:t>
            </a:r>
            <a:r>
              <a:rPr lang="zh-CN" altLang="en-US" b="1" dirty="0">
                <a:solidFill>
                  <a:schemeClr val="bg1"/>
                </a:solidFill>
              </a:rPr>
              <a:t>到</a:t>
            </a:r>
            <a:r>
              <a:rPr lang="en-US" altLang="zh-CN" b="1" dirty="0">
                <a:solidFill>
                  <a:schemeClr val="bg1"/>
                </a:solidFill>
              </a:rPr>
              <a:t>95%</a:t>
            </a:r>
            <a:r>
              <a:rPr lang="zh-CN" altLang="en-US" b="1" dirty="0">
                <a:solidFill>
                  <a:schemeClr val="bg1"/>
                </a:solidFill>
              </a:rPr>
              <a:t>的学习时间</a:t>
            </a:r>
            <a:endParaRPr lang="zh-CN" altLang="en-US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/>
          <a:srcRect l="4961" r="52796"/>
          <a:stretch>
            <a:fillRect/>
          </a:stretch>
        </p:blipFill>
        <p:spPr>
          <a:xfrm>
            <a:off x="7510505" y="505017"/>
            <a:ext cx="4602945" cy="5847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6929" y="485738"/>
            <a:ext cx="639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调研及论文写作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借助思维导图，理清写作思路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431" y="2529560"/>
            <a:ext cx="10360165" cy="26520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24000" y="2641600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151628" y="2641600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875314" y="3543523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096000" y="3926114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56928" y="5453259"/>
            <a:ext cx="7540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综述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专题类摘要：介绍论文的论题、阐述论文的目的和主要内容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12" grpId="0" animBg="1"/>
      <p:bldP spid="14" grpId="0" animBg="1"/>
      <p:bldP spid="15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6929" y="485738"/>
            <a:ext cx="333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3555" y="1337613"/>
            <a:ext cx="103457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万能公式法</a:t>
            </a:r>
            <a:endParaRPr lang="zh-CN" altLang="en-US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研究背景（政策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社会环境）</a:t>
            </a:r>
            <a:r>
              <a:rPr lang="en-US" altLang="zh-CN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理论来源（参考文献）</a:t>
            </a:r>
            <a:r>
              <a:rPr lang="en-US" altLang="zh-CN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研究对象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研究方法（建模）</a:t>
            </a:r>
            <a:r>
              <a:rPr lang="en-US" altLang="zh-CN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示例</a:t>
            </a:r>
            <a:r>
              <a:rPr lang="en-US" altLang="zh-CN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研究结果（结论）</a:t>
            </a:r>
            <a:r>
              <a:rPr lang="en-US" altLang="zh-CN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推论（一般性）</a:t>
            </a:r>
            <a:r>
              <a:rPr lang="en-US" altLang="zh-CN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反思（研究不足）</a:t>
            </a:r>
            <a:r>
              <a:rPr lang="en-US" altLang="zh-CN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endParaRPr lang="en-US" altLang="zh-CN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9" y="2768459"/>
            <a:ext cx="5418229" cy="35213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90" y="2795755"/>
            <a:ext cx="5556341" cy="2499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6929" y="485738"/>
            <a:ext cx="333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0391" y="2131536"/>
            <a:ext cx="104655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具体句式如下：</a:t>
            </a:r>
            <a:endParaRPr lang="zh-CN" altLang="en-US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1.The problem to solve in this paper is ...</a:t>
            </a:r>
            <a:endParaRPr lang="en-US" altLang="zh-CN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2.The approach to solve the problem is ...</a:t>
            </a:r>
            <a:endParaRPr lang="en-US" altLang="zh-CN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3.The results obtained in this research include ...</a:t>
            </a:r>
            <a:endParaRPr lang="en-US" altLang="zh-CN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4.The impacts of our obtained results are ...</a:t>
            </a:r>
            <a:endParaRPr lang="en-US" altLang="zh-CN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汉语句式可表述为：</a:t>
            </a:r>
            <a:endParaRPr lang="zh-CN" altLang="en-US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理论，本文分析了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当前，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（背景），本文从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角度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领域进行关于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的研究；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现象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，从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方面，利用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方法进行研究。</a:t>
            </a:r>
            <a:endParaRPr lang="zh-CN" altLang="en-US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本文采用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研究模型，综合比对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理论；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理论模型，充分考量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考虑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，对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问题进行了深入探索。</a:t>
            </a:r>
            <a:endParaRPr lang="zh-CN" altLang="en-US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研究表明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证实，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数据证明，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的发现，对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问题的解决和突破具有重要意义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影响。</a:t>
            </a:r>
            <a:endParaRPr lang="zh-CN" altLang="en-US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实践证明，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，已证明</a:t>
            </a:r>
            <a:r>
              <a:rPr lang="en-US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b="0" i="0" dirty="0">
              <a:solidFill>
                <a:srgbClr val="3F3F3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13" y="1007903"/>
            <a:ext cx="7476672" cy="5432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6929" y="485738"/>
            <a:ext cx="333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0844" y="1589115"/>
            <a:ext cx="93341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原论文摘要：</a:t>
            </a:r>
            <a:endParaRPr lang="en-US" altLang="zh-CN" sz="2000" b="1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使用无毒环保型凹印油墨是凹版印刷的发展趋势，有利于环境保护、操作及使用人</a:t>
            </a:r>
            <a:endParaRPr lang="en-US" altLang="zh-CN" sz="20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员的身体健康。本文介绍了研制无笨塑料凹印油墨的配方、如何对凹印油墨的基本</a:t>
            </a:r>
            <a:endParaRPr lang="en-US" altLang="zh-CN" sz="20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成分</a:t>
            </a:r>
            <a:r>
              <a:rPr lang="en-US" altLang="zh-CN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溶剂、树脂和颜料进行测试筛选，利用物理分散方法制备油墨样品，探讨</a:t>
            </a:r>
            <a:endParaRPr lang="en-US" altLang="zh-CN" sz="20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了不同添加剂的加入及制备工艺条件对凹印油墨质量的影响。</a:t>
            </a:r>
            <a:endParaRPr lang="en-US" altLang="zh-CN" sz="20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0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修改后的摘要如下：</a:t>
            </a:r>
            <a:endParaRPr lang="en-US" altLang="zh-CN" sz="2000" b="1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为了</a:t>
            </a:r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改善工作环境，利于环保，研制了无笨型溶剂体系，结合与之相适应的树脂，</a:t>
            </a:r>
            <a:endParaRPr lang="en-US" altLang="zh-CN" sz="20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设计了无笨型塑料凹印油墨的配方。</a:t>
            </a:r>
            <a:r>
              <a:rPr lang="zh-CN" altLang="en-US" sz="2000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（目的）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采用</a:t>
            </a:r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砂磨机分散法制备无笨型塑料凹</a:t>
            </a:r>
            <a:endParaRPr lang="en-US" altLang="zh-CN" sz="20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印油墨，实验中使用</a:t>
            </a:r>
            <a:r>
              <a:rPr lang="en-US" altLang="zh-CN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SBM-T</a:t>
            </a:r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型篮式砂磨机用于少量油墨的制备，使用</a:t>
            </a:r>
            <a:r>
              <a:rPr lang="en-US" altLang="zh-CN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SGM-1.4</a:t>
            </a:r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型</a:t>
            </a:r>
            <a:endParaRPr lang="en-US" altLang="zh-CN" sz="20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卧式砂磨机用于模拟实际油墨制备生产条件。</a:t>
            </a:r>
            <a:r>
              <a:rPr lang="zh-CN" altLang="en-US" sz="2000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（方法）</a:t>
            </a:r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通过对各种原材料及样品墨</a:t>
            </a:r>
            <a:endParaRPr lang="en-US" altLang="zh-CN" sz="20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的测试，得到了无笨型塑料凹印油墨的优化配方，利用优化配方并结合研磨工艺，</a:t>
            </a:r>
            <a:endParaRPr lang="en-US" altLang="zh-CN" sz="20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制备的油墨能够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满足生产需求</a:t>
            </a:r>
            <a:r>
              <a:rPr lang="zh-CN" altLang="en-US" sz="2000" dirty="0">
                <a:solidFill>
                  <a:srgbClr val="92D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zh-CN" altLang="en-US" sz="2000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（结论）</a:t>
            </a:r>
            <a:endParaRPr lang="en-US" altLang="zh-CN" sz="2000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50844" y="1114370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213D5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举例</a:t>
            </a:r>
            <a:endParaRPr lang="zh-CN" altLang="en-US" sz="2800" b="1" dirty="0">
              <a:solidFill>
                <a:srgbClr val="213D5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6929" y="485738"/>
            <a:ext cx="639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调研及论文写作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借助思维导图，理清写作思路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928" y="2635201"/>
            <a:ext cx="964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引言</a:t>
            </a:r>
            <a:r>
              <a:rPr lang="en-US" altLang="zh-CN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文献综述，分析过去研究的局限性，阐明自身的创新点</a:t>
            </a:r>
            <a:endParaRPr lang="en-US" altLang="zh-CN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      </a:t>
            </a:r>
            <a:endParaRPr lang="zh-CN" altLang="en-US" sz="2400" b="1" dirty="0">
              <a:latin typeface="Cooper Black" panose="0208090404030B0204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4354" b="6032"/>
          <a:stretch>
            <a:fillRect/>
          </a:stretch>
        </p:blipFill>
        <p:spPr>
          <a:xfrm>
            <a:off x="634799" y="99875"/>
            <a:ext cx="10667223" cy="63729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13779" t="38277" r="48125" b="47664"/>
          <a:stretch>
            <a:fillRect/>
          </a:stretch>
        </p:blipFill>
        <p:spPr>
          <a:xfrm>
            <a:off x="2173963" y="2258412"/>
            <a:ext cx="3918857" cy="9641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1180" t="78277" r="46070" b="6239"/>
          <a:stretch>
            <a:fillRect/>
          </a:stretch>
        </p:blipFill>
        <p:spPr>
          <a:xfrm>
            <a:off x="1838060" y="5225548"/>
            <a:ext cx="4500465" cy="124724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矩形标注 10"/>
          <p:cNvSpPr/>
          <p:nvPr/>
        </p:nvSpPr>
        <p:spPr>
          <a:xfrm>
            <a:off x="5044984" y="1253635"/>
            <a:ext cx="3568897" cy="776319"/>
          </a:xfrm>
          <a:prstGeom prst="wedgeRectCallout">
            <a:avLst>
              <a:gd name="adj1" fmla="val -67909"/>
              <a:gd name="adj2" fmla="val 47754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r>
              <a:rPr lang="zh-CN" altLang="en-US" sz="139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笔记、文摘一键添加，自动生成参考文献</a:t>
            </a:r>
            <a:endParaRPr lang="zh-CN" altLang="en-US" sz="1395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6929" y="485738"/>
            <a:ext cx="639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调研及论文写作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借助思维导图，理清写作思路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928" y="2635201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引言</a:t>
            </a:r>
            <a:r>
              <a:rPr lang="en-US" altLang="zh-CN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文献综述，分析过去研究的局限性，阐明自身的创新点</a:t>
            </a:r>
            <a:endParaRPr lang="en-US" altLang="zh-CN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6928" y="3310652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正文写作</a:t>
            </a:r>
            <a:endParaRPr lang="en-US" altLang="zh-CN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7" y="4048951"/>
            <a:ext cx="5521598" cy="1309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740" y="4048951"/>
            <a:ext cx="5805376" cy="1309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2128663" y="5540117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社科类论文分级方法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57840" y="5540117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自然科学类论文分级方法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52" y="3772317"/>
            <a:ext cx="6534655" cy="246684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56927" y="3953626"/>
            <a:ext cx="10177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结论</a:t>
            </a:r>
            <a:r>
              <a:rPr lang="en-US" altLang="zh-CN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阐述工作揭示的原理和普遍性，解决了什么问题，有何意义等</a:t>
            </a:r>
            <a:endParaRPr lang="en-US" altLang="zh-CN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5" grpId="0"/>
      <p:bldP spid="15" grpId="1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/>
          <p:cNvCxnSpPr/>
          <p:nvPr/>
        </p:nvCxnSpPr>
        <p:spPr>
          <a:xfrm>
            <a:off x="6134100" y="1738059"/>
            <a:ext cx="0" cy="440531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61"/>
          <p:cNvGrpSpPr/>
          <p:nvPr/>
        </p:nvGrpSpPr>
        <p:grpSpPr bwMode="auto">
          <a:xfrm>
            <a:off x="6556375" y="1758697"/>
            <a:ext cx="831850" cy="831850"/>
            <a:chOff x="6518563" y="1579415"/>
            <a:chExt cx="831273" cy="831273"/>
          </a:xfrm>
        </p:grpSpPr>
        <p:sp>
          <p:nvSpPr>
            <p:cNvPr id="6" name="Rounded Rectangle 12"/>
            <p:cNvSpPr/>
            <p:nvPr/>
          </p:nvSpPr>
          <p:spPr>
            <a:xfrm>
              <a:off x="6518563" y="1579415"/>
              <a:ext cx="831273" cy="83127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7" name="Group 19"/>
            <p:cNvGrpSpPr/>
            <p:nvPr/>
          </p:nvGrpSpPr>
          <p:grpSpPr>
            <a:xfrm>
              <a:off x="6702027" y="1790527"/>
              <a:ext cx="464344" cy="465138"/>
              <a:chOff x="9145588" y="4435475"/>
              <a:chExt cx="464344" cy="465138"/>
            </a:xfrm>
            <a:solidFill>
              <a:schemeClr val="bg2"/>
            </a:solidFill>
          </p:grpSpPr>
          <p:sp>
            <p:nvSpPr>
              <p:cNvPr id="8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>
                  <a:latin typeface="+mn-lt"/>
                  <a:sym typeface="Gill Sans" charset="0"/>
                </a:endParaRPr>
              </a:p>
            </p:txBody>
          </p:sp>
          <p:sp>
            <p:nvSpPr>
              <p:cNvPr id="9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>
                  <a:latin typeface="+mn-lt"/>
                  <a:sym typeface="Gill Sans" charset="0"/>
                </a:endParaRPr>
              </a:p>
            </p:txBody>
          </p:sp>
          <p:sp>
            <p:nvSpPr>
              <p:cNvPr id="10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>
                  <a:latin typeface="+mn-lt"/>
                  <a:sym typeface="Gill Sans" charset="0"/>
                </a:endParaRPr>
              </a:p>
            </p:txBody>
          </p:sp>
          <p:sp>
            <p:nvSpPr>
              <p:cNvPr id="11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>
                  <a:latin typeface="+mn-lt"/>
                  <a:sym typeface="Gill Sans" charset="0"/>
                </a:endParaRPr>
              </a:p>
            </p:txBody>
          </p:sp>
          <p:sp>
            <p:nvSpPr>
              <p:cNvPr id="12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>
                  <a:latin typeface="+mn-lt"/>
                  <a:sym typeface="Gill Sans" charset="0"/>
                </a:endParaRPr>
              </a:p>
            </p:txBody>
          </p:sp>
          <p:sp>
            <p:nvSpPr>
              <p:cNvPr id="13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>
                  <a:latin typeface="+mn-lt"/>
                  <a:sym typeface="Gill Sans" charset="0"/>
                </a:endParaRPr>
              </a:p>
            </p:txBody>
          </p:sp>
          <p:sp>
            <p:nvSpPr>
              <p:cNvPr id="14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>
                  <a:latin typeface="+mn-lt"/>
                  <a:sym typeface="Gill Sans" charset="0"/>
                </a:endParaRPr>
              </a:p>
            </p:txBody>
          </p:sp>
          <p:sp>
            <p:nvSpPr>
              <p:cNvPr id="15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>
                  <a:latin typeface="+mn-lt"/>
                  <a:sym typeface="Gill Sans" charset="0"/>
                </a:endParaRPr>
              </a:p>
            </p:txBody>
          </p:sp>
          <p:sp>
            <p:nvSpPr>
              <p:cNvPr id="16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>
                  <a:latin typeface="+mn-lt"/>
                  <a:sym typeface="Gill Sans" charset="0"/>
                </a:endParaRPr>
              </a:p>
            </p:txBody>
          </p:sp>
        </p:grpSp>
      </p:grpSp>
      <p:grpSp>
        <p:nvGrpSpPr>
          <p:cNvPr id="17" name="Group 62"/>
          <p:cNvGrpSpPr/>
          <p:nvPr/>
        </p:nvGrpSpPr>
        <p:grpSpPr bwMode="auto">
          <a:xfrm>
            <a:off x="6556375" y="3486327"/>
            <a:ext cx="831850" cy="831850"/>
            <a:chOff x="6518563" y="2750124"/>
            <a:chExt cx="831273" cy="831273"/>
          </a:xfrm>
        </p:grpSpPr>
        <p:sp>
          <p:nvSpPr>
            <p:cNvPr id="18" name="Rounded Rectangle 13"/>
            <p:cNvSpPr/>
            <p:nvPr/>
          </p:nvSpPr>
          <p:spPr>
            <a:xfrm>
              <a:off x="6518563" y="2750124"/>
              <a:ext cx="831273" cy="83127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19" name="Group 29"/>
            <p:cNvGrpSpPr/>
            <p:nvPr/>
          </p:nvGrpSpPr>
          <p:grpSpPr>
            <a:xfrm>
              <a:off x="6772671" y="2933191"/>
              <a:ext cx="319088" cy="465138"/>
              <a:chOff x="5441157" y="4440238"/>
              <a:chExt cx="319088" cy="465138"/>
            </a:xfrm>
            <a:solidFill>
              <a:schemeClr val="bg2"/>
            </a:solidFill>
          </p:grpSpPr>
          <p:sp>
            <p:nvSpPr>
              <p:cNvPr id="20" name="AutoShape 97"/>
              <p:cNvSpPr/>
              <p:nvPr/>
            </p:nvSpPr>
            <p:spPr bwMode="auto">
              <a:xfrm>
                <a:off x="5441157" y="444023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" name="AutoShape 98"/>
              <p:cNvSpPr/>
              <p:nvPr/>
            </p:nvSpPr>
            <p:spPr bwMode="auto">
              <a:xfrm>
                <a:off x="5571332" y="448389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" name="AutoShape 99"/>
              <p:cNvSpPr/>
              <p:nvPr/>
            </p:nvSpPr>
            <p:spPr bwMode="auto">
              <a:xfrm>
                <a:off x="5586413" y="484743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" name="Group 58"/>
          <p:cNvGrpSpPr/>
          <p:nvPr/>
        </p:nvGrpSpPr>
        <p:grpSpPr bwMode="auto">
          <a:xfrm>
            <a:off x="4879975" y="3483151"/>
            <a:ext cx="831850" cy="831850"/>
            <a:chOff x="4842163" y="2750124"/>
            <a:chExt cx="831273" cy="831273"/>
          </a:xfrm>
        </p:grpSpPr>
        <p:sp>
          <p:nvSpPr>
            <p:cNvPr id="24" name="Rounded Rectangle 6"/>
            <p:cNvSpPr/>
            <p:nvPr/>
          </p:nvSpPr>
          <p:spPr>
            <a:xfrm>
              <a:off x="4842163" y="2750124"/>
              <a:ext cx="831273" cy="83127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25" name="Group 33"/>
            <p:cNvGrpSpPr/>
            <p:nvPr/>
          </p:nvGrpSpPr>
          <p:grpSpPr>
            <a:xfrm>
              <a:off x="5019964" y="2946176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26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8" name="Group 59"/>
          <p:cNvGrpSpPr/>
          <p:nvPr/>
        </p:nvGrpSpPr>
        <p:grpSpPr bwMode="auto">
          <a:xfrm>
            <a:off x="4879975" y="5095698"/>
            <a:ext cx="831850" cy="830263"/>
            <a:chOff x="4842163" y="3920833"/>
            <a:chExt cx="831273" cy="831273"/>
          </a:xfrm>
        </p:grpSpPr>
        <p:sp>
          <p:nvSpPr>
            <p:cNvPr id="29" name="Rounded Rectangle 7"/>
            <p:cNvSpPr/>
            <p:nvPr/>
          </p:nvSpPr>
          <p:spPr>
            <a:xfrm>
              <a:off x="4842163" y="3920833"/>
              <a:ext cx="831273" cy="83127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30" name="Group 39"/>
            <p:cNvGrpSpPr/>
            <p:nvPr/>
          </p:nvGrpSpPr>
          <p:grpSpPr>
            <a:xfrm>
              <a:off x="5027504" y="4104297"/>
              <a:ext cx="464344" cy="464344"/>
              <a:chOff x="3510757" y="2582069"/>
              <a:chExt cx="464344" cy="464344"/>
            </a:xfrm>
            <a:solidFill>
              <a:schemeClr val="bg2"/>
            </a:solidFill>
          </p:grpSpPr>
          <p:sp>
            <p:nvSpPr>
              <p:cNvPr id="31" name="AutoShape 126"/>
              <p:cNvSpPr/>
              <p:nvPr/>
            </p:nvSpPr>
            <p:spPr bwMode="auto">
              <a:xfrm>
                <a:off x="3510757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2" name="AutoShape 127"/>
              <p:cNvSpPr/>
              <p:nvPr/>
            </p:nvSpPr>
            <p:spPr bwMode="auto">
              <a:xfrm>
                <a:off x="3698875" y="265430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3" name="Group 57"/>
          <p:cNvGrpSpPr/>
          <p:nvPr/>
        </p:nvGrpSpPr>
        <p:grpSpPr bwMode="auto">
          <a:xfrm>
            <a:off x="4879975" y="1758697"/>
            <a:ext cx="831850" cy="831850"/>
            <a:chOff x="4842163" y="1579415"/>
            <a:chExt cx="831273" cy="831273"/>
          </a:xfrm>
        </p:grpSpPr>
        <p:sp>
          <p:nvSpPr>
            <p:cNvPr id="34" name="Rounded Rectangle 3"/>
            <p:cNvSpPr/>
            <p:nvPr/>
          </p:nvSpPr>
          <p:spPr>
            <a:xfrm>
              <a:off x="4842163" y="1579415"/>
              <a:ext cx="831273" cy="83127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35" name="Group 42"/>
            <p:cNvGrpSpPr/>
            <p:nvPr/>
          </p:nvGrpSpPr>
          <p:grpSpPr>
            <a:xfrm>
              <a:off x="5019963" y="1750443"/>
              <a:ext cx="465138" cy="464344"/>
              <a:chOff x="2581275" y="2582069"/>
              <a:chExt cx="465138" cy="464344"/>
            </a:xfrm>
            <a:solidFill>
              <a:schemeClr val="bg2"/>
            </a:solidFill>
          </p:grpSpPr>
          <p:sp>
            <p:nvSpPr>
              <p:cNvPr id="36" name="AutoShape 128"/>
              <p:cNvSpPr/>
              <p:nvPr/>
            </p:nvSpPr>
            <p:spPr bwMode="auto">
              <a:xfrm>
                <a:off x="2581275" y="2582069"/>
                <a:ext cx="46513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7" name="AutoShape 129"/>
              <p:cNvSpPr/>
              <p:nvPr/>
            </p:nvSpPr>
            <p:spPr bwMode="auto">
              <a:xfrm>
                <a:off x="2871788" y="2640013"/>
                <a:ext cx="115888" cy="115888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eaLnBrk="1">
                  <a:defRPr/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8" name="Group 63"/>
          <p:cNvGrpSpPr/>
          <p:nvPr/>
        </p:nvGrpSpPr>
        <p:grpSpPr bwMode="auto">
          <a:xfrm>
            <a:off x="6556375" y="5101760"/>
            <a:ext cx="831850" cy="830263"/>
            <a:chOff x="6518563" y="3920833"/>
            <a:chExt cx="831273" cy="831273"/>
          </a:xfrm>
        </p:grpSpPr>
        <p:sp>
          <p:nvSpPr>
            <p:cNvPr id="39" name="Rounded Rectangle 14"/>
            <p:cNvSpPr/>
            <p:nvPr/>
          </p:nvSpPr>
          <p:spPr>
            <a:xfrm>
              <a:off x="6518563" y="3920833"/>
              <a:ext cx="831273" cy="831273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0" name="AutoShape 139"/>
            <p:cNvSpPr/>
            <p:nvPr/>
          </p:nvSpPr>
          <p:spPr bwMode="auto">
            <a:xfrm>
              <a:off x="6699412" y="4117922"/>
              <a:ext cx="464815" cy="451398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eaLnBrk="1">
                <a:defRPr/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41" name="Group 54"/>
          <p:cNvGrpSpPr/>
          <p:nvPr/>
        </p:nvGrpSpPr>
        <p:grpSpPr bwMode="auto">
          <a:xfrm>
            <a:off x="699601" y="4976637"/>
            <a:ext cx="4212525" cy="1113109"/>
            <a:chOff x="2975349" y="1926635"/>
            <a:chExt cx="4212316" cy="1112345"/>
          </a:xfrm>
        </p:grpSpPr>
        <p:sp>
          <p:nvSpPr>
            <p:cNvPr id="42" name="TextBox 55"/>
            <p:cNvSpPr txBox="1">
              <a:spLocks noChangeArrowheads="1"/>
            </p:cNvSpPr>
            <p:nvPr/>
          </p:nvSpPr>
          <p:spPr bwMode="auto">
            <a:xfrm>
              <a:off x="3997529" y="1926635"/>
              <a:ext cx="3190136" cy="39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en-US" altLang="zh-CN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5.   </a:t>
              </a:r>
              <a:r>
                <a:rPr lang="zh-CN" altLang="en-US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“技术</a:t>
              </a:r>
              <a:r>
                <a:rPr lang="en-US" altLang="zh-CN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</a:t>
              </a:r>
              <a:r>
                <a:rPr lang="en-US" altLang="zh-CN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问题”：</a:t>
              </a:r>
              <a:endParaRPr lang="zh-CN" altLang="en-US" sz="2000" dirty="0">
                <a:solidFill>
                  <a:srgbClr val="002060"/>
                </a:solidFill>
                <a:latin typeface="-apple-system-font"/>
              </a:endParaRPr>
            </a:p>
          </p:txBody>
        </p:sp>
        <p:sp>
          <p:nvSpPr>
            <p:cNvPr id="43" name="Rectangle 56"/>
            <p:cNvSpPr>
              <a:spLocks noChangeArrowheads="1"/>
            </p:cNvSpPr>
            <p:nvPr/>
          </p:nvSpPr>
          <p:spPr bwMode="auto">
            <a:xfrm>
              <a:off x="2975349" y="2300823"/>
              <a:ext cx="4072487" cy="738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zh-CN" altLang="en-US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物质</a:t>
              </a:r>
              <a:r>
                <a:rPr lang="en-US" altLang="zh-CN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仪器</a:t>
              </a:r>
              <a:r>
                <a:rPr lang="en-US" altLang="zh-CN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疾病、物质</a:t>
              </a:r>
              <a:r>
                <a:rPr lang="en-US" altLang="zh-CN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设备、物质</a:t>
              </a:r>
              <a:r>
                <a:rPr lang="en-US" altLang="zh-CN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方法、设备</a:t>
              </a:r>
              <a:r>
                <a:rPr lang="en-US" altLang="zh-CN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理论方法，先讲述实际问题，再讲述当前的解决方案及不足，最后引出自己的研究</a:t>
              </a:r>
              <a:endParaRPr lang="zh-CN" altLang="en-US" sz="1400" dirty="0">
                <a:solidFill>
                  <a:srgbClr val="002060"/>
                </a:solidFill>
                <a:latin typeface="-apple-system-font"/>
              </a:endParaRPr>
            </a:p>
          </p:txBody>
        </p:sp>
      </p:grpSp>
      <p:grpSp>
        <p:nvGrpSpPr>
          <p:cNvPr id="44" name="Group 65"/>
          <p:cNvGrpSpPr/>
          <p:nvPr/>
        </p:nvGrpSpPr>
        <p:grpSpPr bwMode="auto">
          <a:xfrm>
            <a:off x="619958" y="3364090"/>
            <a:ext cx="4281414" cy="1067391"/>
            <a:chOff x="2895710" y="1926635"/>
            <a:chExt cx="4281199" cy="1068245"/>
          </a:xfrm>
        </p:grpSpPr>
        <p:sp>
          <p:nvSpPr>
            <p:cNvPr id="45" name="TextBox 66"/>
            <p:cNvSpPr txBox="1">
              <a:spLocks noChangeArrowheads="1"/>
            </p:cNvSpPr>
            <p:nvPr/>
          </p:nvSpPr>
          <p:spPr bwMode="auto">
            <a:xfrm>
              <a:off x="4631147" y="1926635"/>
              <a:ext cx="2545762" cy="400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en-US" altLang="zh-CN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 “</a:t>
              </a:r>
              <a:r>
                <a:rPr lang="zh-CN" altLang="en-US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构效关系”法：</a:t>
              </a:r>
              <a:endParaRPr lang="zh-CN" altLang="en-US" sz="2000" dirty="0">
                <a:solidFill>
                  <a:srgbClr val="002060"/>
                </a:solidFill>
                <a:latin typeface="-apple-system-font"/>
              </a:endParaRPr>
            </a:p>
          </p:txBody>
        </p:sp>
        <p:sp>
          <p:nvSpPr>
            <p:cNvPr id="46" name="Rectangle 67"/>
            <p:cNvSpPr>
              <a:spLocks noChangeArrowheads="1"/>
            </p:cNvSpPr>
            <p:nvPr/>
          </p:nvSpPr>
          <p:spPr bwMode="auto">
            <a:xfrm>
              <a:off x="2895710" y="2255625"/>
              <a:ext cx="4072487" cy="739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zh-CN" altLang="en-US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适用于论述某一物质的结构、功能、应用，或一个设备的结构、功能、应用，或一个理论的释义、作用、应用等论文研究。</a:t>
              </a:r>
              <a:endParaRPr lang="zh-CN" altLang="en-US" sz="1400" dirty="0">
                <a:solidFill>
                  <a:srgbClr val="002060"/>
                </a:solidFill>
                <a:latin typeface="-apple-system-font"/>
              </a:endParaRPr>
            </a:p>
          </p:txBody>
        </p:sp>
      </p:grpSp>
      <p:grpSp>
        <p:nvGrpSpPr>
          <p:cNvPr id="47" name="Group 68"/>
          <p:cNvGrpSpPr/>
          <p:nvPr/>
        </p:nvGrpSpPr>
        <p:grpSpPr bwMode="auto">
          <a:xfrm>
            <a:off x="652058" y="1639634"/>
            <a:ext cx="4265130" cy="1040993"/>
            <a:chOff x="2927808" y="1926635"/>
            <a:chExt cx="4264916" cy="1041826"/>
          </a:xfrm>
        </p:grpSpPr>
        <p:sp>
          <p:nvSpPr>
            <p:cNvPr id="48" name="TextBox 69"/>
            <p:cNvSpPr txBox="1">
              <a:spLocks noChangeArrowheads="1"/>
            </p:cNvSpPr>
            <p:nvPr/>
          </p:nvSpPr>
          <p:spPr bwMode="auto">
            <a:xfrm>
              <a:off x="5006017" y="1926635"/>
              <a:ext cx="2186707" cy="400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en-US" altLang="zh-CN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1.   </a:t>
              </a:r>
              <a:r>
                <a:rPr lang="zh-CN" altLang="en-US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时间顺序法：</a:t>
              </a:r>
              <a:endParaRPr lang="zh-CN" altLang="en-US" sz="2000" dirty="0">
                <a:solidFill>
                  <a:srgbClr val="002060"/>
                </a:solidFill>
                <a:latin typeface="-apple-system-font"/>
              </a:endParaRPr>
            </a:p>
          </p:txBody>
        </p:sp>
        <p:sp>
          <p:nvSpPr>
            <p:cNvPr id="49" name="Rectangle 70"/>
            <p:cNvSpPr>
              <a:spLocks noChangeArrowheads="1"/>
            </p:cNvSpPr>
            <p:nvPr/>
          </p:nvSpPr>
          <p:spPr bwMode="auto">
            <a:xfrm>
              <a:off x="2927808" y="2383218"/>
              <a:ext cx="4111744" cy="585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zh-CN" altLang="en-US" sz="16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分析主题的历史发展脉络，按照时间顺序论述，</a:t>
              </a:r>
              <a:r>
                <a:rPr lang="zh-CN" altLang="en-US" sz="1600" u="sng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适用于讲述对象的发展及演变历程</a:t>
              </a:r>
              <a:r>
                <a:rPr lang="zh-CN" altLang="en-US" sz="16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600" dirty="0">
                <a:solidFill>
                  <a:srgbClr val="002060"/>
                </a:solidFill>
                <a:latin typeface="-apple-system-font"/>
              </a:endParaRPr>
            </a:p>
          </p:txBody>
        </p:sp>
      </p:grpSp>
      <p:grpSp>
        <p:nvGrpSpPr>
          <p:cNvPr id="50" name="Group 74"/>
          <p:cNvGrpSpPr/>
          <p:nvPr/>
        </p:nvGrpSpPr>
        <p:grpSpPr bwMode="auto">
          <a:xfrm>
            <a:off x="7488062" y="1662562"/>
            <a:ext cx="4255063" cy="1536834"/>
            <a:chOff x="2713348" y="1926637"/>
            <a:chExt cx="4254849" cy="1538064"/>
          </a:xfrm>
        </p:grpSpPr>
        <p:sp>
          <p:nvSpPr>
            <p:cNvPr id="51" name="TextBox 75"/>
            <p:cNvSpPr txBox="1">
              <a:spLocks noChangeArrowheads="1"/>
            </p:cNvSpPr>
            <p:nvPr/>
          </p:nvSpPr>
          <p:spPr bwMode="auto">
            <a:xfrm>
              <a:off x="2713348" y="1926637"/>
              <a:ext cx="2582628" cy="46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en-US" altLang="zh-CN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2.   </a:t>
              </a:r>
              <a:r>
                <a:rPr lang="zh-CN" altLang="en-US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因果分析法：</a:t>
              </a:r>
              <a:endParaRPr lang="zh-CN" altLang="en-US" sz="2400" dirty="0">
                <a:solidFill>
                  <a:srgbClr val="002060"/>
                </a:solidFill>
                <a:latin typeface="-apple-system-font"/>
              </a:endParaRPr>
            </a:p>
          </p:txBody>
        </p:sp>
        <p:sp>
          <p:nvSpPr>
            <p:cNvPr id="52" name="Rectangle 76"/>
            <p:cNvSpPr>
              <a:spLocks noChangeArrowheads="1"/>
            </p:cNvSpPr>
            <p:nvPr/>
          </p:nvSpPr>
          <p:spPr bwMode="auto">
            <a:xfrm>
              <a:off x="3094892" y="2386621"/>
              <a:ext cx="3873305" cy="1078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zh-CN" altLang="en-US" sz="16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分析影响对象发展的因素，或被对象影响的因素，把每一个可能的原因</a:t>
              </a:r>
              <a:r>
                <a:rPr lang="en-US" altLang="zh-CN" sz="16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6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结果罗列出来，分别论述，</a:t>
              </a:r>
              <a:r>
                <a:rPr lang="zh-CN" altLang="en-US" sz="1600" u="sng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适用于技术工艺优化、问题分析等研究。</a:t>
              </a:r>
              <a:endParaRPr lang="zh-CN" altLang="en-US" sz="1600" dirty="0">
                <a:solidFill>
                  <a:srgbClr val="002060"/>
                </a:solidFill>
                <a:latin typeface="-apple-system-font"/>
              </a:endParaRPr>
            </a:p>
          </p:txBody>
        </p:sp>
      </p:grpSp>
      <p:grpSp>
        <p:nvGrpSpPr>
          <p:cNvPr id="53" name="Group 77"/>
          <p:cNvGrpSpPr/>
          <p:nvPr/>
        </p:nvGrpSpPr>
        <p:grpSpPr bwMode="auto">
          <a:xfrm>
            <a:off x="7416820" y="3390192"/>
            <a:ext cx="4326305" cy="1297755"/>
            <a:chOff x="2642110" y="1926635"/>
            <a:chExt cx="4326087" cy="1298793"/>
          </a:xfrm>
        </p:grpSpPr>
        <p:sp>
          <p:nvSpPr>
            <p:cNvPr id="54" name="TextBox 78"/>
            <p:cNvSpPr txBox="1">
              <a:spLocks noChangeArrowheads="1"/>
            </p:cNvSpPr>
            <p:nvPr/>
          </p:nvSpPr>
          <p:spPr bwMode="auto">
            <a:xfrm>
              <a:off x="2642110" y="1926635"/>
              <a:ext cx="2582628" cy="462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en-US" altLang="zh-CN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4.   </a:t>
              </a:r>
              <a:r>
                <a:rPr lang="zh-CN" altLang="en-US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现状对策法：</a:t>
              </a:r>
              <a:endParaRPr lang="zh-CN" altLang="en-US" sz="2400" dirty="0">
                <a:solidFill>
                  <a:srgbClr val="002060"/>
                </a:solidFill>
                <a:latin typeface="-apple-system-font"/>
              </a:endParaRPr>
            </a:p>
          </p:txBody>
        </p:sp>
        <p:sp>
          <p:nvSpPr>
            <p:cNvPr id="55" name="Rectangle 79"/>
            <p:cNvSpPr>
              <a:spLocks noChangeArrowheads="1"/>
            </p:cNvSpPr>
            <p:nvPr/>
          </p:nvSpPr>
          <p:spPr bwMode="auto">
            <a:xfrm>
              <a:off x="3094892" y="2393766"/>
              <a:ext cx="3873305" cy="83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zh-CN" altLang="en-US" sz="16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适用于分析某一现象、事物的起源、发展现状、特点、存在的问题、解决对策等论文研究</a:t>
              </a:r>
              <a:endParaRPr lang="zh-CN" altLang="en-US" sz="1600" dirty="0">
                <a:solidFill>
                  <a:srgbClr val="002060"/>
                </a:solidFill>
                <a:latin typeface="-apple-system-font"/>
              </a:endParaRPr>
            </a:p>
          </p:txBody>
        </p:sp>
      </p:grpSp>
      <p:grpSp>
        <p:nvGrpSpPr>
          <p:cNvPr id="56" name="Group 80"/>
          <p:cNvGrpSpPr/>
          <p:nvPr/>
        </p:nvGrpSpPr>
        <p:grpSpPr bwMode="auto">
          <a:xfrm>
            <a:off x="7491955" y="4994479"/>
            <a:ext cx="4251170" cy="1114332"/>
            <a:chOff x="2712479" y="1915499"/>
            <a:chExt cx="4250956" cy="1113567"/>
          </a:xfrm>
        </p:grpSpPr>
        <p:sp>
          <p:nvSpPr>
            <p:cNvPr id="57" name="TextBox 81"/>
            <p:cNvSpPr txBox="1">
              <a:spLocks noChangeArrowheads="1"/>
            </p:cNvSpPr>
            <p:nvPr/>
          </p:nvSpPr>
          <p:spPr bwMode="auto">
            <a:xfrm>
              <a:off x="2712479" y="1915499"/>
              <a:ext cx="2092134" cy="46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en-US" altLang="zh-CN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6. </a:t>
              </a:r>
              <a:r>
                <a:rPr lang="zh-CN" altLang="en-US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流程叙述法</a:t>
              </a:r>
              <a:endParaRPr lang="zh-CN" altLang="en-US" sz="2400" dirty="0">
                <a:solidFill>
                  <a:srgbClr val="002060"/>
                </a:solidFill>
                <a:latin typeface="-apple-system-font"/>
              </a:endParaRPr>
            </a:p>
          </p:txBody>
        </p:sp>
        <p:sp>
          <p:nvSpPr>
            <p:cNvPr id="58" name="Rectangle 82"/>
            <p:cNvSpPr>
              <a:spLocks noChangeArrowheads="1"/>
            </p:cNvSpPr>
            <p:nvPr/>
          </p:nvSpPr>
          <p:spPr bwMode="auto">
            <a:xfrm>
              <a:off x="3090130" y="2444692"/>
              <a:ext cx="3873305" cy="584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/>
              <a:r>
                <a:rPr lang="zh-CN" altLang="en-US" sz="16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按照对象的工作流程、工艺步骤依次论述每一步骤的研究情况。</a:t>
              </a:r>
              <a:endParaRPr lang="zh-CN" altLang="en-US" sz="1600" dirty="0">
                <a:solidFill>
                  <a:srgbClr val="002060"/>
                </a:solidFill>
                <a:latin typeface="-apple-system-font"/>
              </a:endParaRPr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732692" y="430645"/>
            <a:ext cx="4028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如何组织研究内容？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7"/>
          <p:cNvGrpSpPr/>
          <p:nvPr/>
        </p:nvGrpSpPr>
        <p:grpSpPr bwMode="auto">
          <a:xfrm>
            <a:off x="0" y="-16933"/>
            <a:ext cx="12192000" cy="6874933"/>
            <a:chOff x="0" y="-12889"/>
            <a:chExt cx="9144000" cy="5156389"/>
          </a:xfrm>
        </p:grpSpPr>
        <p:pic>
          <p:nvPicPr>
            <p:cNvPr id="20488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0" y="-12889"/>
              <a:ext cx="9144000" cy="5143689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sp>
        <p:nvSpPr>
          <p:cNvPr id="16" name="任意多边形 15"/>
          <p:cNvSpPr/>
          <p:nvPr/>
        </p:nvSpPr>
        <p:spPr>
          <a:xfrm flipV="1">
            <a:off x="3933377" y="2148928"/>
            <a:ext cx="4767621" cy="45719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7" name="文本框 13"/>
          <p:cNvSpPr txBox="1">
            <a:spLocks noChangeArrowheads="1"/>
          </p:cNvSpPr>
          <p:nvPr/>
        </p:nvSpPr>
        <p:spPr bwMode="auto">
          <a:xfrm>
            <a:off x="1008319" y="2312093"/>
            <a:ext cx="1051121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Helvetica-Roman-SemiB"/>
                <a:ea typeface="SimSun-ExtB" panose="02010609060101010101" pitchFamily="49" charset="-122"/>
              </a:rPr>
              <a:t>01 </a:t>
            </a:r>
            <a:r>
              <a:rPr lang="zh-CN" altLang="en-US" sz="5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论文的分类与构成</a:t>
            </a:r>
            <a:r>
              <a:rPr lang="en-US" altLang="zh-CN" sz="5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认识论文</a:t>
            </a:r>
            <a:endParaRPr lang="en-US" altLang="zh-CN" sz="8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933378" y="3859056"/>
            <a:ext cx="4767621" cy="45719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9" name="文本框 66"/>
          <p:cNvSpPr txBox="1">
            <a:spLocks noChangeArrowheads="1"/>
          </p:cNvSpPr>
          <p:nvPr/>
        </p:nvSpPr>
        <p:spPr bwMode="auto">
          <a:xfrm>
            <a:off x="4658784" y="3627967"/>
            <a:ext cx="2588683" cy="23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. </a:t>
            </a:r>
            <a:endParaRPr lang="zh-CN" altLang="en-US" sz="800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6556" y="1440956"/>
            <a:ext cx="11435444" cy="397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回答论文的意义什么</a:t>
            </a: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en-US" altLang="zh-CN" sz="24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写什么？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、对结果进行说明解释，有何意义？数据是否符合最初假设？</a:t>
            </a:r>
            <a:endParaRPr lang="zh-CN" altLang="en-US" sz="24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、结果是否与其他学者的研究结果相一致</a:t>
            </a: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如果不一致</a:t>
            </a: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为什么？实</a:t>
            </a:r>
            <a:endParaRPr lang="zh-CN" altLang="en-US" sz="24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验设计是否有缺陷？注意与综述呼应。</a:t>
            </a:r>
            <a:endParaRPr lang="zh-CN" altLang="en-US" sz="24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、指出结果的理论意义和实际价值，突出研究的创新性，尤其是对</a:t>
            </a:r>
            <a:endParaRPr lang="zh-CN" altLang="en-US" sz="24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前人的突破。</a:t>
            </a:r>
            <a:endParaRPr lang="zh-CN" altLang="en-US" sz="24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6929" y="485738"/>
            <a:ext cx="3727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讨论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6556" y="1708781"/>
            <a:ext cx="11435444" cy="2868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很多文科论文更像议论文，用论据证明论点或反驳谬论的推理形式和思维过程</a:t>
            </a:r>
            <a:endParaRPr lang="en-US" altLang="zh-CN" sz="24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写什么？</a:t>
            </a:r>
            <a:endParaRPr lang="en-US" altLang="zh-CN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、引文</a:t>
            </a: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提出问题</a:t>
            </a:r>
            <a:endParaRPr lang="en-US" altLang="zh-CN" sz="24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、论据</a:t>
            </a: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分析问题，阐明自己的观点，告诉读者，什么是正确，什么是错误。</a:t>
            </a:r>
            <a:endParaRPr lang="en-US" altLang="zh-CN" sz="24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、论证</a:t>
            </a:r>
            <a:r>
              <a:rPr lang="en-US" altLang="zh-CN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解决问题，为什么是对的，错在哪里，由回答是什么到回答为什么。</a:t>
            </a:r>
            <a:endParaRPr lang="en-US" altLang="zh-CN" sz="2400" dirty="0">
              <a:solidFill>
                <a:srgbClr val="3D3F4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6929" y="485738"/>
            <a:ext cx="3727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论证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9978" y="1644413"/>
            <a:ext cx="5468548" cy="41518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5" y="1949497"/>
            <a:ext cx="4998443" cy="3541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6929" y="485738"/>
            <a:ext cx="4445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作图规范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0" y="1125041"/>
            <a:ext cx="11467857" cy="41033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7" y="1207036"/>
            <a:ext cx="5252474" cy="39393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flipH="1">
            <a:off x="1667226" y="5375812"/>
            <a:ext cx="334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科研界学术异端示意图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87149" y="5720964"/>
            <a:ext cx="3867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Yaoyan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Jianhuo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51369" y="1233354"/>
            <a:ext cx="5895043" cy="39212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科研制图风格：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科研不好看，好看不科研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纯朴！颜色要有区分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字体要大！全文统一格式，加粗、斜体、下划线灵活运用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中文宋体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Times New Roman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♥★🔸⚪🔺♠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合理利用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60646"/>
            <a:ext cx="5582455" cy="41685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 flipH="1">
            <a:off x="7696248" y="5312703"/>
            <a:ext cx="334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科研界理想制图风格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37507" y="5645441"/>
            <a:ext cx="3867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ideal drawing style of science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 animBg="1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l="12860" t="31783" r="20370" b="12636"/>
          <a:stretch>
            <a:fillRect/>
          </a:stretch>
        </p:blipFill>
        <p:spPr>
          <a:xfrm>
            <a:off x="1018160" y="1802219"/>
            <a:ext cx="6868632" cy="38117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68573" y="120233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u="sng" dirty="0">
                <a:latin typeface="黑体" panose="02010609060101010101" pitchFamily="49" charset="-122"/>
                <a:ea typeface="黑体" panose="02010609060101010101" pitchFamily="49" charset="-122"/>
              </a:rPr>
              <a:t>参考文献</a:t>
            </a:r>
            <a:endParaRPr lang="en-US" altLang="zh-CN" sz="2400" u="sng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6929" y="485738"/>
            <a:ext cx="639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调研及论文写作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031" y="1202331"/>
            <a:ext cx="4075124" cy="317676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66414" y="494857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参考文献国家标准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02" y="2050622"/>
            <a:ext cx="2667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8"/>
          <p:cNvGrpSpPr/>
          <p:nvPr/>
        </p:nvGrpSpPr>
        <p:grpSpPr bwMode="auto">
          <a:xfrm>
            <a:off x="1768475" y="1665305"/>
            <a:ext cx="2420318" cy="686749"/>
            <a:chOff x="5575718" y="3906259"/>
            <a:chExt cx="2420585" cy="687357"/>
          </a:xfrm>
        </p:grpSpPr>
        <p:sp>
          <p:nvSpPr>
            <p:cNvPr id="5" name="Rounded Rectangle 25"/>
            <p:cNvSpPr/>
            <p:nvPr/>
          </p:nvSpPr>
          <p:spPr>
            <a:xfrm>
              <a:off x="5575718" y="3906259"/>
              <a:ext cx="687463" cy="68640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/>
                <a:t>01</a:t>
              </a:r>
              <a:endParaRPr lang="en-GB" sz="2400" b="1"/>
            </a:p>
          </p:txBody>
        </p:sp>
        <p:sp>
          <p:nvSpPr>
            <p:cNvPr id="6" name="TextBox 26"/>
            <p:cNvSpPr txBox="1">
              <a:spLocks noChangeArrowheads="1"/>
            </p:cNvSpPr>
            <p:nvPr/>
          </p:nvSpPr>
          <p:spPr bwMode="auto">
            <a:xfrm>
              <a:off x="6262944" y="4193152"/>
              <a:ext cx="1733359" cy="400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多读最新文章</a:t>
              </a:r>
              <a:endParaRPr lang="en-GB" altLang="zh-CN" sz="2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" name="Group 29"/>
          <p:cNvGrpSpPr/>
          <p:nvPr/>
        </p:nvGrpSpPr>
        <p:grpSpPr bwMode="auto">
          <a:xfrm>
            <a:off x="6680252" y="1665305"/>
            <a:ext cx="4226903" cy="686749"/>
            <a:chOff x="5575718" y="3906259"/>
            <a:chExt cx="4227370" cy="687357"/>
          </a:xfrm>
        </p:grpSpPr>
        <p:sp>
          <p:nvSpPr>
            <p:cNvPr id="8" name="Rounded Rectangle 30"/>
            <p:cNvSpPr/>
            <p:nvPr/>
          </p:nvSpPr>
          <p:spPr>
            <a:xfrm>
              <a:off x="5575718" y="3906259"/>
              <a:ext cx="687463" cy="68640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/>
                <a:t>02</a:t>
              </a:r>
              <a:endParaRPr lang="en-GB" sz="2400" b="1"/>
            </a:p>
          </p:txBody>
        </p:sp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>
              <a:off x="6262945" y="4193152"/>
              <a:ext cx="3540143" cy="400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积累素材，积累科技写作用语</a:t>
              </a:r>
              <a:endParaRPr lang="en-GB" altLang="zh-CN" sz="2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0" name="Group 33"/>
          <p:cNvGrpSpPr/>
          <p:nvPr/>
        </p:nvGrpSpPr>
        <p:grpSpPr bwMode="auto">
          <a:xfrm>
            <a:off x="1770065" y="3263761"/>
            <a:ext cx="2410700" cy="686749"/>
            <a:chOff x="5575718" y="3906259"/>
            <a:chExt cx="2410964" cy="687358"/>
          </a:xfrm>
        </p:grpSpPr>
        <p:sp>
          <p:nvSpPr>
            <p:cNvPr id="11" name="Rounded Rectangle 34"/>
            <p:cNvSpPr/>
            <p:nvPr/>
          </p:nvSpPr>
          <p:spPr>
            <a:xfrm>
              <a:off x="5575718" y="3906259"/>
              <a:ext cx="687463" cy="68640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/>
                <a:t>03</a:t>
              </a:r>
              <a:endParaRPr lang="en-GB" sz="2400" b="1"/>
            </a:p>
          </p:txBody>
        </p:sp>
        <p:sp>
          <p:nvSpPr>
            <p:cNvPr id="12" name="TextBox 35"/>
            <p:cNvSpPr txBox="1">
              <a:spLocks noChangeArrowheads="1"/>
            </p:cNvSpPr>
            <p:nvPr/>
          </p:nvSpPr>
          <p:spPr bwMode="auto">
            <a:xfrm>
              <a:off x="6262944" y="4193152"/>
              <a:ext cx="1723738" cy="40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000" b="1" dirty="0"/>
                <a:t>善用思维导图</a:t>
              </a:r>
              <a:endParaRPr lang="en-GB" altLang="zh-CN" sz="2000" b="1" dirty="0"/>
            </a:p>
          </p:txBody>
        </p:sp>
      </p:grpSp>
      <p:grpSp>
        <p:nvGrpSpPr>
          <p:cNvPr id="13" name="Group 37"/>
          <p:cNvGrpSpPr/>
          <p:nvPr/>
        </p:nvGrpSpPr>
        <p:grpSpPr bwMode="auto">
          <a:xfrm>
            <a:off x="6680255" y="3263768"/>
            <a:ext cx="3452653" cy="994526"/>
            <a:chOff x="5575717" y="3906259"/>
            <a:chExt cx="3453032" cy="995406"/>
          </a:xfrm>
        </p:grpSpPr>
        <p:sp>
          <p:nvSpPr>
            <p:cNvPr id="14" name="Rounded Rectangle 38"/>
            <p:cNvSpPr/>
            <p:nvPr/>
          </p:nvSpPr>
          <p:spPr>
            <a:xfrm>
              <a:off x="5575717" y="3906259"/>
              <a:ext cx="687464" cy="68640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/>
                <a:t>04</a:t>
              </a:r>
              <a:endParaRPr lang="en-GB" sz="2400" b="1"/>
            </a:p>
          </p:txBody>
        </p:sp>
        <p:sp>
          <p:nvSpPr>
            <p:cNvPr id="15" name="TextBox 39"/>
            <p:cNvSpPr txBox="1">
              <a:spLocks noChangeArrowheads="1"/>
            </p:cNvSpPr>
            <p:nvPr/>
          </p:nvSpPr>
          <p:spPr bwMode="auto">
            <a:xfrm>
              <a:off x="6262944" y="4193152"/>
              <a:ext cx="2765805" cy="70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学会使用文献管理软件</a:t>
              </a:r>
              <a:endPara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eaLnBrk="1" hangingPunct="1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插入参考文献</a:t>
              </a:r>
              <a:endPara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6" name="Group 37"/>
          <p:cNvGrpSpPr/>
          <p:nvPr/>
        </p:nvGrpSpPr>
        <p:grpSpPr bwMode="auto">
          <a:xfrm>
            <a:off x="1754192" y="4862219"/>
            <a:ext cx="4900022" cy="892107"/>
            <a:chOff x="5575717" y="3906259"/>
            <a:chExt cx="4900560" cy="892898"/>
          </a:xfrm>
        </p:grpSpPr>
        <p:sp>
          <p:nvSpPr>
            <p:cNvPr id="17" name="Rounded Rectangle 38"/>
            <p:cNvSpPr/>
            <p:nvPr/>
          </p:nvSpPr>
          <p:spPr>
            <a:xfrm>
              <a:off x="5575717" y="3906259"/>
              <a:ext cx="687464" cy="68640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/>
                <a:t>05</a:t>
              </a:r>
              <a:endParaRPr lang="en-GB" sz="2400" b="1" dirty="0"/>
            </a:p>
          </p:txBody>
        </p:sp>
        <p:sp>
          <p:nvSpPr>
            <p:cNvPr id="18" name="TextBox 39"/>
            <p:cNvSpPr txBox="1">
              <a:spLocks noChangeArrowheads="1"/>
            </p:cNvSpPr>
            <p:nvPr/>
          </p:nvSpPr>
          <p:spPr bwMode="auto">
            <a:xfrm>
              <a:off x="6277231" y="4090643"/>
              <a:ext cx="4199046" cy="70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提前学习</a:t>
              </a:r>
              <a:r>
                <a:rPr lang="en-US" altLang="zh-CN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Office</a:t>
              </a:r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、</a:t>
              </a:r>
              <a:r>
                <a:rPr lang="en-US" altLang="zh-CN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Origin</a:t>
              </a:r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、</a:t>
              </a:r>
              <a:r>
                <a:rPr lang="en-US" altLang="zh-CN" sz="2000" b="1" dirty="0" err="1">
                  <a:latin typeface="黑体" panose="02010609060101010101" pitchFamily="49" charset="-122"/>
                  <a:ea typeface="黑体" panose="02010609060101010101" pitchFamily="49" charset="-122"/>
                </a:rPr>
                <a:t>Spass</a:t>
              </a:r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、</a:t>
              </a:r>
              <a:endPara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eaLnBrk="1" hangingPunct="1"/>
              <a:r>
                <a:rPr lang="en-US" altLang="zh-CN" sz="2000" b="1" dirty="0" err="1">
                  <a:latin typeface="黑体" panose="02010609060101010101" pitchFamily="49" charset="-122"/>
                  <a:ea typeface="黑体" panose="02010609060101010101" pitchFamily="49" charset="-122"/>
                </a:rPr>
                <a:t>Chemdraw</a:t>
              </a:r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、</a:t>
              </a:r>
              <a:r>
                <a:rPr lang="en-US" altLang="zh-CN" sz="2000" b="1" dirty="0" err="1">
                  <a:latin typeface="黑体" panose="02010609060101010101" pitchFamily="49" charset="-122"/>
                  <a:ea typeface="黑体" panose="02010609060101010101" pitchFamily="49" charset="-122"/>
                </a:rPr>
                <a:t>Matlab</a:t>
              </a:r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、</a:t>
              </a:r>
              <a:r>
                <a:rPr lang="en-US" altLang="zh-CN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PS</a:t>
              </a:r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等</a:t>
              </a:r>
              <a:endParaRPr lang="en-GB" altLang="zh-CN" sz="2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9" name="Group 29"/>
          <p:cNvGrpSpPr/>
          <p:nvPr/>
        </p:nvGrpSpPr>
        <p:grpSpPr bwMode="auto">
          <a:xfrm>
            <a:off x="6680253" y="5115445"/>
            <a:ext cx="2410989" cy="685800"/>
            <a:chOff x="5575718" y="3906259"/>
            <a:chExt cx="2411255" cy="686407"/>
          </a:xfrm>
        </p:grpSpPr>
        <p:sp>
          <p:nvSpPr>
            <p:cNvPr id="20" name="Rounded Rectangle 30"/>
            <p:cNvSpPr/>
            <p:nvPr/>
          </p:nvSpPr>
          <p:spPr>
            <a:xfrm>
              <a:off x="5575718" y="3906259"/>
              <a:ext cx="687463" cy="68640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/>
                <a:t>06</a:t>
              </a:r>
              <a:endParaRPr lang="en-GB" sz="2400" b="1" dirty="0"/>
            </a:p>
          </p:txBody>
        </p: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6263234" y="4145241"/>
              <a:ext cx="1723739" cy="400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听取他人建议</a:t>
              </a:r>
              <a:endParaRPr lang="en-GB" altLang="zh-CN" sz="2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56929" y="485738"/>
            <a:ext cx="5676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调研及论文写作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建议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821" y="2369574"/>
            <a:ext cx="10526278" cy="165590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927" y="3949684"/>
            <a:ext cx="10526278" cy="193181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37" y="3068938"/>
            <a:ext cx="11561045" cy="1092320"/>
          </a:xfrm>
          <a:prstGeom prst="rect">
            <a:avLst/>
          </a:prstGeom>
          <a:solidFill>
            <a:srgbClr val="FFFFFF"/>
          </a:solidFill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22" y="4964520"/>
            <a:ext cx="11561045" cy="109232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4"/>
          <a:stretch>
            <a:fillRect/>
          </a:stretch>
        </p:blipFill>
        <p:spPr>
          <a:xfrm>
            <a:off x="2722672" y="283028"/>
            <a:ext cx="7012112" cy="629194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247" y="863247"/>
            <a:ext cx="7889638" cy="537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38840" t="42781" r="39293" b="38485"/>
          <a:stretch>
            <a:fillRect/>
          </a:stretch>
        </p:blipFill>
        <p:spPr>
          <a:xfrm>
            <a:off x="1290771" y="1865929"/>
            <a:ext cx="4260503" cy="2433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7496" t="26585" r="33785" b="53906"/>
          <a:stretch>
            <a:fillRect/>
          </a:stretch>
        </p:blipFill>
        <p:spPr>
          <a:xfrm>
            <a:off x="6241678" y="2180746"/>
            <a:ext cx="6103214" cy="2050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8647" y="44987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投稿与答辩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49" y="1879203"/>
            <a:ext cx="6913337" cy="324241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601028" y="119193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这么多期刊怎么选？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28647" y="449879"/>
            <a:ext cx="4804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投稿与答辩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选刊方法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931138" y="1930853"/>
            <a:ext cx="1894840" cy="1895475"/>
            <a:chOff x="5537" y="1955"/>
            <a:chExt cx="2984" cy="2985"/>
          </a:xfrm>
        </p:grpSpPr>
        <p:sp>
          <p:nvSpPr>
            <p:cNvPr id="8" name="Freeform 5"/>
            <p:cNvSpPr/>
            <p:nvPr/>
          </p:nvSpPr>
          <p:spPr bwMode="auto">
            <a:xfrm>
              <a:off x="5537" y="1955"/>
              <a:ext cx="1493" cy="2242"/>
            </a:xfrm>
            <a:custGeom>
              <a:avLst/>
              <a:gdLst/>
              <a:ahLst/>
              <a:cxnLst>
                <a:cxn ang="0">
                  <a:pos x="422" y="0"/>
                </a:cxn>
                <a:cxn ang="0">
                  <a:pos x="0" y="421"/>
                </a:cxn>
                <a:cxn ang="0">
                  <a:pos x="57" y="632"/>
                </a:cxn>
                <a:cxn ang="0">
                  <a:pos x="422" y="421"/>
                </a:cxn>
                <a:cxn ang="0">
                  <a:pos x="422" y="0"/>
                </a:cxn>
              </a:cxnLst>
              <a:rect l="0" t="0" r="r" b="b"/>
              <a:pathLst>
                <a:path w="422" h="632">
                  <a:moveTo>
                    <a:pt x="422" y="0"/>
                  </a:moveTo>
                  <a:cubicBezTo>
                    <a:pt x="189" y="0"/>
                    <a:pt x="0" y="188"/>
                    <a:pt x="0" y="421"/>
                  </a:cubicBezTo>
                  <a:cubicBezTo>
                    <a:pt x="0" y="498"/>
                    <a:pt x="21" y="570"/>
                    <a:pt x="57" y="632"/>
                  </a:cubicBezTo>
                  <a:cubicBezTo>
                    <a:pt x="422" y="421"/>
                    <a:pt x="422" y="421"/>
                    <a:pt x="422" y="421"/>
                  </a:cubicBezTo>
                  <a:lnTo>
                    <a:pt x="42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7029" y="1955"/>
              <a:ext cx="1493" cy="2242"/>
            </a:xfrm>
            <a:custGeom>
              <a:avLst/>
              <a:gdLst/>
              <a:ahLst/>
              <a:cxnLst>
                <a:cxn ang="0">
                  <a:pos x="364" y="632"/>
                </a:cxn>
                <a:cxn ang="0">
                  <a:pos x="421" y="421"/>
                </a:cxn>
                <a:cxn ang="0">
                  <a:pos x="0" y="0"/>
                </a:cxn>
                <a:cxn ang="0">
                  <a:pos x="0" y="421"/>
                </a:cxn>
                <a:cxn ang="0">
                  <a:pos x="364" y="632"/>
                </a:cxn>
              </a:cxnLst>
              <a:rect l="0" t="0" r="r" b="b"/>
              <a:pathLst>
                <a:path w="421" h="632">
                  <a:moveTo>
                    <a:pt x="364" y="632"/>
                  </a:moveTo>
                  <a:cubicBezTo>
                    <a:pt x="400" y="570"/>
                    <a:pt x="421" y="498"/>
                    <a:pt x="421" y="421"/>
                  </a:cubicBezTo>
                  <a:cubicBezTo>
                    <a:pt x="421" y="188"/>
                    <a:pt x="232" y="0"/>
                    <a:pt x="0" y="0"/>
                  </a:cubicBezTo>
                  <a:cubicBezTo>
                    <a:pt x="0" y="421"/>
                    <a:pt x="0" y="421"/>
                    <a:pt x="0" y="421"/>
                  </a:cubicBezTo>
                  <a:lnTo>
                    <a:pt x="364" y="6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5737" y="3448"/>
              <a:ext cx="2585" cy="1493"/>
            </a:xfrm>
            <a:custGeom>
              <a:avLst/>
              <a:gdLst/>
              <a:ahLst/>
              <a:cxnLst>
                <a:cxn ang="0">
                  <a:pos x="365" y="0"/>
                </a:cxn>
                <a:cxn ang="0">
                  <a:pos x="0" y="211"/>
                </a:cxn>
                <a:cxn ang="0">
                  <a:pos x="365" y="421"/>
                </a:cxn>
                <a:cxn ang="0">
                  <a:pos x="729" y="211"/>
                </a:cxn>
                <a:cxn ang="0">
                  <a:pos x="365" y="0"/>
                </a:cxn>
              </a:cxnLst>
              <a:rect l="0" t="0" r="r" b="b"/>
              <a:pathLst>
                <a:path w="729" h="421">
                  <a:moveTo>
                    <a:pt x="365" y="0"/>
                  </a:moveTo>
                  <a:cubicBezTo>
                    <a:pt x="0" y="211"/>
                    <a:pt x="0" y="211"/>
                    <a:pt x="0" y="211"/>
                  </a:cubicBezTo>
                  <a:cubicBezTo>
                    <a:pt x="73" y="337"/>
                    <a:pt x="209" y="421"/>
                    <a:pt x="365" y="421"/>
                  </a:cubicBezTo>
                  <a:cubicBezTo>
                    <a:pt x="520" y="421"/>
                    <a:pt x="656" y="337"/>
                    <a:pt x="729" y="211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grpSp>
        <p:nvGrpSpPr>
          <p:cNvPr id="13" name="Group 33"/>
          <p:cNvGrpSpPr/>
          <p:nvPr/>
        </p:nvGrpSpPr>
        <p:grpSpPr>
          <a:xfrm>
            <a:off x="5064144" y="2493806"/>
            <a:ext cx="295939" cy="187428"/>
            <a:chOff x="3175000" y="3792538"/>
            <a:chExt cx="190500" cy="120650"/>
          </a:xfrm>
          <a:solidFill>
            <a:schemeClr val="bg1"/>
          </a:solidFill>
        </p:grpSpPr>
        <p:sp>
          <p:nvSpPr>
            <p:cNvPr id="14" name="Freeform 31"/>
            <p:cNvSpPr/>
            <p:nvPr/>
          </p:nvSpPr>
          <p:spPr bwMode="auto">
            <a:xfrm>
              <a:off x="3175000" y="3792538"/>
              <a:ext cx="190500" cy="109538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32" y="3"/>
                </a:cxn>
                <a:cxn ang="0">
                  <a:pos x="33" y="1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0" y="1"/>
                </a:cxn>
                <a:cxn ang="0">
                  <a:pos x="30" y="1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30" y="3"/>
                </a:cxn>
                <a:cxn ang="0">
                  <a:pos x="21" y="11"/>
                </a:cxn>
                <a:cxn ang="0">
                  <a:pos x="15" y="5"/>
                </a:cxn>
                <a:cxn ang="0">
                  <a:pos x="0" y="19"/>
                </a:cxn>
                <a:cxn ang="0">
                  <a:pos x="1" y="19"/>
                </a:cxn>
                <a:cxn ang="0">
                  <a:pos x="15" y="6"/>
                </a:cxn>
                <a:cxn ang="0">
                  <a:pos x="21" y="12"/>
                </a:cxn>
                <a:cxn ang="0">
                  <a:pos x="30" y="3"/>
                </a:cxn>
                <a:cxn ang="0">
                  <a:pos x="31" y="4"/>
                </a:cxn>
                <a:cxn ang="0">
                  <a:pos x="31" y="4"/>
                </a:cxn>
                <a:cxn ang="0">
                  <a:pos x="32" y="3"/>
                </a:cxn>
              </a:cxnLst>
              <a:rect l="0" t="0" r="r" b="b"/>
              <a:pathLst>
                <a:path w="33" h="19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2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0" y="3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3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4"/>
                    <a:pt x="32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5" name="Freeform 32"/>
            <p:cNvSpPr/>
            <p:nvPr/>
          </p:nvSpPr>
          <p:spPr bwMode="auto">
            <a:xfrm>
              <a:off x="3325813" y="3821113"/>
              <a:ext cx="22225" cy="9207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58"/>
                </a:cxn>
                <a:cxn ang="0">
                  <a:pos x="14" y="58"/>
                </a:cxn>
                <a:cxn ang="0">
                  <a:pos x="14" y="0"/>
                </a:cxn>
                <a:cxn ang="0">
                  <a:pos x="0" y="11"/>
                </a:cxn>
              </a:cxnLst>
              <a:rect l="0" t="0" r="r" b="b"/>
              <a:pathLst>
                <a:path w="14" h="58">
                  <a:moveTo>
                    <a:pt x="0" y="11"/>
                  </a:moveTo>
                  <a:lnTo>
                    <a:pt x="0" y="58"/>
                  </a:lnTo>
                  <a:lnTo>
                    <a:pt x="14" y="58"/>
                  </a:lnTo>
                  <a:lnTo>
                    <a:pt x="14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6" name="Freeform 33"/>
            <p:cNvSpPr/>
            <p:nvPr/>
          </p:nvSpPr>
          <p:spPr bwMode="auto">
            <a:xfrm>
              <a:off x="3295650" y="3843338"/>
              <a:ext cx="23813" cy="6985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44"/>
                </a:cxn>
                <a:cxn ang="0">
                  <a:pos x="15" y="44"/>
                </a:cxn>
                <a:cxn ang="0">
                  <a:pos x="15" y="0"/>
                </a:cxn>
                <a:cxn ang="0">
                  <a:pos x="0" y="15"/>
                </a:cxn>
              </a:cxnLst>
              <a:rect l="0" t="0" r="r" b="b"/>
              <a:pathLst>
                <a:path w="15" h="44">
                  <a:moveTo>
                    <a:pt x="0" y="15"/>
                  </a:moveTo>
                  <a:lnTo>
                    <a:pt x="0" y="44"/>
                  </a:lnTo>
                  <a:lnTo>
                    <a:pt x="15" y="44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7" name="Freeform 34"/>
            <p:cNvSpPr/>
            <p:nvPr/>
          </p:nvSpPr>
          <p:spPr bwMode="auto">
            <a:xfrm>
              <a:off x="3267075" y="3843338"/>
              <a:ext cx="23813" cy="69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4"/>
                </a:cxn>
                <a:cxn ang="0">
                  <a:pos x="15" y="44"/>
                </a:cxn>
                <a:cxn ang="0">
                  <a:pos x="15" y="11"/>
                </a:cxn>
                <a:cxn ang="0">
                  <a:pos x="0" y="0"/>
                </a:cxn>
              </a:cxnLst>
              <a:rect l="0" t="0" r="r" b="b"/>
              <a:pathLst>
                <a:path w="15" h="44">
                  <a:moveTo>
                    <a:pt x="0" y="0"/>
                  </a:moveTo>
                  <a:lnTo>
                    <a:pt x="0" y="44"/>
                  </a:lnTo>
                  <a:lnTo>
                    <a:pt x="15" y="44"/>
                  </a:lnTo>
                  <a:lnTo>
                    <a:pt x="15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8" name="Freeform 35"/>
            <p:cNvSpPr/>
            <p:nvPr/>
          </p:nvSpPr>
          <p:spPr bwMode="auto">
            <a:xfrm>
              <a:off x="3238500" y="3832225"/>
              <a:ext cx="23813" cy="809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1"/>
                </a:cxn>
                <a:cxn ang="0">
                  <a:pos x="0" y="51"/>
                </a:cxn>
                <a:cxn ang="0">
                  <a:pos x="15" y="5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51">
                  <a:moveTo>
                    <a:pt x="15" y="0"/>
                  </a:moveTo>
                  <a:lnTo>
                    <a:pt x="0" y="11"/>
                  </a:lnTo>
                  <a:lnTo>
                    <a:pt x="0" y="51"/>
                  </a:lnTo>
                  <a:lnTo>
                    <a:pt x="15" y="5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9" name="Freeform 36"/>
            <p:cNvSpPr/>
            <p:nvPr/>
          </p:nvSpPr>
          <p:spPr bwMode="auto">
            <a:xfrm>
              <a:off x="3209925" y="3860800"/>
              <a:ext cx="22225" cy="5238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33"/>
                </a:cxn>
                <a:cxn ang="0">
                  <a:pos x="14" y="33"/>
                </a:cxn>
                <a:cxn ang="0">
                  <a:pos x="14" y="0"/>
                </a:cxn>
                <a:cxn ang="0">
                  <a:pos x="0" y="11"/>
                </a:cxn>
              </a:cxnLst>
              <a:rect l="0" t="0" r="r" b="b"/>
              <a:pathLst>
                <a:path w="14" h="33">
                  <a:moveTo>
                    <a:pt x="0" y="11"/>
                  </a:moveTo>
                  <a:lnTo>
                    <a:pt x="0" y="33"/>
                  </a:lnTo>
                  <a:lnTo>
                    <a:pt x="14" y="33"/>
                  </a:lnTo>
                  <a:lnTo>
                    <a:pt x="14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0" name="Freeform 37"/>
            <p:cNvSpPr/>
            <p:nvPr/>
          </p:nvSpPr>
          <p:spPr bwMode="auto">
            <a:xfrm>
              <a:off x="3181350" y="3884613"/>
              <a:ext cx="22225" cy="2857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14" y="18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18">
                  <a:moveTo>
                    <a:pt x="0" y="14"/>
                  </a:moveTo>
                  <a:lnTo>
                    <a:pt x="0" y="18"/>
                  </a:lnTo>
                  <a:lnTo>
                    <a:pt x="14" y="18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grpSp>
        <p:nvGrpSpPr>
          <p:cNvPr id="21" name="Group 41"/>
          <p:cNvGrpSpPr/>
          <p:nvPr/>
        </p:nvGrpSpPr>
        <p:grpSpPr>
          <a:xfrm>
            <a:off x="6376685" y="2484509"/>
            <a:ext cx="270560" cy="206022"/>
            <a:chOff x="3694113" y="3481388"/>
            <a:chExt cx="173038" cy="131763"/>
          </a:xfrm>
          <a:solidFill>
            <a:schemeClr val="bg1"/>
          </a:solidFill>
        </p:grpSpPr>
        <p:sp>
          <p:nvSpPr>
            <p:cNvPr id="22" name="Freeform 38"/>
            <p:cNvSpPr>
              <a:spLocks noEditPoints="1"/>
            </p:cNvSpPr>
            <p:nvPr/>
          </p:nvSpPr>
          <p:spPr bwMode="auto">
            <a:xfrm>
              <a:off x="3694113" y="3481388"/>
              <a:ext cx="173038" cy="13176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7"/>
                </a:cxn>
                <a:cxn ang="0">
                  <a:pos x="3" y="20"/>
                </a:cxn>
                <a:cxn ang="0">
                  <a:pos x="10" y="20"/>
                </a:cxn>
                <a:cxn ang="0">
                  <a:pos x="9" y="21"/>
                </a:cxn>
                <a:cxn ang="0">
                  <a:pos x="5" y="21"/>
                </a:cxn>
                <a:cxn ang="0">
                  <a:pos x="3" y="22"/>
                </a:cxn>
                <a:cxn ang="0">
                  <a:pos x="5" y="23"/>
                </a:cxn>
                <a:cxn ang="0">
                  <a:pos x="25" y="23"/>
                </a:cxn>
                <a:cxn ang="0">
                  <a:pos x="27" y="22"/>
                </a:cxn>
                <a:cxn ang="0">
                  <a:pos x="25" y="21"/>
                </a:cxn>
                <a:cxn ang="0">
                  <a:pos x="21" y="21"/>
                </a:cxn>
                <a:cxn ang="0">
                  <a:pos x="20" y="20"/>
                </a:cxn>
                <a:cxn ang="0">
                  <a:pos x="27" y="20"/>
                </a:cxn>
                <a:cxn ang="0">
                  <a:pos x="30" y="17"/>
                </a:cxn>
                <a:cxn ang="0">
                  <a:pos x="30" y="3"/>
                </a:cxn>
                <a:cxn ang="0">
                  <a:pos x="27" y="0"/>
                </a:cxn>
                <a:cxn ang="0">
                  <a:pos x="29" y="17"/>
                </a:cxn>
                <a:cxn ang="0">
                  <a:pos x="27" y="18"/>
                </a:cxn>
                <a:cxn ang="0">
                  <a:pos x="3" y="18"/>
                </a:cxn>
                <a:cxn ang="0">
                  <a:pos x="1" y="17"/>
                </a:cxn>
                <a:cxn ang="0">
                  <a:pos x="1" y="3"/>
                </a:cxn>
                <a:cxn ang="0">
                  <a:pos x="3" y="2"/>
                </a:cxn>
                <a:cxn ang="0">
                  <a:pos x="27" y="2"/>
                </a:cxn>
                <a:cxn ang="0">
                  <a:pos x="29" y="3"/>
                </a:cxn>
                <a:cxn ang="0">
                  <a:pos x="29" y="17"/>
                </a:cxn>
              </a:cxnLst>
              <a:rect l="0" t="0" r="r" b="b"/>
              <a:pathLst>
                <a:path w="30" h="23">
                  <a:moveTo>
                    <a:pt x="27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1" y="20"/>
                    <a:pt x="3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3" y="21"/>
                    <a:pt x="3" y="22"/>
                  </a:cubicBezTo>
                  <a:cubicBezTo>
                    <a:pt x="3" y="22"/>
                    <a:pt x="4" y="23"/>
                    <a:pt x="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7" y="22"/>
                    <a:pt x="27" y="22"/>
                  </a:cubicBezTo>
                  <a:cubicBezTo>
                    <a:pt x="27" y="21"/>
                    <a:pt x="26" y="21"/>
                    <a:pt x="2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0"/>
                    <a:pt x="20" y="20"/>
                    <a:pt x="20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9" y="0"/>
                    <a:pt x="27" y="0"/>
                  </a:cubicBezTo>
                  <a:close/>
                  <a:moveTo>
                    <a:pt x="29" y="17"/>
                  </a:moveTo>
                  <a:cubicBezTo>
                    <a:pt x="29" y="18"/>
                    <a:pt x="28" y="18"/>
                    <a:pt x="27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1" y="18"/>
                    <a:pt x="1" y="1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9" y="2"/>
                    <a:pt x="29" y="3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3" name="Freeform 39"/>
            <p:cNvSpPr>
              <a:spLocks noEditPoints="1"/>
            </p:cNvSpPr>
            <p:nvPr/>
          </p:nvSpPr>
          <p:spPr bwMode="auto">
            <a:xfrm>
              <a:off x="3733800" y="3514725"/>
              <a:ext cx="63500" cy="63500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11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2" y="8"/>
                </a:cxn>
                <a:cxn ang="0">
                  <a:pos x="1" y="9"/>
                </a:cxn>
                <a:cxn ang="0">
                  <a:pos x="2" y="10"/>
                </a:cxn>
                <a:cxn ang="0">
                  <a:pos x="3" y="9"/>
                </a:cxn>
                <a:cxn ang="0">
                  <a:pos x="5" y="10"/>
                </a:cxn>
                <a:cxn ang="0">
                  <a:pos x="5" y="11"/>
                </a:cxn>
                <a:cxn ang="0">
                  <a:pos x="6" y="11"/>
                </a:cxn>
                <a:cxn ang="0">
                  <a:pos x="6" y="10"/>
                </a:cxn>
                <a:cxn ang="0">
                  <a:pos x="8" y="9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9" y="6"/>
                </a:cxn>
                <a:cxn ang="0">
                  <a:pos x="11" y="6"/>
                </a:cxn>
                <a:cxn ang="0">
                  <a:pos x="8" y="6"/>
                </a:cxn>
                <a:cxn ang="0">
                  <a:pos x="5" y="9"/>
                </a:cxn>
                <a:cxn ang="0">
                  <a:pos x="2" y="6"/>
                </a:cxn>
                <a:cxn ang="0">
                  <a:pos x="5" y="2"/>
                </a:cxn>
                <a:cxn ang="0">
                  <a:pos x="8" y="6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8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7"/>
                    <a:pt x="9" y="6"/>
                  </a:cubicBezTo>
                  <a:lnTo>
                    <a:pt x="11" y="6"/>
                  </a:lnTo>
                  <a:close/>
                  <a:moveTo>
                    <a:pt x="8" y="6"/>
                  </a:moveTo>
                  <a:cubicBezTo>
                    <a:pt x="8" y="7"/>
                    <a:pt x="7" y="9"/>
                    <a:pt x="5" y="9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4"/>
                    <a:pt x="3" y="2"/>
                    <a:pt x="5" y="2"/>
                  </a:cubicBezTo>
                  <a:cubicBezTo>
                    <a:pt x="7" y="2"/>
                    <a:pt x="8" y="4"/>
                    <a:pt x="8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4" name="Freeform 40"/>
            <p:cNvSpPr>
              <a:spLocks noEditPoints="1"/>
            </p:cNvSpPr>
            <p:nvPr/>
          </p:nvSpPr>
          <p:spPr bwMode="auto">
            <a:xfrm>
              <a:off x="3792538" y="3544888"/>
              <a:ext cx="34925" cy="28575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5" y="2"/>
                </a:cxn>
                <a:cxn ang="0">
                  <a:pos x="3" y="4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5" y="2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" y="3"/>
                  </a:lnTo>
                  <a:close/>
                  <a:moveTo>
                    <a:pt x="5" y="2"/>
                  </a:moveTo>
                  <a:cubicBezTo>
                    <a:pt x="5" y="3"/>
                    <a:pt x="4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1"/>
                    <a:pt x="5" y="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5" name="Freeform 41"/>
            <p:cNvSpPr>
              <a:spLocks noEditPoints="1"/>
            </p:cNvSpPr>
            <p:nvPr/>
          </p:nvSpPr>
          <p:spPr bwMode="auto">
            <a:xfrm>
              <a:off x="3786188" y="3497263"/>
              <a:ext cx="41275" cy="41275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4" y="7"/>
                </a:cxn>
                <a:cxn ang="0">
                  <a:pos x="4" y="6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3" y="6"/>
                </a:cxn>
                <a:cxn ang="0">
                  <a:pos x="1" y="4"/>
                </a:cxn>
                <a:cxn ang="0">
                  <a:pos x="3" y="1"/>
                </a:cxn>
                <a:cxn ang="0">
                  <a:pos x="5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4"/>
                    <a:pt x="6" y="4"/>
                  </a:cubicBezTo>
                  <a:lnTo>
                    <a:pt x="7" y="4"/>
                  </a:lnTo>
                  <a:close/>
                  <a:moveTo>
                    <a:pt x="5" y="4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4" y="1"/>
                    <a:pt x="5" y="2"/>
                    <a:pt x="5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grpSp>
        <p:nvGrpSpPr>
          <p:cNvPr id="26" name="Group 67"/>
          <p:cNvGrpSpPr/>
          <p:nvPr/>
        </p:nvGrpSpPr>
        <p:grpSpPr>
          <a:xfrm>
            <a:off x="5731950" y="3409461"/>
            <a:ext cx="293804" cy="316192"/>
            <a:chOff x="4184650" y="3094038"/>
            <a:chExt cx="166688" cy="179388"/>
          </a:xfrm>
          <a:solidFill>
            <a:schemeClr val="bg1"/>
          </a:solidFill>
        </p:grpSpPr>
        <p:sp>
          <p:nvSpPr>
            <p:cNvPr id="27" name="Freeform 42"/>
            <p:cNvSpPr>
              <a:spLocks noEditPoints="1"/>
            </p:cNvSpPr>
            <p:nvPr/>
          </p:nvSpPr>
          <p:spPr bwMode="auto">
            <a:xfrm>
              <a:off x="4184650" y="3094038"/>
              <a:ext cx="166688" cy="179388"/>
            </a:xfrm>
            <a:custGeom>
              <a:avLst/>
              <a:gdLst/>
              <a:ahLst/>
              <a:cxnLst>
                <a:cxn ang="0">
                  <a:pos x="25" y="17"/>
                </a:cxn>
                <a:cxn ang="0">
                  <a:pos x="22" y="25"/>
                </a:cxn>
                <a:cxn ang="0">
                  <a:pos x="21" y="20"/>
                </a:cxn>
                <a:cxn ang="0">
                  <a:pos x="19" y="18"/>
                </a:cxn>
                <a:cxn ang="0">
                  <a:pos x="19" y="18"/>
                </a:cxn>
                <a:cxn ang="0">
                  <a:pos x="17" y="18"/>
                </a:cxn>
                <a:cxn ang="0">
                  <a:pos x="16" y="21"/>
                </a:cxn>
                <a:cxn ang="0">
                  <a:pos x="15" y="22"/>
                </a:cxn>
                <a:cxn ang="0">
                  <a:pos x="15" y="19"/>
                </a:cxn>
                <a:cxn ang="0">
                  <a:pos x="15" y="18"/>
                </a:cxn>
                <a:cxn ang="0">
                  <a:pos x="15" y="18"/>
                </a:cxn>
                <a:cxn ang="0">
                  <a:pos x="14" y="18"/>
                </a:cxn>
                <a:cxn ang="0">
                  <a:pos x="14" y="19"/>
                </a:cxn>
                <a:cxn ang="0">
                  <a:pos x="14" y="22"/>
                </a:cxn>
                <a:cxn ang="0">
                  <a:pos x="13" y="21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7" y="20"/>
                </a:cxn>
                <a:cxn ang="0">
                  <a:pos x="7" y="24"/>
                </a:cxn>
                <a:cxn ang="0">
                  <a:pos x="4" y="17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7" y="7"/>
                </a:cxn>
                <a:cxn ang="0">
                  <a:pos x="20" y="6"/>
                </a:cxn>
                <a:cxn ang="0">
                  <a:pos x="22" y="5"/>
                </a:cxn>
                <a:cxn ang="0">
                  <a:pos x="22" y="3"/>
                </a:cxn>
                <a:cxn ang="0">
                  <a:pos x="20" y="2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4" y="1"/>
                </a:cxn>
                <a:cxn ang="0">
                  <a:pos x="14" y="3"/>
                </a:cxn>
                <a:cxn ang="0">
                  <a:pos x="0" y="17"/>
                </a:cxn>
                <a:cxn ang="0">
                  <a:pos x="15" y="31"/>
                </a:cxn>
                <a:cxn ang="0">
                  <a:pos x="29" y="17"/>
                </a:cxn>
                <a:cxn ang="0">
                  <a:pos x="25" y="17"/>
                </a:cxn>
                <a:cxn ang="0">
                  <a:pos x="19" y="22"/>
                </a:cxn>
                <a:cxn ang="0">
                  <a:pos x="19" y="22"/>
                </a:cxn>
                <a:cxn ang="0">
                  <a:pos x="19" y="26"/>
                </a:cxn>
                <a:cxn ang="0">
                  <a:pos x="19" y="26"/>
                </a:cxn>
                <a:cxn ang="0">
                  <a:pos x="19" y="22"/>
                </a:cxn>
                <a:cxn ang="0">
                  <a:pos x="19" y="22"/>
                </a:cxn>
                <a:cxn ang="0">
                  <a:pos x="10" y="22"/>
                </a:cxn>
                <a:cxn ang="0">
                  <a:pos x="10" y="26"/>
                </a:cxn>
                <a:cxn ang="0">
                  <a:pos x="9" y="26"/>
                </a:cxn>
                <a:cxn ang="0">
                  <a:pos x="9" y="22"/>
                </a:cxn>
                <a:cxn ang="0">
                  <a:pos x="10" y="22"/>
                </a:cxn>
              </a:cxnLst>
              <a:rect l="0" t="0" r="r" b="b"/>
              <a:pathLst>
                <a:path w="29" h="31">
                  <a:moveTo>
                    <a:pt x="25" y="17"/>
                  </a:moveTo>
                  <a:cubicBezTo>
                    <a:pt x="25" y="20"/>
                    <a:pt x="24" y="23"/>
                    <a:pt x="22" y="25"/>
                  </a:cubicBezTo>
                  <a:cubicBezTo>
                    <a:pt x="22" y="22"/>
                    <a:pt x="22" y="20"/>
                    <a:pt x="21" y="20"/>
                  </a:cubicBezTo>
                  <a:cubicBezTo>
                    <a:pt x="21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9"/>
                    <a:pt x="14" y="19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8" y="19"/>
                    <a:pt x="7" y="20"/>
                  </a:cubicBezTo>
                  <a:cubicBezTo>
                    <a:pt x="7" y="20"/>
                    <a:pt x="7" y="22"/>
                    <a:pt x="7" y="24"/>
                  </a:cubicBezTo>
                  <a:cubicBezTo>
                    <a:pt x="5" y="22"/>
                    <a:pt x="4" y="20"/>
                    <a:pt x="4" y="17"/>
                  </a:cubicBezTo>
                  <a:cubicBezTo>
                    <a:pt x="4" y="11"/>
                    <a:pt x="9" y="6"/>
                    <a:pt x="14" y="6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5" y="9"/>
                    <a:pt x="16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9" y="6"/>
                    <a:pt x="20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7" y="3"/>
                    <a:pt x="0" y="9"/>
                    <a:pt x="0" y="17"/>
                  </a:cubicBezTo>
                  <a:cubicBezTo>
                    <a:pt x="0" y="24"/>
                    <a:pt x="7" y="31"/>
                    <a:pt x="15" y="31"/>
                  </a:cubicBezTo>
                  <a:cubicBezTo>
                    <a:pt x="22" y="31"/>
                    <a:pt x="29" y="24"/>
                    <a:pt x="29" y="17"/>
                  </a:cubicBezTo>
                  <a:lnTo>
                    <a:pt x="25" y="17"/>
                  </a:lnTo>
                  <a:close/>
                  <a:moveTo>
                    <a:pt x="19" y="22"/>
                  </a:moveTo>
                  <a:cubicBezTo>
                    <a:pt x="19" y="22"/>
                    <a:pt x="19" y="22"/>
                    <a:pt x="19" y="22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  <a:moveTo>
                    <a:pt x="10" y="22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9" y="26"/>
                    <a:pt x="9" y="2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10" y="2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8" name="Oval 43"/>
            <p:cNvSpPr>
              <a:spLocks noChangeArrowheads="1"/>
            </p:cNvSpPr>
            <p:nvPr/>
          </p:nvSpPr>
          <p:spPr bwMode="auto">
            <a:xfrm>
              <a:off x="4248150" y="3157538"/>
              <a:ext cx="39688" cy="349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sp>
        <p:nvSpPr>
          <p:cNvPr id="29" name="Freeform 8"/>
          <p:cNvSpPr/>
          <p:nvPr/>
        </p:nvSpPr>
        <p:spPr bwMode="auto">
          <a:xfrm>
            <a:off x="5493052" y="2481005"/>
            <a:ext cx="810000" cy="810000"/>
          </a:xfrm>
          <a:custGeom>
            <a:avLst/>
            <a:gdLst/>
            <a:ahLst/>
            <a:cxnLst>
              <a:cxn ang="0">
                <a:pos x="385" y="156"/>
              </a:cxn>
              <a:cxn ang="0">
                <a:pos x="255" y="11"/>
              </a:cxn>
              <a:cxn ang="0">
                <a:pos x="206" y="1"/>
              </a:cxn>
              <a:cxn ang="0">
                <a:pos x="155" y="5"/>
              </a:cxn>
              <a:cxn ang="0">
                <a:pos x="10" y="134"/>
              </a:cxn>
              <a:cxn ang="0">
                <a:pos x="1" y="184"/>
              </a:cxn>
              <a:cxn ang="0">
                <a:pos x="5" y="234"/>
              </a:cxn>
              <a:cxn ang="0">
                <a:pos x="134" y="379"/>
              </a:cxn>
              <a:cxn ang="0">
                <a:pos x="184" y="389"/>
              </a:cxn>
              <a:cxn ang="0">
                <a:pos x="234" y="385"/>
              </a:cxn>
              <a:cxn ang="0">
                <a:pos x="379" y="255"/>
              </a:cxn>
              <a:cxn ang="0">
                <a:pos x="388" y="206"/>
              </a:cxn>
              <a:cxn ang="0">
                <a:pos x="385" y="156"/>
              </a:cxn>
            </a:cxnLst>
            <a:rect l="0" t="0" r="r" b="b"/>
            <a:pathLst>
              <a:path w="389" h="390">
                <a:moveTo>
                  <a:pt x="385" y="156"/>
                </a:moveTo>
                <a:cubicBezTo>
                  <a:pt x="371" y="88"/>
                  <a:pt x="321" y="32"/>
                  <a:pt x="255" y="11"/>
                </a:cubicBezTo>
                <a:cubicBezTo>
                  <a:pt x="239" y="5"/>
                  <a:pt x="223" y="2"/>
                  <a:pt x="206" y="1"/>
                </a:cubicBezTo>
                <a:cubicBezTo>
                  <a:pt x="188" y="0"/>
                  <a:pt x="171" y="2"/>
                  <a:pt x="155" y="5"/>
                </a:cubicBezTo>
                <a:cubicBezTo>
                  <a:pt x="87" y="19"/>
                  <a:pt x="32" y="69"/>
                  <a:pt x="10" y="134"/>
                </a:cubicBezTo>
                <a:cubicBezTo>
                  <a:pt x="5" y="150"/>
                  <a:pt x="2" y="167"/>
                  <a:pt x="1" y="184"/>
                </a:cubicBezTo>
                <a:cubicBezTo>
                  <a:pt x="0" y="201"/>
                  <a:pt x="1" y="218"/>
                  <a:pt x="5" y="234"/>
                </a:cubicBezTo>
                <a:cubicBezTo>
                  <a:pt x="19" y="302"/>
                  <a:pt x="68" y="358"/>
                  <a:pt x="134" y="379"/>
                </a:cubicBezTo>
                <a:cubicBezTo>
                  <a:pt x="150" y="384"/>
                  <a:pt x="166" y="388"/>
                  <a:pt x="184" y="389"/>
                </a:cubicBezTo>
                <a:cubicBezTo>
                  <a:pt x="201" y="390"/>
                  <a:pt x="218" y="388"/>
                  <a:pt x="234" y="385"/>
                </a:cubicBezTo>
                <a:cubicBezTo>
                  <a:pt x="302" y="371"/>
                  <a:pt x="357" y="321"/>
                  <a:pt x="379" y="255"/>
                </a:cubicBezTo>
                <a:cubicBezTo>
                  <a:pt x="384" y="240"/>
                  <a:pt x="387" y="223"/>
                  <a:pt x="388" y="206"/>
                </a:cubicBezTo>
                <a:cubicBezTo>
                  <a:pt x="389" y="189"/>
                  <a:pt x="388" y="172"/>
                  <a:pt x="385" y="156"/>
                </a:cubicBezTo>
                <a:close/>
              </a:path>
            </a:pathLst>
          </a:custGeom>
          <a:solidFill>
            <a:srgbClr val="FDFDFE"/>
          </a:solidFill>
          <a:ln w="28575">
            <a:solidFill>
              <a:schemeClr val="accent2">
                <a:lumMod val="20000"/>
                <a:lumOff val="80000"/>
              </a:schemeClr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algn="ctr"/>
            <a:r>
              <a:rPr 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选刊方法</a:t>
            </a:r>
            <a:endParaRPr 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Box 75"/>
          <p:cNvSpPr txBox="1"/>
          <p:nvPr/>
        </p:nvSpPr>
        <p:spPr>
          <a:xfrm>
            <a:off x="1537345" y="1863406"/>
            <a:ext cx="3228884" cy="13043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经验法</a:t>
            </a:r>
            <a:endParaRPr lang="zh-CN" altLang="en-US" sz="2400" b="1" dirty="0">
              <a:solidFill>
                <a:srgbClr val="C7001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indent="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rPr>
              <a:t>根据自己和身边人以往选刊投稿的经验，选择不易拒稿的期刊。</a:t>
            </a:r>
            <a:endParaRPr lang="zh-CN" altLang="en-US" sz="1100" dirty="0">
              <a:solidFill>
                <a:srgbClr val="000000">
                  <a:lumMod val="75000"/>
                  <a:lumOff val="25000"/>
                </a:srgbClr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Box 75"/>
          <p:cNvSpPr txBox="1"/>
          <p:nvPr/>
        </p:nvSpPr>
        <p:spPr>
          <a:xfrm>
            <a:off x="7212119" y="2083560"/>
            <a:ext cx="2774496" cy="115095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文献法</a:t>
            </a:r>
            <a:endParaRPr lang="zh-CN" altLang="en-US" b="1" dirty="0">
              <a:solidFill>
                <a:srgbClr val="C7001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根据你的论文引用的参考文献的期刊来源，进行选刊。</a:t>
            </a:r>
            <a:endParaRPr lang="zh-CN" altLang="en-US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611733" y="4050483"/>
            <a:ext cx="2827655" cy="908685"/>
            <a:chOff x="5034" y="5293"/>
            <a:chExt cx="4453" cy="1431"/>
          </a:xfrm>
        </p:grpSpPr>
        <p:sp>
          <p:nvSpPr>
            <p:cNvPr id="33" name="TextBox 74"/>
            <p:cNvSpPr txBox="1"/>
            <p:nvPr/>
          </p:nvSpPr>
          <p:spPr>
            <a:xfrm>
              <a:off x="5034" y="5293"/>
              <a:ext cx="4453" cy="109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zh-CN" altLang="en-US" sz="2400" b="1" dirty="0">
                  <a:solidFill>
                    <a:srgbClr val="F692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工具法</a:t>
              </a:r>
              <a:endParaRPr lang="zh-CN" altLang="en-US" sz="2400" b="1" dirty="0">
                <a:solidFill>
                  <a:srgbClr val="F69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171450" lvl="0" indent="-1714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endParaRPr lang="zh-CN" altLang="en-US" sz="1600" b="1" dirty="0">
                <a:solidFill>
                  <a:srgbClr val="F69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399" y="5938"/>
              <a:ext cx="3945" cy="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zh-CN" altLang="en-US" sz="2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知网期刊数据检索库</a:t>
              </a:r>
              <a:endParaRPr lang="zh-CN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9445" y="1476615"/>
            <a:ext cx="3188356" cy="628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8647" y="44987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投稿与答辩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828647" y="1476615"/>
            <a:ext cx="1686318" cy="79363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选刊指南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19943" y="1642597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、影响因子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227" y="1332532"/>
            <a:ext cx="2093742" cy="9305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160" y="2399760"/>
            <a:ext cx="8502367" cy="40014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322" y="2288698"/>
            <a:ext cx="8977641" cy="384358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988" y="2752227"/>
            <a:ext cx="10246129" cy="18893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3799" y="201627"/>
            <a:ext cx="8248710" cy="62198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4250" y="201627"/>
            <a:ext cx="8277286" cy="6010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28647" y="44987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投稿与答辩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828647" y="1476615"/>
            <a:ext cx="1686318" cy="79363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选刊指南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19943" y="1642597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、影响因子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19941" y="2395889"/>
            <a:ext cx="7725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、发表时间（审稿周期、期刊类型如半月刊、月刊等）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19942" y="3149181"/>
            <a:ext cx="6186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、期刊类型（综合类、专业类、高校期刊）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19942" y="3902473"/>
            <a:ext cx="4031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、版面费（一般按页计算）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19941" y="5409055"/>
            <a:ext cx="4031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、期刊质量，小心钓鱼期刊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19941" y="4655765"/>
            <a:ext cx="7109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、投稿时间（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4-6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月和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10-12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月热期，寒暑期荒期）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966" y="228166"/>
            <a:ext cx="11029378" cy="64016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t="82989" r="80504"/>
          <a:stretch>
            <a:fillRect/>
          </a:stretch>
        </p:blipFill>
        <p:spPr>
          <a:xfrm>
            <a:off x="494938" y="4071257"/>
            <a:ext cx="5052029" cy="2558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3682" y="700891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论文的分类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MH_SubTitle_2"/>
          <p:cNvSpPr/>
          <p:nvPr>
            <p:custDataLst>
              <p:tags r:id="rId1"/>
            </p:custDataLst>
          </p:nvPr>
        </p:nvSpPr>
        <p:spPr>
          <a:xfrm>
            <a:off x="1073683" y="2958845"/>
            <a:ext cx="3948836" cy="8341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34" rIns="127934" anchor="ctr">
            <a:normAutofit/>
          </a:bodyPr>
          <a:lstStyle/>
          <a:p>
            <a:pPr algn="ctr">
              <a:defRPr/>
            </a:pPr>
            <a:r>
              <a:rPr lang="zh-CN" altLang="en-US" sz="1865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投稿论文（期刊、会议、报纸）</a:t>
            </a:r>
            <a:endParaRPr lang="en-US" altLang="zh-CN" sz="186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MH_SubTitle_2"/>
          <p:cNvSpPr/>
          <p:nvPr>
            <p:custDataLst>
              <p:tags r:id="rId2"/>
            </p:custDataLst>
          </p:nvPr>
        </p:nvSpPr>
        <p:spPr>
          <a:xfrm>
            <a:off x="1073682" y="4293301"/>
            <a:ext cx="3948835" cy="8341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34" rIns="127934" anchor="ctr">
            <a:normAutofit/>
          </a:bodyPr>
          <a:lstStyle/>
          <a:p>
            <a:pPr algn="ctr">
              <a:defRPr/>
            </a:pPr>
            <a:r>
              <a:rPr lang="zh-CN" altLang="en-US" sz="186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调研报告、研究报告、</a:t>
            </a:r>
            <a:endParaRPr lang="en-US" altLang="zh-CN" sz="186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186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专利、标准（科研项目）</a:t>
            </a:r>
            <a:endParaRPr lang="en-US" altLang="zh-CN" sz="186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MH_SubTitle_2"/>
          <p:cNvSpPr/>
          <p:nvPr>
            <p:custDataLst>
              <p:tags r:id="rId3"/>
            </p:custDataLst>
          </p:nvPr>
        </p:nvSpPr>
        <p:spPr>
          <a:xfrm>
            <a:off x="1073682" y="1618759"/>
            <a:ext cx="3948837" cy="834135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34" rIns="127934" anchor="ctr">
            <a:normAutofit/>
          </a:bodyPr>
          <a:lstStyle/>
          <a:p>
            <a:pPr algn="ctr">
              <a:defRPr/>
            </a:pPr>
            <a:r>
              <a:rPr lang="zh-CN" altLang="en-US" sz="186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学位论文（硕士、博士、学士论文）</a:t>
            </a:r>
            <a:endParaRPr lang="en-US" altLang="zh-CN" sz="186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" b="8686"/>
          <a:stretch>
            <a:fillRect/>
          </a:stretch>
        </p:blipFill>
        <p:spPr>
          <a:xfrm>
            <a:off x="5719781" y="818317"/>
            <a:ext cx="2899403" cy="43343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78" y="1273232"/>
            <a:ext cx="3408866" cy="45348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633" y="1779837"/>
            <a:ext cx="3111608" cy="4400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27206" y="828240"/>
            <a:ext cx="10116766" cy="5593404"/>
            <a:chOff x="680418" y="502596"/>
            <a:chExt cx="10116766" cy="559340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/>
            <a:srcRect l="18191" t="14395" r="19575" b="33993"/>
            <a:stretch>
              <a:fillRect/>
            </a:stretch>
          </p:blipFill>
          <p:spPr>
            <a:xfrm>
              <a:off x="680418" y="502596"/>
              <a:ext cx="10116766" cy="5593404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803515" y="3073940"/>
              <a:ext cx="1566153" cy="95331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660980" y="2781552"/>
              <a:ext cx="2218425" cy="5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x.cnki.net</a:t>
              </a:r>
              <a:endParaRPr lang="en-US" altLang="zh-CN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595438" y="-76674"/>
            <a:ext cx="9384836" cy="6672851"/>
            <a:chOff x="1595438" y="-76674"/>
            <a:chExt cx="9384836" cy="6672851"/>
          </a:xfrm>
        </p:grpSpPr>
        <p:grpSp>
          <p:nvGrpSpPr>
            <p:cNvPr id="7" name="组合 4"/>
            <p:cNvGrpSpPr/>
            <p:nvPr/>
          </p:nvGrpSpPr>
          <p:grpSpPr bwMode="auto">
            <a:xfrm>
              <a:off x="1595438" y="-76674"/>
              <a:ext cx="9384836" cy="6672851"/>
              <a:chOff x="-1794" y="45"/>
              <a:chExt cx="14457" cy="10538"/>
            </a:xfrm>
          </p:grpSpPr>
          <p:pic>
            <p:nvPicPr>
              <p:cNvPr id="8" name="图片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94" y="2492"/>
                <a:ext cx="14457" cy="8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文本框 3"/>
              <p:cNvSpPr txBox="1">
                <a:spLocks noChangeArrowheads="1"/>
              </p:cNvSpPr>
              <p:nvPr/>
            </p:nvSpPr>
            <p:spPr bwMode="auto">
              <a:xfrm>
                <a:off x="11176" y="45"/>
                <a:ext cx="560" cy="4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1200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8907624" y="1517780"/>
              <a:ext cx="335903" cy="1803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2088960" y="3149464"/>
            <a:ext cx="909285" cy="32531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502347" y="5260020"/>
            <a:ext cx="812485" cy="23327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5"/>
          <p:cNvSpPr>
            <a:spLocks noChangeArrowheads="1"/>
          </p:cNvSpPr>
          <p:nvPr/>
        </p:nvSpPr>
        <p:spPr bwMode="auto">
          <a:xfrm>
            <a:off x="3761138" y="2167183"/>
            <a:ext cx="3482419" cy="7426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noProof="1">
                <a:solidFill>
                  <a:prstClr val="white"/>
                </a:solidFill>
                <a:ea typeface="微软雅黑" panose="020B0503020204020204" pitchFamily="34" charset="-122"/>
              </a:rPr>
              <a:t>提供期刊官方网址，支持一键投稿</a:t>
            </a:r>
            <a:endParaRPr lang="zh-CN" altLang="en-US" sz="1600" b="1" noProof="1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8647" y="44987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投稿与答辩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8647" y="449879"/>
            <a:ext cx="5163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投稿期刊模板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即将上线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297" y="951059"/>
            <a:ext cx="10163406" cy="5518279"/>
          </a:xfrm>
          <a:prstGeom prst="rect">
            <a:avLst/>
          </a:prstGeom>
        </p:spPr>
      </p:pic>
      <p:sp>
        <p:nvSpPr>
          <p:cNvPr id="4" name="矩形 15"/>
          <p:cNvSpPr>
            <a:spLocks noChangeArrowheads="1"/>
          </p:cNvSpPr>
          <p:nvPr/>
        </p:nvSpPr>
        <p:spPr bwMode="auto">
          <a:xfrm>
            <a:off x="5149132" y="1319485"/>
            <a:ext cx="3482419" cy="74266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noProof="1">
                <a:solidFill>
                  <a:prstClr val="white"/>
                </a:solidFill>
                <a:ea typeface="微软雅黑" panose="020B0503020204020204" pitchFamily="34" charset="-122"/>
              </a:rPr>
              <a:t>提供期刊投稿模板、参考文献格式和投稿说明</a:t>
            </a:r>
            <a:endParaRPr lang="zh-CN" altLang="en-US" sz="1600" b="1" noProof="1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7557570" y="2062146"/>
            <a:ext cx="2418639" cy="4175774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28647" y="449879"/>
            <a:ext cx="4804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投稿与答辩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拒稿原因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235938" y="2068739"/>
            <a:ext cx="1894840" cy="1895475"/>
            <a:chOff x="5537" y="1955"/>
            <a:chExt cx="2984" cy="2985"/>
          </a:xfrm>
        </p:grpSpPr>
        <p:sp>
          <p:nvSpPr>
            <p:cNvPr id="8" name="Freeform 5"/>
            <p:cNvSpPr/>
            <p:nvPr/>
          </p:nvSpPr>
          <p:spPr bwMode="auto">
            <a:xfrm>
              <a:off x="5537" y="1955"/>
              <a:ext cx="1493" cy="2242"/>
            </a:xfrm>
            <a:custGeom>
              <a:avLst/>
              <a:gdLst/>
              <a:ahLst/>
              <a:cxnLst>
                <a:cxn ang="0">
                  <a:pos x="422" y="0"/>
                </a:cxn>
                <a:cxn ang="0">
                  <a:pos x="0" y="421"/>
                </a:cxn>
                <a:cxn ang="0">
                  <a:pos x="57" y="632"/>
                </a:cxn>
                <a:cxn ang="0">
                  <a:pos x="422" y="421"/>
                </a:cxn>
                <a:cxn ang="0">
                  <a:pos x="422" y="0"/>
                </a:cxn>
              </a:cxnLst>
              <a:rect l="0" t="0" r="r" b="b"/>
              <a:pathLst>
                <a:path w="422" h="632">
                  <a:moveTo>
                    <a:pt x="422" y="0"/>
                  </a:moveTo>
                  <a:cubicBezTo>
                    <a:pt x="189" y="0"/>
                    <a:pt x="0" y="188"/>
                    <a:pt x="0" y="421"/>
                  </a:cubicBezTo>
                  <a:cubicBezTo>
                    <a:pt x="0" y="498"/>
                    <a:pt x="21" y="570"/>
                    <a:pt x="57" y="632"/>
                  </a:cubicBezTo>
                  <a:cubicBezTo>
                    <a:pt x="422" y="421"/>
                    <a:pt x="422" y="421"/>
                    <a:pt x="422" y="421"/>
                  </a:cubicBezTo>
                  <a:lnTo>
                    <a:pt x="42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7029" y="1955"/>
              <a:ext cx="1493" cy="2242"/>
            </a:xfrm>
            <a:custGeom>
              <a:avLst/>
              <a:gdLst/>
              <a:ahLst/>
              <a:cxnLst>
                <a:cxn ang="0">
                  <a:pos x="364" y="632"/>
                </a:cxn>
                <a:cxn ang="0">
                  <a:pos x="421" y="421"/>
                </a:cxn>
                <a:cxn ang="0">
                  <a:pos x="0" y="0"/>
                </a:cxn>
                <a:cxn ang="0">
                  <a:pos x="0" y="421"/>
                </a:cxn>
                <a:cxn ang="0">
                  <a:pos x="364" y="632"/>
                </a:cxn>
              </a:cxnLst>
              <a:rect l="0" t="0" r="r" b="b"/>
              <a:pathLst>
                <a:path w="421" h="632">
                  <a:moveTo>
                    <a:pt x="364" y="632"/>
                  </a:moveTo>
                  <a:cubicBezTo>
                    <a:pt x="400" y="570"/>
                    <a:pt x="421" y="498"/>
                    <a:pt x="421" y="421"/>
                  </a:cubicBezTo>
                  <a:cubicBezTo>
                    <a:pt x="421" y="188"/>
                    <a:pt x="232" y="0"/>
                    <a:pt x="0" y="0"/>
                  </a:cubicBezTo>
                  <a:cubicBezTo>
                    <a:pt x="0" y="421"/>
                    <a:pt x="0" y="421"/>
                    <a:pt x="0" y="421"/>
                  </a:cubicBezTo>
                  <a:lnTo>
                    <a:pt x="364" y="6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5737" y="3448"/>
              <a:ext cx="2585" cy="1493"/>
            </a:xfrm>
            <a:custGeom>
              <a:avLst/>
              <a:gdLst/>
              <a:ahLst/>
              <a:cxnLst>
                <a:cxn ang="0">
                  <a:pos x="365" y="0"/>
                </a:cxn>
                <a:cxn ang="0">
                  <a:pos x="0" y="211"/>
                </a:cxn>
                <a:cxn ang="0">
                  <a:pos x="365" y="421"/>
                </a:cxn>
                <a:cxn ang="0">
                  <a:pos x="729" y="211"/>
                </a:cxn>
                <a:cxn ang="0">
                  <a:pos x="365" y="0"/>
                </a:cxn>
              </a:cxnLst>
              <a:rect l="0" t="0" r="r" b="b"/>
              <a:pathLst>
                <a:path w="729" h="421">
                  <a:moveTo>
                    <a:pt x="365" y="0"/>
                  </a:moveTo>
                  <a:cubicBezTo>
                    <a:pt x="0" y="211"/>
                    <a:pt x="0" y="211"/>
                    <a:pt x="0" y="211"/>
                  </a:cubicBezTo>
                  <a:cubicBezTo>
                    <a:pt x="73" y="337"/>
                    <a:pt x="209" y="421"/>
                    <a:pt x="365" y="421"/>
                  </a:cubicBezTo>
                  <a:cubicBezTo>
                    <a:pt x="520" y="421"/>
                    <a:pt x="656" y="337"/>
                    <a:pt x="729" y="211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grpSp>
        <p:nvGrpSpPr>
          <p:cNvPr id="13" name="Group 33"/>
          <p:cNvGrpSpPr/>
          <p:nvPr/>
        </p:nvGrpSpPr>
        <p:grpSpPr>
          <a:xfrm>
            <a:off x="5368944" y="2631692"/>
            <a:ext cx="295939" cy="187428"/>
            <a:chOff x="3175000" y="3792538"/>
            <a:chExt cx="190500" cy="120650"/>
          </a:xfrm>
          <a:solidFill>
            <a:schemeClr val="bg1"/>
          </a:solidFill>
        </p:grpSpPr>
        <p:sp>
          <p:nvSpPr>
            <p:cNvPr id="14" name="Freeform 31"/>
            <p:cNvSpPr/>
            <p:nvPr/>
          </p:nvSpPr>
          <p:spPr bwMode="auto">
            <a:xfrm>
              <a:off x="3175000" y="3792538"/>
              <a:ext cx="190500" cy="109538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32" y="3"/>
                </a:cxn>
                <a:cxn ang="0">
                  <a:pos x="33" y="1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0" y="1"/>
                </a:cxn>
                <a:cxn ang="0">
                  <a:pos x="30" y="1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30" y="3"/>
                </a:cxn>
                <a:cxn ang="0">
                  <a:pos x="21" y="11"/>
                </a:cxn>
                <a:cxn ang="0">
                  <a:pos x="15" y="5"/>
                </a:cxn>
                <a:cxn ang="0">
                  <a:pos x="0" y="19"/>
                </a:cxn>
                <a:cxn ang="0">
                  <a:pos x="1" y="19"/>
                </a:cxn>
                <a:cxn ang="0">
                  <a:pos x="15" y="6"/>
                </a:cxn>
                <a:cxn ang="0">
                  <a:pos x="21" y="12"/>
                </a:cxn>
                <a:cxn ang="0">
                  <a:pos x="30" y="3"/>
                </a:cxn>
                <a:cxn ang="0">
                  <a:pos x="31" y="4"/>
                </a:cxn>
                <a:cxn ang="0">
                  <a:pos x="31" y="4"/>
                </a:cxn>
                <a:cxn ang="0">
                  <a:pos x="32" y="3"/>
                </a:cxn>
              </a:cxnLst>
              <a:rect l="0" t="0" r="r" b="b"/>
              <a:pathLst>
                <a:path w="33" h="19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2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0" y="3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3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4"/>
                    <a:pt x="32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5" name="Freeform 32"/>
            <p:cNvSpPr/>
            <p:nvPr/>
          </p:nvSpPr>
          <p:spPr bwMode="auto">
            <a:xfrm>
              <a:off x="3325813" y="3821113"/>
              <a:ext cx="22225" cy="9207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58"/>
                </a:cxn>
                <a:cxn ang="0">
                  <a:pos x="14" y="58"/>
                </a:cxn>
                <a:cxn ang="0">
                  <a:pos x="14" y="0"/>
                </a:cxn>
                <a:cxn ang="0">
                  <a:pos x="0" y="11"/>
                </a:cxn>
              </a:cxnLst>
              <a:rect l="0" t="0" r="r" b="b"/>
              <a:pathLst>
                <a:path w="14" h="58">
                  <a:moveTo>
                    <a:pt x="0" y="11"/>
                  </a:moveTo>
                  <a:lnTo>
                    <a:pt x="0" y="58"/>
                  </a:lnTo>
                  <a:lnTo>
                    <a:pt x="14" y="58"/>
                  </a:lnTo>
                  <a:lnTo>
                    <a:pt x="14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6" name="Freeform 33"/>
            <p:cNvSpPr/>
            <p:nvPr/>
          </p:nvSpPr>
          <p:spPr bwMode="auto">
            <a:xfrm>
              <a:off x="3295650" y="3843338"/>
              <a:ext cx="23813" cy="6985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44"/>
                </a:cxn>
                <a:cxn ang="0">
                  <a:pos x="15" y="44"/>
                </a:cxn>
                <a:cxn ang="0">
                  <a:pos x="15" y="0"/>
                </a:cxn>
                <a:cxn ang="0">
                  <a:pos x="0" y="15"/>
                </a:cxn>
              </a:cxnLst>
              <a:rect l="0" t="0" r="r" b="b"/>
              <a:pathLst>
                <a:path w="15" h="44">
                  <a:moveTo>
                    <a:pt x="0" y="15"/>
                  </a:moveTo>
                  <a:lnTo>
                    <a:pt x="0" y="44"/>
                  </a:lnTo>
                  <a:lnTo>
                    <a:pt x="15" y="44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7" name="Freeform 34"/>
            <p:cNvSpPr/>
            <p:nvPr/>
          </p:nvSpPr>
          <p:spPr bwMode="auto">
            <a:xfrm>
              <a:off x="3267075" y="3843338"/>
              <a:ext cx="23813" cy="69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4"/>
                </a:cxn>
                <a:cxn ang="0">
                  <a:pos x="15" y="44"/>
                </a:cxn>
                <a:cxn ang="0">
                  <a:pos x="15" y="11"/>
                </a:cxn>
                <a:cxn ang="0">
                  <a:pos x="0" y="0"/>
                </a:cxn>
              </a:cxnLst>
              <a:rect l="0" t="0" r="r" b="b"/>
              <a:pathLst>
                <a:path w="15" h="44">
                  <a:moveTo>
                    <a:pt x="0" y="0"/>
                  </a:moveTo>
                  <a:lnTo>
                    <a:pt x="0" y="44"/>
                  </a:lnTo>
                  <a:lnTo>
                    <a:pt x="15" y="44"/>
                  </a:lnTo>
                  <a:lnTo>
                    <a:pt x="15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8" name="Freeform 35"/>
            <p:cNvSpPr/>
            <p:nvPr/>
          </p:nvSpPr>
          <p:spPr bwMode="auto">
            <a:xfrm>
              <a:off x="3238500" y="3832225"/>
              <a:ext cx="23813" cy="809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1"/>
                </a:cxn>
                <a:cxn ang="0">
                  <a:pos x="0" y="51"/>
                </a:cxn>
                <a:cxn ang="0">
                  <a:pos x="15" y="5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51">
                  <a:moveTo>
                    <a:pt x="15" y="0"/>
                  </a:moveTo>
                  <a:lnTo>
                    <a:pt x="0" y="11"/>
                  </a:lnTo>
                  <a:lnTo>
                    <a:pt x="0" y="51"/>
                  </a:lnTo>
                  <a:lnTo>
                    <a:pt x="15" y="5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9" name="Freeform 36"/>
            <p:cNvSpPr/>
            <p:nvPr/>
          </p:nvSpPr>
          <p:spPr bwMode="auto">
            <a:xfrm>
              <a:off x="3209925" y="3860800"/>
              <a:ext cx="22225" cy="5238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33"/>
                </a:cxn>
                <a:cxn ang="0">
                  <a:pos x="14" y="33"/>
                </a:cxn>
                <a:cxn ang="0">
                  <a:pos x="14" y="0"/>
                </a:cxn>
                <a:cxn ang="0">
                  <a:pos x="0" y="11"/>
                </a:cxn>
              </a:cxnLst>
              <a:rect l="0" t="0" r="r" b="b"/>
              <a:pathLst>
                <a:path w="14" h="33">
                  <a:moveTo>
                    <a:pt x="0" y="11"/>
                  </a:moveTo>
                  <a:lnTo>
                    <a:pt x="0" y="33"/>
                  </a:lnTo>
                  <a:lnTo>
                    <a:pt x="14" y="33"/>
                  </a:lnTo>
                  <a:lnTo>
                    <a:pt x="14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0" name="Freeform 37"/>
            <p:cNvSpPr/>
            <p:nvPr/>
          </p:nvSpPr>
          <p:spPr bwMode="auto">
            <a:xfrm>
              <a:off x="3181350" y="3884613"/>
              <a:ext cx="22225" cy="2857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14" y="18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18">
                  <a:moveTo>
                    <a:pt x="0" y="14"/>
                  </a:moveTo>
                  <a:lnTo>
                    <a:pt x="0" y="18"/>
                  </a:lnTo>
                  <a:lnTo>
                    <a:pt x="14" y="18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grpSp>
        <p:nvGrpSpPr>
          <p:cNvPr id="21" name="Group 41"/>
          <p:cNvGrpSpPr/>
          <p:nvPr/>
        </p:nvGrpSpPr>
        <p:grpSpPr>
          <a:xfrm>
            <a:off x="6681485" y="2622395"/>
            <a:ext cx="270560" cy="206022"/>
            <a:chOff x="3694113" y="3481388"/>
            <a:chExt cx="173038" cy="131763"/>
          </a:xfrm>
          <a:solidFill>
            <a:schemeClr val="bg1"/>
          </a:solidFill>
        </p:grpSpPr>
        <p:sp>
          <p:nvSpPr>
            <p:cNvPr id="22" name="Freeform 38"/>
            <p:cNvSpPr>
              <a:spLocks noEditPoints="1"/>
            </p:cNvSpPr>
            <p:nvPr/>
          </p:nvSpPr>
          <p:spPr bwMode="auto">
            <a:xfrm>
              <a:off x="3694113" y="3481388"/>
              <a:ext cx="173038" cy="13176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7"/>
                </a:cxn>
                <a:cxn ang="0">
                  <a:pos x="3" y="20"/>
                </a:cxn>
                <a:cxn ang="0">
                  <a:pos x="10" y="20"/>
                </a:cxn>
                <a:cxn ang="0">
                  <a:pos x="9" y="21"/>
                </a:cxn>
                <a:cxn ang="0">
                  <a:pos x="5" y="21"/>
                </a:cxn>
                <a:cxn ang="0">
                  <a:pos x="3" y="22"/>
                </a:cxn>
                <a:cxn ang="0">
                  <a:pos x="5" y="23"/>
                </a:cxn>
                <a:cxn ang="0">
                  <a:pos x="25" y="23"/>
                </a:cxn>
                <a:cxn ang="0">
                  <a:pos x="27" y="22"/>
                </a:cxn>
                <a:cxn ang="0">
                  <a:pos x="25" y="21"/>
                </a:cxn>
                <a:cxn ang="0">
                  <a:pos x="21" y="21"/>
                </a:cxn>
                <a:cxn ang="0">
                  <a:pos x="20" y="20"/>
                </a:cxn>
                <a:cxn ang="0">
                  <a:pos x="27" y="20"/>
                </a:cxn>
                <a:cxn ang="0">
                  <a:pos x="30" y="17"/>
                </a:cxn>
                <a:cxn ang="0">
                  <a:pos x="30" y="3"/>
                </a:cxn>
                <a:cxn ang="0">
                  <a:pos x="27" y="0"/>
                </a:cxn>
                <a:cxn ang="0">
                  <a:pos x="29" y="17"/>
                </a:cxn>
                <a:cxn ang="0">
                  <a:pos x="27" y="18"/>
                </a:cxn>
                <a:cxn ang="0">
                  <a:pos x="3" y="18"/>
                </a:cxn>
                <a:cxn ang="0">
                  <a:pos x="1" y="17"/>
                </a:cxn>
                <a:cxn ang="0">
                  <a:pos x="1" y="3"/>
                </a:cxn>
                <a:cxn ang="0">
                  <a:pos x="3" y="2"/>
                </a:cxn>
                <a:cxn ang="0">
                  <a:pos x="27" y="2"/>
                </a:cxn>
                <a:cxn ang="0">
                  <a:pos x="29" y="3"/>
                </a:cxn>
                <a:cxn ang="0">
                  <a:pos x="29" y="17"/>
                </a:cxn>
              </a:cxnLst>
              <a:rect l="0" t="0" r="r" b="b"/>
              <a:pathLst>
                <a:path w="30" h="23">
                  <a:moveTo>
                    <a:pt x="27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1" y="20"/>
                    <a:pt x="3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3" y="21"/>
                    <a:pt x="3" y="22"/>
                  </a:cubicBezTo>
                  <a:cubicBezTo>
                    <a:pt x="3" y="22"/>
                    <a:pt x="4" y="23"/>
                    <a:pt x="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7" y="22"/>
                    <a:pt x="27" y="22"/>
                  </a:cubicBezTo>
                  <a:cubicBezTo>
                    <a:pt x="27" y="21"/>
                    <a:pt x="26" y="21"/>
                    <a:pt x="2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0"/>
                    <a:pt x="20" y="20"/>
                    <a:pt x="20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9" y="0"/>
                    <a:pt x="27" y="0"/>
                  </a:cubicBezTo>
                  <a:close/>
                  <a:moveTo>
                    <a:pt x="29" y="17"/>
                  </a:moveTo>
                  <a:cubicBezTo>
                    <a:pt x="29" y="18"/>
                    <a:pt x="28" y="18"/>
                    <a:pt x="27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1" y="18"/>
                    <a:pt x="1" y="1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9" y="2"/>
                    <a:pt x="29" y="3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3" name="Freeform 39"/>
            <p:cNvSpPr>
              <a:spLocks noEditPoints="1"/>
            </p:cNvSpPr>
            <p:nvPr/>
          </p:nvSpPr>
          <p:spPr bwMode="auto">
            <a:xfrm>
              <a:off x="3733800" y="3514725"/>
              <a:ext cx="63500" cy="63500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11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2" y="8"/>
                </a:cxn>
                <a:cxn ang="0">
                  <a:pos x="1" y="9"/>
                </a:cxn>
                <a:cxn ang="0">
                  <a:pos x="2" y="10"/>
                </a:cxn>
                <a:cxn ang="0">
                  <a:pos x="3" y="9"/>
                </a:cxn>
                <a:cxn ang="0">
                  <a:pos x="5" y="10"/>
                </a:cxn>
                <a:cxn ang="0">
                  <a:pos x="5" y="11"/>
                </a:cxn>
                <a:cxn ang="0">
                  <a:pos x="6" y="11"/>
                </a:cxn>
                <a:cxn ang="0">
                  <a:pos x="6" y="10"/>
                </a:cxn>
                <a:cxn ang="0">
                  <a:pos x="8" y="9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9" y="6"/>
                </a:cxn>
                <a:cxn ang="0">
                  <a:pos x="11" y="6"/>
                </a:cxn>
                <a:cxn ang="0">
                  <a:pos x="8" y="6"/>
                </a:cxn>
                <a:cxn ang="0">
                  <a:pos x="5" y="9"/>
                </a:cxn>
                <a:cxn ang="0">
                  <a:pos x="2" y="6"/>
                </a:cxn>
                <a:cxn ang="0">
                  <a:pos x="5" y="2"/>
                </a:cxn>
                <a:cxn ang="0">
                  <a:pos x="8" y="6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8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7"/>
                    <a:pt x="9" y="6"/>
                  </a:cubicBezTo>
                  <a:lnTo>
                    <a:pt x="11" y="6"/>
                  </a:lnTo>
                  <a:close/>
                  <a:moveTo>
                    <a:pt x="8" y="6"/>
                  </a:moveTo>
                  <a:cubicBezTo>
                    <a:pt x="8" y="7"/>
                    <a:pt x="7" y="9"/>
                    <a:pt x="5" y="9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4"/>
                    <a:pt x="3" y="2"/>
                    <a:pt x="5" y="2"/>
                  </a:cubicBezTo>
                  <a:cubicBezTo>
                    <a:pt x="7" y="2"/>
                    <a:pt x="8" y="4"/>
                    <a:pt x="8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4" name="Freeform 40"/>
            <p:cNvSpPr>
              <a:spLocks noEditPoints="1"/>
            </p:cNvSpPr>
            <p:nvPr/>
          </p:nvSpPr>
          <p:spPr bwMode="auto">
            <a:xfrm>
              <a:off x="3792538" y="3544888"/>
              <a:ext cx="34925" cy="28575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5" y="2"/>
                </a:cxn>
                <a:cxn ang="0">
                  <a:pos x="3" y="4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5" y="2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" y="3"/>
                  </a:lnTo>
                  <a:close/>
                  <a:moveTo>
                    <a:pt x="5" y="2"/>
                  </a:moveTo>
                  <a:cubicBezTo>
                    <a:pt x="5" y="3"/>
                    <a:pt x="4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1"/>
                    <a:pt x="5" y="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5" name="Freeform 41"/>
            <p:cNvSpPr>
              <a:spLocks noEditPoints="1"/>
            </p:cNvSpPr>
            <p:nvPr/>
          </p:nvSpPr>
          <p:spPr bwMode="auto">
            <a:xfrm>
              <a:off x="3786188" y="3497263"/>
              <a:ext cx="41275" cy="41275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4" y="7"/>
                </a:cxn>
                <a:cxn ang="0">
                  <a:pos x="4" y="6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3" y="6"/>
                </a:cxn>
                <a:cxn ang="0">
                  <a:pos x="1" y="4"/>
                </a:cxn>
                <a:cxn ang="0">
                  <a:pos x="3" y="1"/>
                </a:cxn>
                <a:cxn ang="0">
                  <a:pos x="5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4"/>
                    <a:pt x="6" y="4"/>
                  </a:cubicBezTo>
                  <a:lnTo>
                    <a:pt x="7" y="4"/>
                  </a:lnTo>
                  <a:close/>
                  <a:moveTo>
                    <a:pt x="5" y="4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4" y="1"/>
                    <a:pt x="5" y="2"/>
                    <a:pt x="5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grpSp>
        <p:nvGrpSpPr>
          <p:cNvPr id="26" name="Group 67"/>
          <p:cNvGrpSpPr/>
          <p:nvPr/>
        </p:nvGrpSpPr>
        <p:grpSpPr>
          <a:xfrm>
            <a:off x="6036750" y="3547347"/>
            <a:ext cx="293804" cy="316192"/>
            <a:chOff x="4184650" y="3094038"/>
            <a:chExt cx="166688" cy="179388"/>
          </a:xfrm>
          <a:solidFill>
            <a:schemeClr val="bg1"/>
          </a:solidFill>
        </p:grpSpPr>
        <p:sp>
          <p:nvSpPr>
            <p:cNvPr id="27" name="Freeform 42"/>
            <p:cNvSpPr>
              <a:spLocks noEditPoints="1"/>
            </p:cNvSpPr>
            <p:nvPr/>
          </p:nvSpPr>
          <p:spPr bwMode="auto">
            <a:xfrm>
              <a:off x="4184650" y="3094038"/>
              <a:ext cx="166688" cy="179388"/>
            </a:xfrm>
            <a:custGeom>
              <a:avLst/>
              <a:gdLst/>
              <a:ahLst/>
              <a:cxnLst>
                <a:cxn ang="0">
                  <a:pos x="25" y="17"/>
                </a:cxn>
                <a:cxn ang="0">
                  <a:pos x="22" y="25"/>
                </a:cxn>
                <a:cxn ang="0">
                  <a:pos x="21" y="20"/>
                </a:cxn>
                <a:cxn ang="0">
                  <a:pos x="19" y="18"/>
                </a:cxn>
                <a:cxn ang="0">
                  <a:pos x="19" y="18"/>
                </a:cxn>
                <a:cxn ang="0">
                  <a:pos x="17" y="18"/>
                </a:cxn>
                <a:cxn ang="0">
                  <a:pos x="16" y="21"/>
                </a:cxn>
                <a:cxn ang="0">
                  <a:pos x="15" y="22"/>
                </a:cxn>
                <a:cxn ang="0">
                  <a:pos x="15" y="19"/>
                </a:cxn>
                <a:cxn ang="0">
                  <a:pos x="15" y="18"/>
                </a:cxn>
                <a:cxn ang="0">
                  <a:pos x="15" y="18"/>
                </a:cxn>
                <a:cxn ang="0">
                  <a:pos x="14" y="18"/>
                </a:cxn>
                <a:cxn ang="0">
                  <a:pos x="14" y="19"/>
                </a:cxn>
                <a:cxn ang="0">
                  <a:pos x="14" y="22"/>
                </a:cxn>
                <a:cxn ang="0">
                  <a:pos x="13" y="21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7" y="20"/>
                </a:cxn>
                <a:cxn ang="0">
                  <a:pos x="7" y="24"/>
                </a:cxn>
                <a:cxn ang="0">
                  <a:pos x="4" y="17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7" y="7"/>
                </a:cxn>
                <a:cxn ang="0">
                  <a:pos x="20" y="6"/>
                </a:cxn>
                <a:cxn ang="0">
                  <a:pos x="22" y="5"/>
                </a:cxn>
                <a:cxn ang="0">
                  <a:pos x="22" y="3"/>
                </a:cxn>
                <a:cxn ang="0">
                  <a:pos x="20" y="2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4" y="1"/>
                </a:cxn>
                <a:cxn ang="0">
                  <a:pos x="14" y="3"/>
                </a:cxn>
                <a:cxn ang="0">
                  <a:pos x="0" y="17"/>
                </a:cxn>
                <a:cxn ang="0">
                  <a:pos x="15" y="31"/>
                </a:cxn>
                <a:cxn ang="0">
                  <a:pos x="29" y="17"/>
                </a:cxn>
                <a:cxn ang="0">
                  <a:pos x="25" y="17"/>
                </a:cxn>
                <a:cxn ang="0">
                  <a:pos x="19" y="22"/>
                </a:cxn>
                <a:cxn ang="0">
                  <a:pos x="19" y="22"/>
                </a:cxn>
                <a:cxn ang="0">
                  <a:pos x="19" y="26"/>
                </a:cxn>
                <a:cxn ang="0">
                  <a:pos x="19" y="26"/>
                </a:cxn>
                <a:cxn ang="0">
                  <a:pos x="19" y="22"/>
                </a:cxn>
                <a:cxn ang="0">
                  <a:pos x="19" y="22"/>
                </a:cxn>
                <a:cxn ang="0">
                  <a:pos x="10" y="22"/>
                </a:cxn>
                <a:cxn ang="0">
                  <a:pos x="10" y="26"/>
                </a:cxn>
                <a:cxn ang="0">
                  <a:pos x="9" y="26"/>
                </a:cxn>
                <a:cxn ang="0">
                  <a:pos x="9" y="22"/>
                </a:cxn>
                <a:cxn ang="0">
                  <a:pos x="10" y="22"/>
                </a:cxn>
              </a:cxnLst>
              <a:rect l="0" t="0" r="r" b="b"/>
              <a:pathLst>
                <a:path w="29" h="31">
                  <a:moveTo>
                    <a:pt x="25" y="17"/>
                  </a:moveTo>
                  <a:cubicBezTo>
                    <a:pt x="25" y="20"/>
                    <a:pt x="24" y="23"/>
                    <a:pt x="22" y="25"/>
                  </a:cubicBezTo>
                  <a:cubicBezTo>
                    <a:pt x="22" y="22"/>
                    <a:pt x="22" y="20"/>
                    <a:pt x="21" y="20"/>
                  </a:cubicBezTo>
                  <a:cubicBezTo>
                    <a:pt x="21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9"/>
                    <a:pt x="14" y="19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8" y="19"/>
                    <a:pt x="7" y="20"/>
                  </a:cubicBezTo>
                  <a:cubicBezTo>
                    <a:pt x="7" y="20"/>
                    <a:pt x="7" y="22"/>
                    <a:pt x="7" y="24"/>
                  </a:cubicBezTo>
                  <a:cubicBezTo>
                    <a:pt x="5" y="22"/>
                    <a:pt x="4" y="20"/>
                    <a:pt x="4" y="17"/>
                  </a:cubicBezTo>
                  <a:cubicBezTo>
                    <a:pt x="4" y="11"/>
                    <a:pt x="9" y="6"/>
                    <a:pt x="14" y="6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5" y="9"/>
                    <a:pt x="16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9" y="6"/>
                    <a:pt x="20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7" y="3"/>
                    <a:pt x="0" y="9"/>
                    <a:pt x="0" y="17"/>
                  </a:cubicBezTo>
                  <a:cubicBezTo>
                    <a:pt x="0" y="24"/>
                    <a:pt x="7" y="31"/>
                    <a:pt x="15" y="31"/>
                  </a:cubicBezTo>
                  <a:cubicBezTo>
                    <a:pt x="22" y="31"/>
                    <a:pt x="29" y="24"/>
                    <a:pt x="29" y="17"/>
                  </a:cubicBezTo>
                  <a:lnTo>
                    <a:pt x="25" y="17"/>
                  </a:lnTo>
                  <a:close/>
                  <a:moveTo>
                    <a:pt x="19" y="22"/>
                  </a:moveTo>
                  <a:cubicBezTo>
                    <a:pt x="19" y="22"/>
                    <a:pt x="19" y="22"/>
                    <a:pt x="19" y="22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  <a:moveTo>
                    <a:pt x="10" y="22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9" y="26"/>
                    <a:pt x="9" y="2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10" y="2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8" name="Oval 43"/>
            <p:cNvSpPr>
              <a:spLocks noChangeArrowheads="1"/>
            </p:cNvSpPr>
            <p:nvPr/>
          </p:nvSpPr>
          <p:spPr bwMode="auto">
            <a:xfrm>
              <a:off x="4248150" y="3157538"/>
              <a:ext cx="39688" cy="349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sp>
        <p:nvSpPr>
          <p:cNvPr id="29" name="Freeform 8"/>
          <p:cNvSpPr/>
          <p:nvPr/>
        </p:nvSpPr>
        <p:spPr bwMode="auto">
          <a:xfrm>
            <a:off x="5797852" y="2618891"/>
            <a:ext cx="810000" cy="810000"/>
          </a:xfrm>
          <a:custGeom>
            <a:avLst/>
            <a:gdLst/>
            <a:ahLst/>
            <a:cxnLst>
              <a:cxn ang="0">
                <a:pos x="385" y="156"/>
              </a:cxn>
              <a:cxn ang="0">
                <a:pos x="255" y="11"/>
              </a:cxn>
              <a:cxn ang="0">
                <a:pos x="206" y="1"/>
              </a:cxn>
              <a:cxn ang="0">
                <a:pos x="155" y="5"/>
              </a:cxn>
              <a:cxn ang="0">
                <a:pos x="10" y="134"/>
              </a:cxn>
              <a:cxn ang="0">
                <a:pos x="1" y="184"/>
              </a:cxn>
              <a:cxn ang="0">
                <a:pos x="5" y="234"/>
              </a:cxn>
              <a:cxn ang="0">
                <a:pos x="134" y="379"/>
              </a:cxn>
              <a:cxn ang="0">
                <a:pos x="184" y="389"/>
              </a:cxn>
              <a:cxn ang="0">
                <a:pos x="234" y="385"/>
              </a:cxn>
              <a:cxn ang="0">
                <a:pos x="379" y="255"/>
              </a:cxn>
              <a:cxn ang="0">
                <a:pos x="388" y="206"/>
              </a:cxn>
              <a:cxn ang="0">
                <a:pos x="385" y="156"/>
              </a:cxn>
            </a:cxnLst>
            <a:rect l="0" t="0" r="r" b="b"/>
            <a:pathLst>
              <a:path w="389" h="390">
                <a:moveTo>
                  <a:pt x="385" y="156"/>
                </a:moveTo>
                <a:cubicBezTo>
                  <a:pt x="371" y="88"/>
                  <a:pt x="321" y="32"/>
                  <a:pt x="255" y="11"/>
                </a:cubicBezTo>
                <a:cubicBezTo>
                  <a:pt x="239" y="5"/>
                  <a:pt x="223" y="2"/>
                  <a:pt x="206" y="1"/>
                </a:cubicBezTo>
                <a:cubicBezTo>
                  <a:pt x="188" y="0"/>
                  <a:pt x="171" y="2"/>
                  <a:pt x="155" y="5"/>
                </a:cubicBezTo>
                <a:cubicBezTo>
                  <a:pt x="87" y="19"/>
                  <a:pt x="32" y="69"/>
                  <a:pt x="10" y="134"/>
                </a:cubicBezTo>
                <a:cubicBezTo>
                  <a:pt x="5" y="150"/>
                  <a:pt x="2" y="167"/>
                  <a:pt x="1" y="184"/>
                </a:cubicBezTo>
                <a:cubicBezTo>
                  <a:pt x="0" y="201"/>
                  <a:pt x="1" y="218"/>
                  <a:pt x="5" y="234"/>
                </a:cubicBezTo>
                <a:cubicBezTo>
                  <a:pt x="19" y="302"/>
                  <a:pt x="68" y="358"/>
                  <a:pt x="134" y="379"/>
                </a:cubicBezTo>
                <a:cubicBezTo>
                  <a:pt x="150" y="384"/>
                  <a:pt x="166" y="388"/>
                  <a:pt x="184" y="389"/>
                </a:cubicBezTo>
                <a:cubicBezTo>
                  <a:pt x="201" y="390"/>
                  <a:pt x="218" y="388"/>
                  <a:pt x="234" y="385"/>
                </a:cubicBezTo>
                <a:cubicBezTo>
                  <a:pt x="302" y="371"/>
                  <a:pt x="357" y="321"/>
                  <a:pt x="379" y="255"/>
                </a:cubicBezTo>
                <a:cubicBezTo>
                  <a:pt x="384" y="240"/>
                  <a:pt x="387" y="223"/>
                  <a:pt x="388" y="206"/>
                </a:cubicBezTo>
                <a:cubicBezTo>
                  <a:pt x="389" y="189"/>
                  <a:pt x="388" y="172"/>
                  <a:pt x="385" y="156"/>
                </a:cubicBezTo>
                <a:close/>
              </a:path>
            </a:pathLst>
          </a:custGeom>
          <a:solidFill>
            <a:srgbClr val="FDFDFE"/>
          </a:solidFill>
          <a:ln w="28575">
            <a:solidFill>
              <a:schemeClr val="accent2">
                <a:lumMod val="20000"/>
                <a:lumOff val="80000"/>
              </a:schemeClr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拒稿原因</a:t>
            </a:r>
            <a:endParaRPr 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Box 75"/>
          <p:cNvSpPr txBox="1"/>
          <p:nvPr/>
        </p:nvSpPr>
        <p:spPr>
          <a:xfrm>
            <a:off x="1795554" y="2139121"/>
            <a:ext cx="3228884" cy="9851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数据或分析有严重缺陷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lnSpc>
                <a:spcPct val="14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或缺乏创新点</a:t>
            </a:r>
            <a:endParaRPr lang="zh-CN" altLang="en-US" sz="1100" dirty="0">
              <a:solidFill>
                <a:srgbClr val="000000">
                  <a:lumMod val="75000"/>
                  <a:lumOff val="25000"/>
                </a:srgbClr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Box 75"/>
          <p:cNvSpPr txBox="1"/>
          <p:nvPr/>
        </p:nvSpPr>
        <p:spPr>
          <a:xfrm>
            <a:off x="7516919" y="2221446"/>
            <a:ext cx="2774496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未引用该领域内重要文献</a:t>
            </a:r>
            <a:endParaRPr lang="zh-CN" altLang="en-US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TextBox 74"/>
          <p:cNvSpPr txBox="1"/>
          <p:nvPr/>
        </p:nvSpPr>
        <p:spPr>
          <a:xfrm>
            <a:off x="4916726" y="4520545"/>
            <a:ext cx="2827655" cy="369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F69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实验步骤不完整</a:t>
            </a:r>
            <a:endParaRPr lang="zh-CN" altLang="en-US" sz="1600" b="1" dirty="0">
              <a:solidFill>
                <a:srgbClr val="F692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7"/>
          <p:cNvGrpSpPr/>
          <p:nvPr/>
        </p:nvGrpSpPr>
        <p:grpSpPr bwMode="auto">
          <a:xfrm>
            <a:off x="0" y="-16933"/>
            <a:ext cx="12192000" cy="6874933"/>
            <a:chOff x="0" y="-12889"/>
            <a:chExt cx="9144000" cy="5156389"/>
          </a:xfrm>
        </p:grpSpPr>
        <p:pic>
          <p:nvPicPr>
            <p:cNvPr id="20488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0" y="-12889"/>
              <a:ext cx="9144000" cy="5143689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sp>
        <p:nvSpPr>
          <p:cNvPr id="16" name="任意多边形 15"/>
          <p:cNvSpPr/>
          <p:nvPr/>
        </p:nvSpPr>
        <p:spPr>
          <a:xfrm flipV="1">
            <a:off x="3933377" y="2148928"/>
            <a:ext cx="4767621" cy="45719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7" name="文本框 13"/>
          <p:cNvSpPr txBox="1">
            <a:spLocks noChangeArrowheads="1"/>
          </p:cNvSpPr>
          <p:nvPr/>
        </p:nvSpPr>
        <p:spPr bwMode="auto">
          <a:xfrm>
            <a:off x="4052924" y="2381919"/>
            <a:ext cx="42498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Helvetica-Roman-SemiB"/>
                <a:ea typeface="SimSun-ExtB" panose="02010609060101010101" pitchFamily="49" charset="-122"/>
              </a:rPr>
              <a:t>03 </a:t>
            </a:r>
            <a:r>
              <a:rPr lang="zh-CN" altLang="en-US" sz="5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学术规范</a:t>
            </a:r>
            <a:endParaRPr lang="zh-CN" altLang="en-US" sz="7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933378" y="3859056"/>
            <a:ext cx="4767621" cy="45719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9" name="文本框 66"/>
          <p:cNvSpPr txBox="1">
            <a:spLocks noChangeArrowheads="1"/>
          </p:cNvSpPr>
          <p:nvPr/>
        </p:nvSpPr>
        <p:spPr bwMode="auto">
          <a:xfrm>
            <a:off x="4658784" y="3627967"/>
            <a:ext cx="2588683" cy="23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. </a:t>
            </a:r>
            <a:endParaRPr lang="zh-CN" altLang="en-US" sz="800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081" y="568245"/>
            <a:ext cx="10501194" cy="175062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301" y="1861665"/>
            <a:ext cx="7510754" cy="447627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016635"/>
            <a:ext cx="8011795" cy="57130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88665" y="372110"/>
            <a:ext cx="6299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科研能力</a:t>
            </a:r>
            <a:r>
              <a:rPr lang="en-US" altLang="zh-CN" sz="3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≠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发表论文量？？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270527" y="679910"/>
            <a:ext cx="1686318" cy="793630"/>
            <a:chOff x="9270527" y="679910"/>
            <a:chExt cx="1686318" cy="793630"/>
          </a:xfrm>
        </p:grpSpPr>
        <p:sp>
          <p:nvSpPr>
            <p:cNvPr id="4" name="箭头: 五边形 3"/>
            <p:cNvSpPr/>
            <p:nvPr/>
          </p:nvSpPr>
          <p:spPr>
            <a:xfrm rot="1812029">
              <a:off x="9270527" y="679910"/>
              <a:ext cx="1686318" cy="793630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明知故犯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0650071" y="1358153"/>
              <a:ext cx="60511" cy="4706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95" y="1347470"/>
            <a:ext cx="12082780" cy="1968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" y="3315970"/>
            <a:ext cx="4771390" cy="2894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685" y="3315970"/>
            <a:ext cx="7315200" cy="26212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995" y="463550"/>
            <a:ext cx="11502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刺激！学术大地震！最强造假被揭露，很多专家或被打脸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8784" y="627506"/>
            <a:ext cx="8934431" cy="6034614"/>
          </a:xfrm>
          <a:prstGeom prst="rect">
            <a:avLst/>
          </a:prstGeom>
        </p:spPr>
      </p:pic>
      <p:sp>
        <p:nvSpPr>
          <p:cNvPr id="3" name="箭头: 五边形 2"/>
          <p:cNvSpPr/>
          <p:nvPr/>
        </p:nvSpPr>
        <p:spPr>
          <a:xfrm rot="1812029">
            <a:off x="10205098" y="289590"/>
            <a:ext cx="1686318" cy="79363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缺乏认知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"/>
          <a:stretch>
            <a:fillRect/>
          </a:stretch>
        </p:blipFill>
        <p:spPr>
          <a:xfrm>
            <a:off x="3137539" y="294123"/>
            <a:ext cx="5241313" cy="6470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组合 1"/>
          <p:cNvGrpSpPr/>
          <p:nvPr/>
        </p:nvGrpSpPr>
        <p:grpSpPr>
          <a:xfrm>
            <a:off x="154305" y="120092"/>
            <a:ext cx="11884025" cy="6605828"/>
            <a:chOff x="3219" y="10"/>
            <a:chExt cx="12725" cy="9755"/>
          </a:xfrm>
        </p:grpSpPr>
        <p:sp>
          <p:nvSpPr>
            <p:cNvPr id="44" name="MH_Picture_1"/>
            <p:cNvSpPr/>
            <p:nvPr/>
          </p:nvSpPr>
          <p:spPr>
            <a:xfrm>
              <a:off x="3220" y="10"/>
              <a:ext cx="2382" cy="23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MH_Picture_2"/>
            <p:cNvSpPr/>
            <p:nvPr/>
          </p:nvSpPr>
          <p:spPr>
            <a:xfrm>
              <a:off x="5677" y="10"/>
              <a:ext cx="2382" cy="238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MH_Picture_3"/>
            <p:cNvSpPr/>
            <p:nvPr/>
          </p:nvSpPr>
          <p:spPr>
            <a:xfrm>
              <a:off x="11092" y="10"/>
              <a:ext cx="2380" cy="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MH_Other_1"/>
            <p:cNvSpPr/>
            <p:nvPr/>
          </p:nvSpPr>
          <p:spPr>
            <a:xfrm>
              <a:off x="13562" y="10"/>
              <a:ext cx="2382" cy="2382"/>
            </a:xfrm>
            <a:prstGeom prst="rect">
              <a:avLst/>
            </a:prstGeom>
            <a:solidFill>
              <a:srgbClr val="A1C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MH_Other_2"/>
            <p:cNvSpPr/>
            <p:nvPr/>
          </p:nvSpPr>
          <p:spPr>
            <a:xfrm>
              <a:off x="8580" y="12"/>
              <a:ext cx="2382" cy="2382"/>
            </a:xfrm>
            <a:prstGeom prst="rect">
              <a:avLst/>
            </a:prstGeom>
            <a:solidFill>
              <a:srgbClr val="B6E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MH_Picture_4"/>
            <p:cNvSpPr/>
            <p:nvPr/>
          </p:nvSpPr>
          <p:spPr>
            <a:xfrm>
              <a:off x="13562" y="2467"/>
              <a:ext cx="2382" cy="2382"/>
            </a:xfrm>
            <a:prstGeom prst="rect">
              <a:avLst/>
            </a:prstGeom>
            <a:solidFill>
              <a:srgbClr val="C7F6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MH_Picture_8"/>
            <p:cNvSpPr/>
            <p:nvPr/>
          </p:nvSpPr>
          <p:spPr>
            <a:xfrm>
              <a:off x="3220" y="2440"/>
              <a:ext cx="2382" cy="238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MH_Picture_6"/>
            <p:cNvSpPr/>
            <p:nvPr/>
          </p:nvSpPr>
          <p:spPr>
            <a:xfrm>
              <a:off x="8580" y="7382"/>
              <a:ext cx="2380" cy="23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MH_Picture_5"/>
            <p:cNvSpPr/>
            <p:nvPr/>
          </p:nvSpPr>
          <p:spPr>
            <a:xfrm>
              <a:off x="13562" y="4925"/>
              <a:ext cx="2382" cy="238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MH_Picture_9"/>
            <p:cNvSpPr/>
            <p:nvPr/>
          </p:nvSpPr>
          <p:spPr>
            <a:xfrm>
              <a:off x="3219" y="7385"/>
              <a:ext cx="2383" cy="238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MH_Picture_10"/>
            <p:cNvSpPr/>
            <p:nvPr/>
          </p:nvSpPr>
          <p:spPr>
            <a:xfrm>
              <a:off x="5677" y="7385"/>
              <a:ext cx="2382" cy="238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MH_Picture_11"/>
            <p:cNvSpPr/>
            <p:nvPr/>
          </p:nvSpPr>
          <p:spPr>
            <a:xfrm>
              <a:off x="11092" y="7385"/>
              <a:ext cx="2380" cy="2380"/>
            </a:xfrm>
            <a:prstGeom prst="rect">
              <a:avLst/>
            </a:prstGeom>
            <a:solidFill>
              <a:srgbClr val="C6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MH_Other_3"/>
            <p:cNvSpPr/>
            <p:nvPr/>
          </p:nvSpPr>
          <p:spPr>
            <a:xfrm>
              <a:off x="13562" y="7385"/>
              <a:ext cx="2382" cy="23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855" name="MH_SubTitle_1"/>
            <p:cNvSpPr txBox="1"/>
            <p:nvPr/>
          </p:nvSpPr>
          <p:spPr>
            <a:xfrm>
              <a:off x="5890" y="2620"/>
              <a:ext cx="2435" cy="49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r>
                <a:rPr lang="zh-CN" altLang="en-US" sz="36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内容不端</a:t>
              </a:r>
              <a:endParaRPr lang="zh-CN" altLang="en-US" sz="3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——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论文本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身可能存在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的不端行为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35856" name="MH_SubTitle_1"/>
            <p:cNvSpPr txBox="1"/>
            <p:nvPr/>
          </p:nvSpPr>
          <p:spPr>
            <a:xfrm>
              <a:off x="8649" y="2620"/>
              <a:ext cx="3903" cy="49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r>
                <a:rPr lang="zh-CN" altLang="en-US" sz="36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过程不端</a:t>
              </a:r>
              <a:endParaRPr lang="zh-CN" altLang="en-US" sz="36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——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论文在研究、撰写、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答辩过程中可能存在的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不端行为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57" name="Shape 201"/>
            <p:cNvSpPr/>
            <p:nvPr/>
          </p:nvSpPr>
          <p:spPr>
            <a:xfrm>
              <a:off x="8654" y="164"/>
              <a:ext cx="2287" cy="204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zh-CN" altLang="en-US" sz="1500" spc="15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在文档中插入大量无关的内容，使检测时计算的“分子”变小或“分母”变大；或大段标准引用以降低</a:t>
              </a:r>
              <a:r>
                <a:rPr lang="en-US" altLang="zh-CN" sz="1500" spc="15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“</a:t>
              </a:r>
              <a:r>
                <a:rPr lang="zh-CN" altLang="en-US" sz="1500" spc="15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去除引用后的检测比例</a:t>
              </a:r>
              <a:r>
                <a:rPr lang="en-US" altLang="zh-CN" sz="1500" spc="15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”</a:t>
              </a:r>
              <a:endParaRPr lang="en-US" altLang="zh-CN" sz="1500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58" name="Shape 201"/>
            <p:cNvSpPr/>
            <p:nvPr/>
          </p:nvSpPr>
          <p:spPr>
            <a:xfrm>
              <a:off x="13677" y="2574"/>
              <a:ext cx="2258" cy="21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zh-CN" altLang="en-US" sz="1600" spc="15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用翻译软件，将已经撰写好的中文内容先翻译为某种外文，再翻译为中文，以改变原本的表达、语言、格式等</a:t>
              </a:r>
              <a:endParaRPr lang="zh-CN" altLang="en-US" sz="1600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59" name="Shape 201"/>
            <p:cNvSpPr/>
            <p:nvPr/>
          </p:nvSpPr>
          <p:spPr>
            <a:xfrm>
              <a:off x="13683" y="465"/>
              <a:ext cx="2120" cy="145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zh-CN" altLang="en-US" sz="1600" spc="15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将文字内容转换为无法从外观上判别的图片，以减少文献字符数</a:t>
              </a:r>
              <a:endParaRPr lang="zh-CN" altLang="en-US" sz="1600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60" name="Shape 201"/>
            <p:cNvSpPr/>
            <p:nvPr/>
          </p:nvSpPr>
          <p:spPr>
            <a:xfrm>
              <a:off x="11436" y="1012"/>
              <a:ext cx="1698" cy="40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zh-CN" altLang="en-US" spc="15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直接代写论文</a:t>
              </a:r>
              <a:endParaRPr lang="zh-CN" altLang="en-US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61" name="Shape 201"/>
            <p:cNvSpPr/>
            <p:nvPr/>
          </p:nvSpPr>
          <p:spPr>
            <a:xfrm>
              <a:off x="13683" y="5683"/>
              <a:ext cx="2052" cy="81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zh-CN" altLang="en-US" b="1" spc="15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大幅抄袭教材、教参等书本内容</a:t>
              </a:r>
              <a:endParaRPr lang="zh-CN" altLang="en-US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62" name="Shape 201"/>
            <p:cNvSpPr/>
            <p:nvPr/>
          </p:nvSpPr>
          <p:spPr>
            <a:xfrm>
              <a:off x="13672" y="7790"/>
              <a:ext cx="2230" cy="145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zh-CN" altLang="en-US" sz="1600" b="1" spc="150" dirty="0">
                  <a:solidFill>
                    <a:srgbClr val="FFC000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所内不同专业互相抄袭，同专业同年级互相抄袭，同导师师兄弟间抄袭</a:t>
              </a:r>
              <a:endParaRPr lang="zh-CN" altLang="en-US" sz="1600" b="1" spc="150" dirty="0">
                <a:solidFill>
                  <a:srgbClr val="FFC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63" name="Shape 201"/>
            <p:cNvSpPr/>
            <p:nvPr/>
          </p:nvSpPr>
          <p:spPr>
            <a:xfrm>
              <a:off x="11205" y="7830"/>
              <a:ext cx="2158" cy="109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将简体字、繁体字互换；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相似表格与图片抄袭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64" name="Shape 201"/>
            <p:cNvSpPr/>
            <p:nvPr/>
          </p:nvSpPr>
          <p:spPr>
            <a:xfrm>
              <a:off x="8615" y="7838"/>
              <a:ext cx="2280" cy="11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pPr algn="just"/>
              <a:r>
                <a:rPr lang="zh-CN" altLang="en-US" sz="1700" spc="15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检测和送审、答辩时，提交不一致的论文版本，规避技术检测</a:t>
              </a:r>
              <a:endParaRPr lang="zh-CN" altLang="en-US" sz="1700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4" name="MH_Picture_9"/>
            <p:cNvSpPr/>
            <p:nvPr/>
          </p:nvSpPr>
          <p:spPr>
            <a:xfrm>
              <a:off x="3219" y="4887"/>
              <a:ext cx="2383" cy="23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" name="Shape 201"/>
            <p:cNvSpPr/>
            <p:nvPr/>
          </p:nvSpPr>
          <p:spPr>
            <a:xfrm>
              <a:off x="3268" y="35"/>
              <a:ext cx="2288" cy="231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700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剽窃</a:t>
              </a:r>
              <a:endParaRPr kumimoji="0" lang="zh-CN" altLang="en-US" sz="1700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905" marR="0" lvl="0" indent="-190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zh-CN" altLang="en-US" sz="1700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剽窃数据</a:t>
              </a:r>
              <a:endParaRPr kumimoji="0" lang="zh-CN" altLang="en-US" sz="1700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905" marR="0" lvl="0" indent="-190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zh-CN" altLang="en-US" sz="1700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剽窃实验方法</a:t>
              </a:r>
              <a:endParaRPr kumimoji="0" lang="zh-CN" altLang="en-US" sz="1700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905" marR="0" lvl="0" indent="-190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zh-CN" altLang="en-US" sz="1700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大量剽窃文字表述</a:t>
              </a:r>
              <a:endParaRPr kumimoji="0" lang="zh-CN" altLang="en-US" sz="1700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905" marR="0" lvl="0" indent="-190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zh-CN" altLang="en-US" sz="1700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剽窃未发表成果</a:t>
              </a:r>
              <a:endParaRPr kumimoji="0" lang="zh-CN" altLang="en-US" sz="1700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905" marR="0" lvl="0" indent="-190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zh-CN" altLang="en-US" sz="1700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自我剽窃</a:t>
              </a:r>
              <a:endParaRPr kumimoji="0" lang="zh-CN" altLang="en-US" sz="1700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6" name="Shape 201"/>
            <p:cNvSpPr/>
            <p:nvPr/>
          </p:nvSpPr>
          <p:spPr>
            <a:xfrm>
              <a:off x="5858" y="137"/>
              <a:ext cx="2025" cy="204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伪造</a:t>
              </a:r>
              <a:endParaRPr kumimoji="0" lang="zh-CN" altLang="en-US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905" marR="0" lvl="0" indent="-190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zh-CN" altLang="en-US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伪造观点</a:t>
              </a:r>
              <a:endParaRPr kumimoji="0" lang="zh-CN" altLang="en-US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905" marR="0" lvl="0" indent="-190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zh-CN" altLang="en-US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伪造图像</a:t>
              </a:r>
              <a:endParaRPr kumimoji="0" lang="zh-CN" altLang="en-US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905" marR="0" lvl="0" indent="-190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zh-CN" altLang="en-US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伪造数据</a:t>
              </a:r>
              <a:endParaRPr kumimoji="0" lang="zh-CN" altLang="en-US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905" marR="0" lvl="0" indent="-190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zh-CN" altLang="en-US" i="0" spc="15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实验不可重复</a:t>
              </a:r>
              <a:endParaRPr kumimoji="0" lang="zh-CN" altLang="en-US" i="0" spc="15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5868" name="Shape 201"/>
            <p:cNvSpPr/>
            <p:nvPr/>
          </p:nvSpPr>
          <p:spPr>
            <a:xfrm>
              <a:off x="3363" y="3300"/>
              <a:ext cx="2027" cy="40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pPr algn="ctr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篡    改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69" name="Shape 201"/>
            <p:cNvSpPr/>
            <p:nvPr/>
          </p:nvSpPr>
          <p:spPr>
            <a:xfrm>
              <a:off x="5858" y="8290"/>
              <a:ext cx="2025" cy="90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pPr algn="ctr"/>
              <a:r>
                <a:rPr lang="zh-CN" altLang="en-US" sz="2000" b="1" spc="16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不正当署名、引用</a:t>
              </a:r>
              <a:endParaRPr lang="zh-CN" altLang="en-US" sz="2000" b="1" spc="16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70" name="Shape 201"/>
            <p:cNvSpPr/>
            <p:nvPr/>
          </p:nvSpPr>
          <p:spPr>
            <a:xfrm>
              <a:off x="3363" y="8290"/>
              <a:ext cx="2025" cy="40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相关研究伦理问题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871" name="Shape 201"/>
            <p:cNvSpPr/>
            <p:nvPr/>
          </p:nvSpPr>
          <p:spPr>
            <a:xfrm>
              <a:off x="3363" y="5795"/>
              <a:ext cx="2025" cy="40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pPr algn="ctr"/>
              <a:r>
                <a:rPr lang="zh-CN" altLang="en-US" b="1" spc="15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版权问题</a:t>
              </a:r>
              <a:endParaRPr lang="zh-CN" altLang="en-US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2424" y="1767579"/>
            <a:ext cx="11067152" cy="3974941"/>
            <a:chOff x="854447" y="1105371"/>
            <a:chExt cx="10842854" cy="4567630"/>
          </a:xfrm>
        </p:grpSpPr>
        <p:cxnSp>
          <p:nvCxnSpPr>
            <p:cNvPr id="5" name="直接连接符 4"/>
            <p:cNvCxnSpPr/>
            <p:nvPr/>
          </p:nvCxnSpPr>
          <p:spPr>
            <a:xfrm rot="18900000">
              <a:off x="1613379" y="3250863"/>
              <a:ext cx="104560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rot="2700000" flipH="1">
              <a:off x="3358694" y="3251733"/>
              <a:ext cx="104560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rot="18900000">
              <a:off x="4770398" y="3229993"/>
              <a:ext cx="104560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rot="2700000" flipH="1">
              <a:off x="6566633" y="3251733"/>
              <a:ext cx="104560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rot="18900000">
              <a:off x="8029256" y="3289995"/>
              <a:ext cx="104560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9"/>
            <p:cNvSpPr txBox="1">
              <a:spLocks noChangeArrowheads="1"/>
            </p:cNvSpPr>
            <p:nvPr/>
          </p:nvSpPr>
          <p:spPr bwMode="auto">
            <a:xfrm>
              <a:off x="1932945" y="1232399"/>
              <a:ext cx="2318234" cy="904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6" rIns="68573" bIns="34286" rtlCol="0">
              <a:sp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cs typeface="+mn-ea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1.</a:t>
              </a:r>
              <a:r>
                <a:rPr lang="zh-CN" altLang="en-US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避免过大或过小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2.</a:t>
              </a:r>
              <a:r>
                <a:rPr lang="zh-CN" altLang="en-US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与内容契合</a:t>
              </a:r>
              <a:endParaRPr lang="zh-CN" altLang="en-US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TextBox 19"/>
            <p:cNvSpPr txBox="1">
              <a:spLocks noChangeArrowheads="1"/>
            </p:cNvSpPr>
            <p:nvPr/>
          </p:nvSpPr>
          <p:spPr bwMode="auto">
            <a:xfrm>
              <a:off x="3720883" y="4737266"/>
              <a:ext cx="2415194" cy="904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6" rIns="68573" bIns="34286" rtlCol="0">
              <a:sp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cs typeface="+mn-ea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1.</a:t>
              </a:r>
              <a:r>
                <a:rPr lang="zh-CN" altLang="en-US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以往研究的综合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2.</a:t>
              </a:r>
              <a:r>
                <a:rPr lang="zh-CN" altLang="en-US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本人的思考与评价</a:t>
              </a:r>
              <a:endParaRPr lang="zh-CN" altLang="en-US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TextBox 19"/>
            <p:cNvSpPr txBox="1">
              <a:spLocks noChangeArrowheads="1"/>
            </p:cNvSpPr>
            <p:nvPr/>
          </p:nvSpPr>
          <p:spPr bwMode="auto">
            <a:xfrm>
              <a:off x="7114789" y="4768652"/>
              <a:ext cx="2731053" cy="904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6" rIns="68573" bIns="34286" rtlCol="0">
              <a:sp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cs typeface="+mn-ea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1.总结全文，适当升华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2.避免引用</a:t>
              </a:r>
              <a:endParaRPr lang="en-US" altLang="zh-CN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19"/>
            <p:cNvSpPr txBox="1">
              <a:spLocks noChangeArrowheads="1"/>
            </p:cNvSpPr>
            <p:nvPr/>
          </p:nvSpPr>
          <p:spPr bwMode="auto">
            <a:xfrm>
              <a:off x="854447" y="4748089"/>
              <a:ext cx="1650904" cy="904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6" rIns="68573" bIns="34286" rtlCol="0">
              <a:sp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cs typeface="+mn-ea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1.短小精悍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2.一目了然</a:t>
              </a:r>
              <a:endParaRPr lang="en-US" altLang="zh-CN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TextBox 19"/>
            <p:cNvSpPr txBox="1">
              <a:spLocks noChangeArrowheads="1"/>
            </p:cNvSpPr>
            <p:nvPr/>
          </p:nvSpPr>
          <p:spPr bwMode="auto">
            <a:xfrm>
              <a:off x="5156684" y="1105372"/>
              <a:ext cx="2656527" cy="904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6" rIns="68573" bIns="34286" rtlCol="0">
              <a:sp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cs typeface="+mn-ea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1.论点论据有机结合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2.理论框架严谨有效</a:t>
              </a:r>
              <a:endParaRPr lang="en-US" altLang="zh-CN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TextBox 19"/>
            <p:cNvSpPr txBox="1">
              <a:spLocks noChangeArrowheads="1"/>
            </p:cNvSpPr>
            <p:nvPr/>
          </p:nvSpPr>
          <p:spPr bwMode="auto">
            <a:xfrm>
              <a:off x="8552058" y="1105371"/>
              <a:ext cx="2272131" cy="904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6" rIns="68573" bIns="34286" rtlCol="0">
              <a:sp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cs typeface="+mn-ea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1.掌握引用规范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marR="0" lvl="0" indent="0" algn="l" defTabSz="6858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2.参照期刊标准</a:t>
              </a:r>
              <a:endParaRPr lang="en-US" altLang="zh-CN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25964" y="3596968"/>
              <a:ext cx="1006980" cy="997202"/>
              <a:chOff x="1302940" y="2971177"/>
              <a:chExt cx="728363" cy="728363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1302940" y="2971177"/>
                <a:ext cx="728363" cy="72836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TextBox 19"/>
              <p:cNvSpPr txBox="1">
                <a:spLocks noChangeArrowheads="1"/>
              </p:cNvSpPr>
              <p:nvPr/>
            </p:nvSpPr>
            <p:spPr bwMode="auto">
              <a:xfrm>
                <a:off x="1329137" y="3115005"/>
                <a:ext cx="675887" cy="420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9972" tIns="34986" rIns="69972" bIns="34986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标题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083861" y="3597835"/>
              <a:ext cx="1006978" cy="997433"/>
              <a:chOff x="3587321" y="2971176"/>
              <a:chExt cx="728363" cy="728363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3587321" y="2971176"/>
                <a:ext cx="728363" cy="728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5" name="TextBox 19"/>
              <p:cNvSpPr txBox="1">
                <a:spLocks noChangeArrowheads="1"/>
              </p:cNvSpPr>
              <p:nvPr/>
            </p:nvSpPr>
            <p:spPr bwMode="auto">
              <a:xfrm>
                <a:off x="3613600" y="3140431"/>
                <a:ext cx="690176" cy="420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9972" tIns="34986" rIns="69972" bIns="34986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前言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7278630" y="3597835"/>
              <a:ext cx="1007858" cy="997433"/>
              <a:chOff x="5898524" y="2971176"/>
              <a:chExt cx="728758" cy="728363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898524" y="2971176"/>
                <a:ext cx="728363" cy="72836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3" name="TextBox 19"/>
              <p:cNvSpPr txBox="1">
                <a:spLocks noChangeArrowheads="1"/>
              </p:cNvSpPr>
              <p:nvPr/>
            </p:nvSpPr>
            <p:spPr bwMode="auto">
              <a:xfrm>
                <a:off x="5898524" y="3115004"/>
                <a:ext cx="728758" cy="420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9972" tIns="34986" rIns="69972" bIns="34986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结论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505351" y="2034291"/>
              <a:ext cx="1006980" cy="997433"/>
              <a:chOff x="2445531" y="1829388"/>
              <a:chExt cx="728363" cy="728363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45531" y="1829388"/>
                <a:ext cx="728363" cy="7283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TextBox 19"/>
              <p:cNvSpPr txBox="1">
                <a:spLocks noChangeArrowheads="1"/>
              </p:cNvSpPr>
              <p:nvPr/>
            </p:nvSpPr>
            <p:spPr bwMode="auto">
              <a:xfrm>
                <a:off x="2446007" y="1980385"/>
                <a:ext cx="685889" cy="420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9972" tIns="34986" rIns="69972" bIns="34986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摘要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5662370" y="2035161"/>
              <a:ext cx="1006980" cy="997635"/>
              <a:chOff x="4729110" y="1829388"/>
              <a:chExt cx="728363" cy="728363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4729110" y="1829388"/>
                <a:ext cx="728363" cy="72836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TextBox 19"/>
              <p:cNvSpPr txBox="1">
                <a:spLocks noChangeArrowheads="1"/>
              </p:cNvSpPr>
              <p:nvPr/>
            </p:nvSpPr>
            <p:spPr bwMode="auto">
              <a:xfrm>
                <a:off x="4761975" y="1981104"/>
                <a:ext cx="671600" cy="420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9972" tIns="34986" rIns="69972" bIns="34986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主体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8857140" y="2034291"/>
              <a:ext cx="1006980" cy="997433"/>
              <a:chOff x="7040313" y="1829388"/>
              <a:chExt cx="728363" cy="728363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7040313" y="1829388"/>
                <a:ext cx="728363" cy="72836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TextBox 19"/>
              <p:cNvSpPr txBox="1">
                <a:spLocks noChangeArrowheads="1"/>
              </p:cNvSpPr>
              <p:nvPr/>
            </p:nvSpPr>
            <p:spPr bwMode="auto">
              <a:xfrm>
                <a:off x="7074330" y="1853121"/>
                <a:ext cx="681126" cy="679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9972" tIns="34986" rIns="69972" bIns="34986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参考文献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0689443" y="3587882"/>
              <a:ext cx="1007858" cy="997433"/>
              <a:chOff x="5898524" y="2971176"/>
              <a:chExt cx="728758" cy="728363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5898524" y="2971176"/>
                <a:ext cx="728363" cy="72836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TextBox 19"/>
              <p:cNvSpPr txBox="1">
                <a:spLocks noChangeArrowheads="1"/>
              </p:cNvSpPr>
              <p:nvPr/>
            </p:nvSpPr>
            <p:spPr bwMode="auto">
              <a:xfrm>
                <a:off x="5898524" y="3115004"/>
                <a:ext cx="728758" cy="420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9972" tIns="34986" rIns="69972" bIns="34986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致谢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cxnSp>
          <p:nvCxnSpPr>
            <p:cNvPr id="23" name="直接连接符 22"/>
            <p:cNvCxnSpPr/>
            <p:nvPr/>
          </p:nvCxnSpPr>
          <p:spPr>
            <a:xfrm rot="2700000" flipH="1">
              <a:off x="9796959" y="3289995"/>
              <a:ext cx="104560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635420" y="646557"/>
            <a:ext cx="9584611" cy="954107"/>
            <a:chOff x="1073681" y="700891"/>
            <a:chExt cx="9584611" cy="954107"/>
          </a:xfrm>
        </p:grpSpPr>
        <p:sp>
          <p:nvSpPr>
            <p:cNvPr id="39" name="文本框 38"/>
            <p:cNvSpPr txBox="1"/>
            <p:nvPr/>
          </p:nvSpPr>
          <p:spPr>
            <a:xfrm>
              <a:off x="1073681" y="700891"/>
              <a:ext cx="95846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effectLst>
                    <a:reflection blurRad="165100" stA="23000" endPos="70000" dir="5400000" sy="-100000" algn="bl" rotWithShape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1.2 </a:t>
              </a:r>
              <a:r>
                <a:rPr lang="zh-CN" altLang="en-US" sz="2800" dirty="0">
                  <a:effectLst>
                    <a:reflection blurRad="165100" stA="23000" endPos="70000" dir="5400000" sy="-100000" algn="bl" rotWithShape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论文的构成</a:t>
              </a:r>
              <a:endParaRPr lang="zh-CN" altLang="en-US" sz="2800" b="1" dirty="0">
                <a:solidFill>
                  <a:schemeClr val="bg2">
                    <a:lumMod val="50000"/>
                  </a:schemeClr>
                </a:solidFill>
                <a:effectLst>
                  <a:reflection blurRad="165100" stA="23000" endPos="70000" dir="5400000" sy="-10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3686721" y="867806"/>
              <a:ext cx="0" cy="26791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1729" y="427839"/>
            <a:ext cx="384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学术规范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引用不当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9"/>
          <p:cNvSpPr txBox="1">
            <a:spLocks noChangeArrowheads="1"/>
          </p:cNvSpPr>
          <p:nvPr/>
        </p:nvSpPr>
        <p:spPr bwMode="auto">
          <a:xfrm>
            <a:off x="8816697" y="3666534"/>
            <a:ext cx="24929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处于提高引用率或扩大影响等目的，进行不必要的过度自引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6" name="文本框 10"/>
          <p:cNvSpPr txBox="1">
            <a:spLocks noChangeArrowheads="1"/>
          </p:cNvSpPr>
          <p:nvPr/>
        </p:nvSpPr>
        <p:spPr bwMode="auto">
          <a:xfrm>
            <a:off x="8764587" y="3338735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4B649F"/>
                </a:solidFill>
                <a:sym typeface="Arial" panose="020B0604020202020204" pitchFamily="34" charset="0"/>
              </a:rPr>
              <a:t>自引不当</a:t>
            </a:r>
            <a:endParaRPr lang="zh-CN" altLang="en-US" b="1" dirty="0">
              <a:solidFill>
                <a:srgbClr val="4B649F"/>
              </a:solidFill>
              <a:sym typeface="Arial" panose="020B0604020202020204" pitchFamily="34" charset="0"/>
            </a:endParaRPr>
          </a:p>
        </p:txBody>
      </p:sp>
      <p:sp>
        <p:nvSpPr>
          <p:cNvPr id="87" name="文本框 11"/>
          <p:cNvSpPr txBox="1">
            <a:spLocks noChangeArrowheads="1"/>
          </p:cNvSpPr>
          <p:nvPr/>
        </p:nvSpPr>
        <p:spPr bwMode="auto">
          <a:xfrm>
            <a:off x="8748520" y="4748944"/>
            <a:ext cx="26624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为提高批次引用率，作者间采取</a:t>
            </a: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团体作战</a:t>
            </a: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相互引用的形式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88" name="文本框 12"/>
          <p:cNvSpPr txBox="1">
            <a:spLocks noChangeArrowheads="1"/>
          </p:cNvSpPr>
          <p:nvPr/>
        </p:nvSpPr>
        <p:spPr bwMode="auto">
          <a:xfrm>
            <a:off x="8764587" y="4424538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4B649F"/>
                </a:solidFill>
                <a:sym typeface="Arial" panose="020B0604020202020204" pitchFamily="34" charset="0"/>
              </a:rPr>
              <a:t>故意互引</a:t>
            </a:r>
            <a:endParaRPr lang="zh-CN" altLang="en-US" b="1" dirty="0">
              <a:solidFill>
                <a:srgbClr val="4B649F"/>
              </a:solidFill>
              <a:sym typeface="Arial" panose="020B0604020202020204" pitchFamily="34" charset="0"/>
            </a:endParaRPr>
          </a:p>
        </p:txBody>
      </p:sp>
      <p:sp>
        <p:nvSpPr>
          <p:cNvPr id="89" name="文本框 13"/>
          <p:cNvSpPr txBox="1">
            <a:spLocks noChangeArrowheads="1"/>
          </p:cNvSpPr>
          <p:nvPr/>
        </p:nvSpPr>
        <p:spPr bwMode="auto">
          <a:xfrm>
            <a:off x="8816697" y="2324932"/>
            <a:ext cx="2492990" cy="102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595959"/>
                </a:solidFill>
                <a:sym typeface="Arial" panose="020B0604020202020204" pitchFamily="34" charset="0"/>
              </a:rPr>
              <a:t>为显示研究基础扎实，在论著中加入未引用、或与本文论题根部不相关的文献</a:t>
            </a:r>
            <a:endParaRPr lang="zh-CN" altLang="en-US" sz="1400" dirty="0">
              <a:solidFill>
                <a:srgbClr val="595959"/>
              </a:solidFill>
              <a:sym typeface="Arial" panose="020B0604020202020204" pitchFamily="34" charset="0"/>
            </a:endParaRPr>
          </a:p>
        </p:txBody>
      </p:sp>
      <p:sp>
        <p:nvSpPr>
          <p:cNvPr id="90" name="文本框 14"/>
          <p:cNvSpPr txBox="1">
            <a:spLocks noChangeArrowheads="1"/>
          </p:cNvSpPr>
          <p:nvPr/>
        </p:nvSpPr>
        <p:spPr bwMode="auto">
          <a:xfrm>
            <a:off x="8816697" y="2097920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4B649F"/>
                </a:solidFill>
                <a:sym typeface="Arial" panose="020B0604020202020204" pitchFamily="34" charset="0"/>
              </a:rPr>
              <a:t>无效引用</a:t>
            </a:r>
            <a:endParaRPr lang="zh-CN" altLang="en-US" b="1" dirty="0">
              <a:solidFill>
                <a:srgbClr val="4B649F"/>
              </a:solidFill>
              <a:sym typeface="Arial" panose="020B0604020202020204" pitchFamily="34" charset="0"/>
            </a:endParaRPr>
          </a:p>
        </p:txBody>
      </p:sp>
      <p:sp>
        <p:nvSpPr>
          <p:cNvPr id="91" name="文本框 16"/>
          <p:cNvSpPr txBox="1">
            <a:spLocks noChangeArrowheads="1"/>
          </p:cNvSpPr>
          <p:nvPr/>
        </p:nvSpPr>
        <p:spPr bwMode="auto">
          <a:xfrm>
            <a:off x="2207498" y="2193409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r>
              <a:rPr lang="zh-CN" altLang="en-US" b="1" dirty="0">
                <a:solidFill>
                  <a:srgbClr val="4B649F"/>
                </a:solidFill>
                <a:sym typeface="Arial" panose="020B0604020202020204" pitchFamily="34" charset="0"/>
              </a:rPr>
              <a:t>过度引用</a:t>
            </a:r>
            <a:endParaRPr lang="zh-CN" altLang="en-US" b="1" dirty="0">
              <a:solidFill>
                <a:srgbClr val="4B649F"/>
              </a:solidFill>
              <a:sym typeface="Arial" panose="020B0604020202020204" pitchFamily="34" charset="0"/>
            </a:endParaRPr>
          </a:p>
        </p:txBody>
      </p:sp>
      <p:sp>
        <p:nvSpPr>
          <p:cNvPr id="92" name="文本框 17"/>
          <p:cNvSpPr txBox="1">
            <a:spLocks noChangeArrowheads="1"/>
          </p:cNvSpPr>
          <p:nvPr/>
        </p:nvSpPr>
        <p:spPr bwMode="auto">
          <a:xfrm>
            <a:off x="1003315" y="3543193"/>
            <a:ext cx="2686421" cy="3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dirty="0">
                <a:solidFill>
                  <a:srgbClr val="595959"/>
                </a:solidFill>
                <a:sym typeface="Arial" panose="020B0604020202020204" pitchFamily="34" charset="0"/>
              </a:rPr>
              <a:t>突出自己、盗用他人观点</a:t>
            </a:r>
            <a:endParaRPr lang="zh-CN" altLang="en-US" sz="1400" dirty="0">
              <a:solidFill>
                <a:srgbClr val="595959"/>
              </a:solidFill>
              <a:sym typeface="Arial" panose="020B0604020202020204" pitchFamily="34" charset="0"/>
            </a:endParaRPr>
          </a:p>
        </p:txBody>
      </p:sp>
      <p:sp>
        <p:nvSpPr>
          <p:cNvPr id="93" name="文本框 18"/>
          <p:cNvSpPr txBox="1">
            <a:spLocks noChangeArrowheads="1"/>
          </p:cNvSpPr>
          <p:nvPr/>
        </p:nvSpPr>
        <p:spPr bwMode="auto">
          <a:xfrm>
            <a:off x="2174074" y="3259809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r>
              <a:rPr lang="zh-CN" altLang="en-US" b="1" dirty="0">
                <a:solidFill>
                  <a:srgbClr val="4B649F"/>
                </a:solidFill>
                <a:sym typeface="Arial" panose="020B0604020202020204" pitchFamily="34" charset="0"/>
              </a:rPr>
              <a:t>引而不注</a:t>
            </a:r>
            <a:endParaRPr lang="zh-CN" altLang="en-US" b="1" dirty="0">
              <a:solidFill>
                <a:srgbClr val="4B649F"/>
              </a:solidFill>
              <a:sym typeface="Arial" panose="020B0604020202020204" pitchFamily="34" charset="0"/>
            </a:endParaRPr>
          </a:p>
        </p:txBody>
      </p:sp>
      <p:sp>
        <p:nvSpPr>
          <p:cNvPr id="94" name="文本框 19"/>
          <p:cNvSpPr txBox="1">
            <a:spLocks noChangeArrowheads="1"/>
          </p:cNvSpPr>
          <p:nvPr/>
        </p:nvSpPr>
        <p:spPr bwMode="auto">
          <a:xfrm>
            <a:off x="1347238" y="4760340"/>
            <a:ext cx="2636400" cy="3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dirty="0">
                <a:solidFill>
                  <a:srgbClr val="595959"/>
                </a:solidFill>
                <a:sym typeface="Arial" panose="020B0604020202020204" pitchFamily="34" charset="0"/>
              </a:rPr>
              <a:t>将转引或自译标为直引</a:t>
            </a:r>
            <a:endParaRPr lang="en-US" altLang="zh-CN" sz="1400" dirty="0">
              <a:solidFill>
                <a:srgbClr val="595959"/>
              </a:solidFill>
              <a:sym typeface="Arial" panose="020B0604020202020204" pitchFamily="34" charset="0"/>
            </a:endParaRPr>
          </a:p>
        </p:txBody>
      </p:sp>
      <p:sp>
        <p:nvSpPr>
          <p:cNvPr id="95" name="文本框 20"/>
          <p:cNvSpPr txBox="1">
            <a:spLocks noChangeArrowheads="1"/>
          </p:cNvSpPr>
          <p:nvPr/>
        </p:nvSpPr>
        <p:spPr bwMode="auto">
          <a:xfrm>
            <a:off x="1940437" y="4411375"/>
            <a:ext cx="1338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r>
              <a:rPr lang="zh-CN" altLang="en-US" b="1" dirty="0">
                <a:solidFill>
                  <a:srgbClr val="4B649F"/>
                </a:solidFill>
                <a:sym typeface="Arial" panose="020B0604020202020204" pitchFamily="34" charset="0"/>
              </a:rPr>
              <a:t>未引用溯源</a:t>
            </a:r>
            <a:endParaRPr lang="zh-CN" altLang="en-US" b="1" dirty="0">
              <a:solidFill>
                <a:srgbClr val="4B649F"/>
              </a:solidFill>
              <a:sym typeface="Arial" panose="020B0604020202020204" pitchFamily="34" charset="0"/>
            </a:endParaRPr>
          </a:p>
        </p:txBody>
      </p:sp>
      <p:sp>
        <p:nvSpPr>
          <p:cNvPr id="96" name="KSO_Shape"/>
          <p:cNvSpPr/>
          <p:nvPr/>
        </p:nvSpPr>
        <p:spPr>
          <a:xfrm>
            <a:off x="3552825" y="2111375"/>
            <a:ext cx="515938" cy="533400"/>
          </a:xfrm>
          <a:custGeom>
            <a:avLst/>
            <a:gdLst/>
            <a:ahLst/>
            <a:cxnLst/>
            <a:rect l="l" t="t" r="r" b="b"/>
            <a:pathLst>
              <a:path w="1119349" h="1157433">
                <a:moveTo>
                  <a:pt x="135620" y="818456"/>
                </a:moveTo>
                <a:cubicBezTo>
                  <a:pt x="71450" y="948523"/>
                  <a:pt x="57484" y="1054732"/>
                  <a:pt x="108323" y="1103729"/>
                </a:cubicBezTo>
                <a:cubicBezTo>
                  <a:pt x="164989" y="1158341"/>
                  <a:pt x="289713" y="1129874"/>
                  <a:pt x="437069" y="1040437"/>
                </a:cubicBezTo>
                <a:cubicBezTo>
                  <a:pt x="307239" y="1007168"/>
                  <a:pt x="198946" y="926245"/>
                  <a:pt x="135620" y="818456"/>
                </a:cubicBezTo>
                <a:close/>
                <a:moveTo>
                  <a:pt x="582086" y="345816"/>
                </a:moveTo>
                <a:cubicBezTo>
                  <a:pt x="490772" y="345817"/>
                  <a:pt x="434615" y="407693"/>
                  <a:pt x="413811" y="495363"/>
                </a:cubicBezTo>
                <a:lnTo>
                  <a:pt x="750361" y="495364"/>
                </a:lnTo>
                <a:cubicBezTo>
                  <a:pt x="729557" y="407692"/>
                  <a:pt x="673401" y="345816"/>
                  <a:pt x="582086" y="345816"/>
                </a:cubicBezTo>
                <a:close/>
                <a:moveTo>
                  <a:pt x="954622" y="129"/>
                </a:moveTo>
                <a:cubicBezTo>
                  <a:pt x="1007406" y="-1466"/>
                  <a:pt x="1051113" y="11645"/>
                  <a:pt x="1081775" y="41196"/>
                </a:cubicBezTo>
                <a:cubicBezTo>
                  <a:pt x="1101805" y="60500"/>
                  <a:pt x="1115030" y="85625"/>
                  <a:pt x="1119349" y="116033"/>
                </a:cubicBezTo>
                <a:cubicBezTo>
                  <a:pt x="1112931" y="103633"/>
                  <a:pt x="1104158" y="92219"/>
                  <a:pt x="1093494" y="81508"/>
                </a:cubicBezTo>
                <a:cubicBezTo>
                  <a:pt x="1010899" y="-1451"/>
                  <a:pt x="882017" y="28786"/>
                  <a:pt x="737350" y="130602"/>
                </a:cubicBezTo>
                <a:cubicBezTo>
                  <a:pt x="943277" y="190863"/>
                  <a:pt x="1091569" y="370605"/>
                  <a:pt x="1091569" y="582598"/>
                </a:cubicBezTo>
                <a:lnTo>
                  <a:pt x="1085273" y="640757"/>
                </a:lnTo>
                <a:lnTo>
                  <a:pt x="755888" y="640756"/>
                </a:lnTo>
                <a:lnTo>
                  <a:pt x="719073" y="640757"/>
                </a:lnTo>
                <a:lnTo>
                  <a:pt x="408284" y="640757"/>
                </a:lnTo>
                <a:cubicBezTo>
                  <a:pt x="424002" y="743453"/>
                  <a:pt x="484447" y="819382"/>
                  <a:pt x="582086" y="819383"/>
                </a:cubicBezTo>
                <a:cubicBezTo>
                  <a:pt x="648673" y="819382"/>
                  <a:pt x="697960" y="784070"/>
                  <a:pt x="725617" y="727992"/>
                </a:cubicBezTo>
                <a:lnTo>
                  <a:pt x="1064773" y="727992"/>
                </a:lnTo>
                <a:cubicBezTo>
                  <a:pt x="1000780" y="921122"/>
                  <a:pt x="807116" y="1060320"/>
                  <a:pt x="578539" y="1060320"/>
                </a:cubicBezTo>
                <a:cubicBezTo>
                  <a:pt x="541437" y="1060319"/>
                  <a:pt x="505255" y="1056652"/>
                  <a:pt x="470646" y="1048435"/>
                </a:cubicBezTo>
                <a:cubicBezTo>
                  <a:pt x="288189" y="1159820"/>
                  <a:pt x="124174" y="1191927"/>
                  <a:pt x="45670" y="1116267"/>
                </a:cubicBezTo>
                <a:cubicBezTo>
                  <a:pt x="-38972" y="1034693"/>
                  <a:pt x="-2092" y="849162"/>
                  <a:pt x="124297" y="645271"/>
                </a:cubicBezTo>
                <a:cubicBezTo>
                  <a:pt x="126384" y="641564"/>
                  <a:pt x="128546" y="637931"/>
                  <a:pt x="130887" y="634433"/>
                </a:cubicBezTo>
                <a:cubicBezTo>
                  <a:pt x="140131" y="616742"/>
                  <a:pt x="151256" y="599735"/>
                  <a:pt x="163296" y="582889"/>
                </a:cubicBezTo>
                <a:cubicBezTo>
                  <a:pt x="171413" y="570408"/>
                  <a:pt x="179765" y="558285"/>
                  <a:pt x="189707" y="547372"/>
                </a:cubicBezTo>
                <a:cubicBezTo>
                  <a:pt x="207410" y="520542"/>
                  <a:pt x="227598" y="494496"/>
                  <a:pt x="249351" y="468810"/>
                </a:cubicBezTo>
                <a:cubicBezTo>
                  <a:pt x="261501" y="453873"/>
                  <a:pt x="274484" y="439223"/>
                  <a:pt x="288439" y="424719"/>
                </a:cubicBezTo>
                <a:cubicBezTo>
                  <a:pt x="304701" y="403895"/>
                  <a:pt x="322841" y="384213"/>
                  <a:pt x="341644" y="364703"/>
                </a:cubicBezTo>
                <a:cubicBezTo>
                  <a:pt x="392793" y="311630"/>
                  <a:pt x="445389" y="263415"/>
                  <a:pt x="498166" y="220924"/>
                </a:cubicBezTo>
                <a:cubicBezTo>
                  <a:pt x="310657" y="309270"/>
                  <a:pt x="183697" y="431706"/>
                  <a:pt x="65845" y="579499"/>
                </a:cubicBezTo>
                <a:cubicBezTo>
                  <a:pt x="67312" y="317087"/>
                  <a:pt x="296312" y="104878"/>
                  <a:pt x="578538" y="104878"/>
                </a:cubicBezTo>
                <a:lnTo>
                  <a:pt x="651994" y="111773"/>
                </a:lnTo>
                <a:cubicBezTo>
                  <a:pt x="764896" y="41979"/>
                  <a:pt x="871117" y="2651"/>
                  <a:pt x="954622" y="129"/>
                </a:cubicBezTo>
                <a:close/>
              </a:path>
            </a:pathLst>
          </a:custGeom>
          <a:solidFill>
            <a:srgbClr val="4B649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noProof="1">
              <a:solidFill>
                <a:srgbClr val="4B649F"/>
              </a:solidFill>
              <a:cs typeface="+mn-ea"/>
              <a:sym typeface="+mn-lt"/>
            </a:endParaRPr>
          </a:p>
        </p:txBody>
      </p:sp>
      <p:sp>
        <p:nvSpPr>
          <p:cNvPr id="97" name="KSO_Shape"/>
          <p:cNvSpPr/>
          <p:nvPr/>
        </p:nvSpPr>
        <p:spPr>
          <a:xfrm>
            <a:off x="3552825" y="3325813"/>
            <a:ext cx="512763" cy="615950"/>
          </a:xfrm>
          <a:custGeom>
            <a:avLst/>
            <a:gdLst/>
            <a:ahLst/>
            <a:cxnLst/>
            <a:rect l="l" t="t" r="r" b="b"/>
            <a:pathLst>
              <a:path w="1674290" h="2018114">
                <a:moveTo>
                  <a:pt x="307141" y="691642"/>
                </a:moveTo>
                <a:lnTo>
                  <a:pt x="1378912" y="691642"/>
                </a:lnTo>
                <a:lnTo>
                  <a:pt x="1369387" y="1458335"/>
                </a:lnTo>
                <a:cubicBezTo>
                  <a:pt x="1369387" y="1541769"/>
                  <a:pt x="1301750" y="1609406"/>
                  <a:pt x="1218316" y="1609406"/>
                </a:cubicBezTo>
                <a:lnTo>
                  <a:pt x="1158892" y="1609406"/>
                </a:lnTo>
                <a:lnTo>
                  <a:pt x="1158892" y="1898352"/>
                </a:lnTo>
                <a:cubicBezTo>
                  <a:pt x="1158892" y="1964495"/>
                  <a:pt x="1105273" y="2018114"/>
                  <a:pt x="1039130" y="2018114"/>
                </a:cubicBezTo>
                <a:cubicBezTo>
                  <a:pt x="972987" y="2018114"/>
                  <a:pt x="919368" y="1964495"/>
                  <a:pt x="919368" y="1898352"/>
                </a:cubicBezTo>
                <a:lnTo>
                  <a:pt x="919368" y="1609406"/>
                </a:lnTo>
                <a:lnTo>
                  <a:pt x="765901" y="1609406"/>
                </a:lnTo>
                <a:lnTo>
                  <a:pt x="765901" y="1898351"/>
                </a:lnTo>
                <a:cubicBezTo>
                  <a:pt x="765901" y="1964494"/>
                  <a:pt x="712282" y="2018113"/>
                  <a:pt x="646139" y="2018113"/>
                </a:cubicBezTo>
                <a:cubicBezTo>
                  <a:pt x="579996" y="2018113"/>
                  <a:pt x="526377" y="1964494"/>
                  <a:pt x="526377" y="1898351"/>
                </a:cubicBezTo>
                <a:lnTo>
                  <a:pt x="526377" y="1609406"/>
                </a:lnTo>
                <a:lnTo>
                  <a:pt x="458213" y="1609406"/>
                </a:lnTo>
                <a:cubicBezTo>
                  <a:pt x="374779" y="1609406"/>
                  <a:pt x="307141" y="1541769"/>
                  <a:pt x="307141" y="1458335"/>
                </a:cubicBezTo>
                <a:lnTo>
                  <a:pt x="307141" y="1156202"/>
                </a:lnTo>
                <a:lnTo>
                  <a:pt x="307141" y="854070"/>
                </a:lnTo>
                <a:close/>
                <a:moveTo>
                  <a:pt x="1554528" y="683951"/>
                </a:moveTo>
                <a:cubicBezTo>
                  <a:pt x="1620671" y="683951"/>
                  <a:pt x="1674290" y="737570"/>
                  <a:pt x="1674290" y="803713"/>
                </a:cubicBezTo>
                <a:lnTo>
                  <a:pt x="1674290" y="1299148"/>
                </a:lnTo>
                <a:cubicBezTo>
                  <a:pt x="1674290" y="1365291"/>
                  <a:pt x="1620671" y="1418910"/>
                  <a:pt x="1554528" y="1418910"/>
                </a:cubicBezTo>
                <a:cubicBezTo>
                  <a:pt x="1488385" y="1418910"/>
                  <a:pt x="1434766" y="1365291"/>
                  <a:pt x="1434766" y="1299148"/>
                </a:cubicBezTo>
                <a:lnTo>
                  <a:pt x="1434766" y="803713"/>
                </a:lnTo>
                <a:cubicBezTo>
                  <a:pt x="1434766" y="737570"/>
                  <a:pt x="1488385" y="683951"/>
                  <a:pt x="1554528" y="683951"/>
                </a:cubicBezTo>
                <a:close/>
                <a:moveTo>
                  <a:pt x="119762" y="683950"/>
                </a:moveTo>
                <a:cubicBezTo>
                  <a:pt x="185905" y="683950"/>
                  <a:pt x="239524" y="737569"/>
                  <a:pt x="239524" y="803712"/>
                </a:cubicBezTo>
                <a:lnTo>
                  <a:pt x="239524" y="1299147"/>
                </a:lnTo>
                <a:cubicBezTo>
                  <a:pt x="239524" y="1365290"/>
                  <a:pt x="185905" y="1418909"/>
                  <a:pt x="119762" y="1418909"/>
                </a:cubicBezTo>
                <a:cubicBezTo>
                  <a:pt x="53619" y="1418909"/>
                  <a:pt x="0" y="1365290"/>
                  <a:pt x="0" y="1299147"/>
                </a:cubicBezTo>
                <a:lnTo>
                  <a:pt x="0" y="803712"/>
                </a:lnTo>
                <a:cubicBezTo>
                  <a:pt x="0" y="737569"/>
                  <a:pt x="53619" y="683950"/>
                  <a:pt x="119762" y="683950"/>
                </a:cubicBezTo>
                <a:close/>
                <a:moveTo>
                  <a:pt x="1058285" y="381191"/>
                </a:moveTo>
                <a:cubicBezTo>
                  <a:pt x="1028091" y="381191"/>
                  <a:pt x="1003614" y="405668"/>
                  <a:pt x="1003614" y="435862"/>
                </a:cubicBezTo>
                <a:cubicBezTo>
                  <a:pt x="1003614" y="466056"/>
                  <a:pt x="1028091" y="490533"/>
                  <a:pt x="1058285" y="490533"/>
                </a:cubicBezTo>
                <a:cubicBezTo>
                  <a:pt x="1088479" y="490533"/>
                  <a:pt x="1112956" y="466056"/>
                  <a:pt x="1112956" y="435862"/>
                </a:cubicBezTo>
                <a:cubicBezTo>
                  <a:pt x="1112956" y="405668"/>
                  <a:pt x="1088479" y="381191"/>
                  <a:pt x="1058285" y="381191"/>
                </a:cubicBezTo>
                <a:close/>
                <a:moveTo>
                  <a:pt x="620445" y="381191"/>
                </a:moveTo>
                <a:cubicBezTo>
                  <a:pt x="590251" y="381191"/>
                  <a:pt x="565774" y="405668"/>
                  <a:pt x="565774" y="435862"/>
                </a:cubicBezTo>
                <a:cubicBezTo>
                  <a:pt x="565774" y="466056"/>
                  <a:pt x="590251" y="490533"/>
                  <a:pt x="620445" y="490533"/>
                </a:cubicBezTo>
                <a:cubicBezTo>
                  <a:pt x="650639" y="490533"/>
                  <a:pt x="675116" y="466056"/>
                  <a:pt x="675116" y="435862"/>
                </a:cubicBezTo>
                <a:cubicBezTo>
                  <a:pt x="675116" y="405668"/>
                  <a:pt x="650639" y="381191"/>
                  <a:pt x="620445" y="381191"/>
                </a:cubicBezTo>
                <a:close/>
                <a:moveTo>
                  <a:pt x="508384" y="1373"/>
                </a:moveTo>
                <a:cubicBezTo>
                  <a:pt x="515956" y="3701"/>
                  <a:pt x="522639" y="8917"/>
                  <a:pt x="526639" y="16470"/>
                </a:cubicBezTo>
                <a:lnTo>
                  <a:pt x="615978" y="185144"/>
                </a:lnTo>
                <a:cubicBezTo>
                  <a:pt x="687009" y="148129"/>
                  <a:pt x="767930" y="128483"/>
                  <a:pt x="853439" y="128483"/>
                </a:cubicBezTo>
                <a:cubicBezTo>
                  <a:pt x="932860" y="128483"/>
                  <a:pt x="1008322" y="145431"/>
                  <a:pt x="1075718" y="177325"/>
                </a:cubicBezTo>
                <a:lnTo>
                  <a:pt x="1150798" y="40824"/>
                </a:lnTo>
                <a:cubicBezTo>
                  <a:pt x="1154917" y="33335"/>
                  <a:pt x="1161682" y="28224"/>
                  <a:pt x="1169289" y="26016"/>
                </a:cubicBezTo>
                <a:cubicBezTo>
                  <a:pt x="1176896" y="23808"/>
                  <a:pt x="1185346" y="24501"/>
                  <a:pt x="1192835" y="28621"/>
                </a:cubicBezTo>
                <a:cubicBezTo>
                  <a:pt x="1207813" y="36859"/>
                  <a:pt x="1213277" y="55680"/>
                  <a:pt x="1205038" y="70658"/>
                </a:cubicBezTo>
                <a:lnTo>
                  <a:pt x="1130773" y="205677"/>
                </a:lnTo>
                <a:cubicBezTo>
                  <a:pt x="1280708" y="293097"/>
                  <a:pt x="1383706" y="450928"/>
                  <a:pt x="1395615" y="633899"/>
                </a:cubicBezTo>
                <a:lnTo>
                  <a:pt x="311263" y="633899"/>
                </a:lnTo>
                <a:cubicBezTo>
                  <a:pt x="322782" y="456918"/>
                  <a:pt x="419524" y="303459"/>
                  <a:pt x="560939" y="213488"/>
                </a:cubicBezTo>
                <a:lnTo>
                  <a:pt x="471935" y="45445"/>
                </a:lnTo>
                <a:cubicBezTo>
                  <a:pt x="463934" y="30339"/>
                  <a:pt x="469694" y="11606"/>
                  <a:pt x="484800" y="3605"/>
                </a:cubicBezTo>
                <a:cubicBezTo>
                  <a:pt x="492353" y="-395"/>
                  <a:pt x="500812" y="-955"/>
                  <a:pt x="508384" y="1373"/>
                </a:cubicBezTo>
                <a:close/>
              </a:path>
            </a:pathLst>
          </a:custGeom>
          <a:solidFill>
            <a:srgbClr val="4B649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noProof="1">
              <a:solidFill>
                <a:srgbClr val="4B649F"/>
              </a:solidFill>
              <a:cs typeface="+mn-ea"/>
              <a:sym typeface="+mn-lt"/>
            </a:endParaRPr>
          </a:p>
        </p:txBody>
      </p:sp>
      <p:sp>
        <p:nvSpPr>
          <p:cNvPr id="98" name="KSO_Shape"/>
          <p:cNvSpPr/>
          <p:nvPr/>
        </p:nvSpPr>
        <p:spPr bwMode="auto">
          <a:xfrm>
            <a:off x="3552825" y="4438650"/>
            <a:ext cx="519113" cy="436563"/>
          </a:xfrm>
          <a:custGeom>
            <a:avLst/>
            <a:gdLst>
              <a:gd name="T0" fmla="*/ 332222 w 2301876"/>
              <a:gd name="T1" fmla="*/ 1410232 h 1941513"/>
              <a:gd name="T2" fmla="*/ 321717 w 2301876"/>
              <a:gd name="T3" fmla="*/ 1470415 h 1941513"/>
              <a:gd name="T4" fmla="*/ 382384 w 2301876"/>
              <a:gd name="T5" fmla="*/ 1525343 h 1941513"/>
              <a:gd name="T6" fmla="*/ 696485 w 2301876"/>
              <a:gd name="T7" fmla="*/ 1509573 h 1941513"/>
              <a:gd name="T8" fmla="*/ 723010 w 2301876"/>
              <a:gd name="T9" fmla="*/ 1444398 h 1941513"/>
              <a:gd name="T10" fmla="*/ 671273 w 2301876"/>
              <a:gd name="T11" fmla="*/ 1380797 h 1941513"/>
              <a:gd name="T12" fmla="*/ 1348867 w 2301876"/>
              <a:gd name="T13" fmla="*/ 1247408 h 1941513"/>
              <a:gd name="T14" fmla="*/ 1327043 w 2301876"/>
              <a:gd name="T15" fmla="*/ 1320445 h 1941513"/>
              <a:gd name="T16" fmla="*/ 1593934 w 2301876"/>
              <a:gd name="T17" fmla="*/ 1356438 h 1941513"/>
              <a:gd name="T18" fmla="*/ 1647838 w 2301876"/>
              <a:gd name="T19" fmla="*/ 1303105 h 1941513"/>
              <a:gd name="T20" fmla="*/ 1606030 w 2301876"/>
              <a:gd name="T21" fmla="*/ 1239789 h 1941513"/>
              <a:gd name="T22" fmla="*/ 1529191 w 2301876"/>
              <a:gd name="T23" fmla="*/ 516517 h 1941513"/>
              <a:gd name="T24" fmla="*/ 1584982 w 2301876"/>
              <a:gd name="T25" fmla="*/ 576970 h 1941513"/>
              <a:gd name="T26" fmla="*/ 1601035 w 2301876"/>
              <a:gd name="T27" fmla="*/ 667649 h 1941513"/>
              <a:gd name="T28" fmla="*/ 1640510 w 2301876"/>
              <a:gd name="T29" fmla="*/ 716799 h 1941513"/>
              <a:gd name="T30" fmla="*/ 1583140 w 2301876"/>
              <a:gd name="T31" fmla="*/ 840071 h 1941513"/>
              <a:gd name="T32" fmla="*/ 1691827 w 2301876"/>
              <a:gd name="T33" fmla="*/ 916820 h 1941513"/>
              <a:gd name="T34" fmla="*/ 1229710 w 2301876"/>
              <a:gd name="T35" fmla="*/ 1106063 h 1941513"/>
              <a:gd name="T36" fmla="*/ 1284448 w 2301876"/>
              <a:gd name="T37" fmla="*/ 909460 h 1941513"/>
              <a:gd name="T38" fmla="*/ 1396556 w 2301876"/>
              <a:gd name="T39" fmla="*/ 836654 h 1941513"/>
              <a:gd name="T40" fmla="*/ 1335239 w 2301876"/>
              <a:gd name="T41" fmla="*/ 712857 h 1941513"/>
              <a:gd name="T42" fmla="*/ 1370240 w 2301876"/>
              <a:gd name="T43" fmla="*/ 660815 h 1941513"/>
              <a:gd name="T44" fmla="*/ 1388398 w 2301876"/>
              <a:gd name="T45" fmla="*/ 571451 h 1941513"/>
              <a:gd name="T46" fmla="*/ 1446031 w 2301876"/>
              <a:gd name="T47" fmla="*/ 514152 h 1941513"/>
              <a:gd name="T48" fmla="*/ 570227 w 2301876"/>
              <a:gd name="T49" fmla="*/ 477627 h 1941513"/>
              <a:gd name="T50" fmla="*/ 641756 w 2301876"/>
              <a:gd name="T51" fmla="*/ 549062 h 1941513"/>
              <a:gd name="T52" fmla="*/ 661216 w 2301876"/>
              <a:gd name="T53" fmla="*/ 657005 h 1941513"/>
              <a:gd name="T54" fmla="*/ 633078 w 2301876"/>
              <a:gd name="T55" fmla="*/ 739471 h 1941513"/>
              <a:gd name="T56" fmla="*/ 574697 w 2301876"/>
              <a:gd name="T57" fmla="*/ 792786 h 1941513"/>
              <a:gd name="T58" fmla="*/ 708552 w 2301876"/>
              <a:gd name="T59" fmla="*/ 915697 h 1941513"/>
              <a:gd name="T60" fmla="*/ 815320 w 2301876"/>
              <a:gd name="T61" fmla="*/ 1036508 h 1941513"/>
              <a:gd name="T62" fmla="*/ 222836 w 2301876"/>
              <a:gd name="T63" fmla="*/ 1047276 h 1941513"/>
              <a:gd name="T64" fmla="*/ 324870 w 2301876"/>
              <a:gd name="T65" fmla="*/ 922526 h 1941513"/>
              <a:gd name="T66" fmla="*/ 473189 w 2301876"/>
              <a:gd name="T67" fmla="*/ 794886 h 1941513"/>
              <a:gd name="T68" fmla="*/ 413493 w 2301876"/>
              <a:gd name="T69" fmla="*/ 744461 h 1941513"/>
              <a:gd name="T70" fmla="*/ 382462 w 2301876"/>
              <a:gd name="T71" fmla="*/ 663570 h 1941513"/>
              <a:gd name="T72" fmla="*/ 397978 w 2301876"/>
              <a:gd name="T73" fmla="*/ 556154 h 1941513"/>
              <a:gd name="T74" fmla="*/ 466878 w 2301876"/>
              <a:gd name="T75" fmla="*/ 480778 h 1941513"/>
              <a:gd name="T76" fmla="*/ 140242 w 2301876"/>
              <a:gd name="T77" fmla="*/ 134558 h 1941513"/>
              <a:gd name="T78" fmla="*/ 133677 w 2301876"/>
              <a:gd name="T79" fmla="*/ 1210760 h 1941513"/>
              <a:gd name="T80" fmla="*/ 198545 w 2301876"/>
              <a:gd name="T81" fmla="*/ 1290654 h 1941513"/>
              <a:gd name="T82" fmla="*/ 905010 w 2301876"/>
              <a:gd name="T83" fmla="*/ 1223901 h 1941513"/>
              <a:gd name="T84" fmla="*/ 906061 w 2301876"/>
              <a:gd name="T85" fmla="*/ 137186 h 1941513"/>
              <a:gd name="T86" fmla="*/ 1795088 w 2301876"/>
              <a:gd name="T87" fmla="*/ 130835 h 1941513"/>
              <a:gd name="T88" fmla="*/ 1869239 w 2301876"/>
              <a:gd name="T89" fmla="*/ 166040 h 1941513"/>
              <a:gd name="T90" fmla="*/ 1904211 w 2301876"/>
              <a:gd name="T91" fmla="*/ 240391 h 1941513"/>
              <a:gd name="T92" fmla="*/ 1879757 w 2301876"/>
              <a:gd name="T93" fmla="*/ 1330166 h 1941513"/>
              <a:gd name="T94" fmla="*/ 1769057 w 2301876"/>
              <a:gd name="T95" fmla="*/ 1410033 h 1941513"/>
              <a:gd name="T96" fmla="*/ 1237904 w 2301876"/>
              <a:gd name="T97" fmla="*/ 1415550 h 1941513"/>
              <a:gd name="T98" fmla="*/ 1189785 w 2301876"/>
              <a:gd name="T99" fmla="*/ 1139429 h 1941513"/>
              <a:gd name="T100" fmla="*/ 1756435 w 2301876"/>
              <a:gd name="T101" fmla="*/ 1159921 h 1941513"/>
              <a:gd name="T102" fmla="*/ 1799821 w 2301876"/>
              <a:gd name="T103" fmla="*/ 1088198 h 1941513"/>
              <a:gd name="T104" fmla="*/ 898445 w 2301876"/>
              <a:gd name="T105" fmla="*/ 262 h 1941513"/>
              <a:gd name="T106" fmla="*/ 992990 w 2301876"/>
              <a:gd name="T107" fmla="*/ 39421 h 1941513"/>
              <a:gd name="T108" fmla="*/ 1041313 w 2301876"/>
              <a:gd name="T109" fmla="*/ 129302 h 1941513"/>
              <a:gd name="T110" fmla="*/ 1017414 w 2301876"/>
              <a:gd name="T111" fmla="*/ 1483030 h 1941513"/>
              <a:gd name="T112" fmla="*/ 887939 w 2301876"/>
              <a:gd name="T113" fmla="*/ 1588417 h 1941513"/>
              <a:gd name="T114" fmla="*/ 200909 w 2301876"/>
              <a:gd name="T115" fmla="*/ 1599454 h 1941513"/>
              <a:gd name="T116" fmla="*/ 45959 w 2301876"/>
              <a:gd name="T117" fmla="*/ 1513779 h 1941513"/>
              <a:gd name="T118" fmla="*/ 0 w 2301876"/>
              <a:gd name="T119" fmla="*/ 152429 h 1941513"/>
              <a:gd name="T120" fmla="*/ 34667 w 2301876"/>
              <a:gd name="T121" fmla="*/ 55452 h 1941513"/>
              <a:gd name="T122" fmla="*/ 121596 w 2301876"/>
              <a:gd name="T123" fmla="*/ 2891 h 19415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01876" h="1941513">
                <a:moveTo>
                  <a:pt x="475693" y="1664563"/>
                </a:moveTo>
                <a:lnTo>
                  <a:pt x="471250" y="1664880"/>
                </a:lnTo>
                <a:lnTo>
                  <a:pt x="466490" y="1665198"/>
                </a:lnTo>
                <a:lnTo>
                  <a:pt x="462047" y="1665515"/>
                </a:lnTo>
                <a:lnTo>
                  <a:pt x="457605" y="1666468"/>
                </a:lnTo>
                <a:lnTo>
                  <a:pt x="453162" y="1667421"/>
                </a:lnTo>
                <a:lnTo>
                  <a:pt x="449354" y="1668691"/>
                </a:lnTo>
                <a:lnTo>
                  <a:pt x="440786" y="1671550"/>
                </a:lnTo>
                <a:lnTo>
                  <a:pt x="433170" y="1675679"/>
                </a:lnTo>
                <a:lnTo>
                  <a:pt x="425553" y="1680125"/>
                </a:lnTo>
                <a:lnTo>
                  <a:pt x="418572" y="1685207"/>
                </a:lnTo>
                <a:lnTo>
                  <a:pt x="412542" y="1691241"/>
                </a:lnTo>
                <a:lnTo>
                  <a:pt x="406513" y="1697276"/>
                </a:lnTo>
                <a:lnTo>
                  <a:pt x="401435" y="1704263"/>
                </a:lnTo>
                <a:lnTo>
                  <a:pt x="396993" y="1711886"/>
                </a:lnTo>
                <a:lnTo>
                  <a:pt x="392867" y="1719508"/>
                </a:lnTo>
                <a:lnTo>
                  <a:pt x="390011" y="1728083"/>
                </a:lnTo>
                <a:lnTo>
                  <a:pt x="388742" y="1732212"/>
                </a:lnTo>
                <a:lnTo>
                  <a:pt x="387790" y="1736341"/>
                </a:lnTo>
                <a:lnTo>
                  <a:pt x="386838" y="1740787"/>
                </a:lnTo>
                <a:lnTo>
                  <a:pt x="386203" y="1745552"/>
                </a:lnTo>
                <a:lnTo>
                  <a:pt x="385886" y="1749998"/>
                </a:lnTo>
                <a:lnTo>
                  <a:pt x="385886" y="1754444"/>
                </a:lnTo>
                <a:lnTo>
                  <a:pt x="385886" y="1759209"/>
                </a:lnTo>
                <a:lnTo>
                  <a:pt x="386203" y="1763655"/>
                </a:lnTo>
                <a:lnTo>
                  <a:pt x="386838" y="1768419"/>
                </a:lnTo>
                <a:lnTo>
                  <a:pt x="387790" y="1772865"/>
                </a:lnTo>
                <a:lnTo>
                  <a:pt x="388742" y="1776994"/>
                </a:lnTo>
                <a:lnTo>
                  <a:pt x="390011" y="1781441"/>
                </a:lnTo>
                <a:lnTo>
                  <a:pt x="392867" y="1789698"/>
                </a:lnTo>
                <a:lnTo>
                  <a:pt x="396993" y="1797639"/>
                </a:lnTo>
                <a:lnTo>
                  <a:pt x="401435" y="1804943"/>
                </a:lnTo>
                <a:lnTo>
                  <a:pt x="406513" y="1812248"/>
                </a:lnTo>
                <a:lnTo>
                  <a:pt x="412542" y="1818283"/>
                </a:lnTo>
                <a:lnTo>
                  <a:pt x="418572" y="1824317"/>
                </a:lnTo>
                <a:lnTo>
                  <a:pt x="425553" y="1829399"/>
                </a:lnTo>
                <a:lnTo>
                  <a:pt x="433170" y="1833845"/>
                </a:lnTo>
                <a:lnTo>
                  <a:pt x="440786" y="1837657"/>
                </a:lnTo>
                <a:lnTo>
                  <a:pt x="449354" y="1840515"/>
                </a:lnTo>
                <a:lnTo>
                  <a:pt x="453162" y="1842103"/>
                </a:lnTo>
                <a:lnTo>
                  <a:pt x="457605" y="1842738"/>
                </a:lnTo>
                <a:lnTo>
                  <a:pt x="462047" y="1843374"/>
                </a:lnTo>
                <a:lnTo>
                  <a:pt x="466490" y="1844326"/>
                </a:lnTo>
                <a:lnTo>
                  <a:pt x="471250" y="1844644"/>
                </a:lnTo>
                <a:lnTo>
                  <a:pt x="475693" y="1844644"/>
                </a:lnTo>
                <a:lnTo>
                  <a:pt x="784465" y="1844644"/>
                </a:lnTo>
                <a:lnTo>
                  <a:pt x="788908" y="1844644"/>
                </a:lnTo>
                <a:lnTo>
                  <a:pt x="793668" y="1844326"/>
                </a:lnTo>
                <a:lnTo>
                  <a:pt x="798111" y="1843374"/>
                </a:lnTo>
                <a:lnTo>
                  <a:pt x="802553" y="1842738"/>
                </a:lnTo>
                <a:lnTo>
                  <a:pt x="806996" y="1842103"/>
                </a:lnTo>
                <a:lnTo>
                  <a:pt x="811122" y="1840515"/>
                </a:lnTo>
                <a:lnTo>
                  <a:pt x="819690" y="1837657"/>
                </a:lnTo>
                <a:lnTo>
                  <a:pt x="827306" y="1833845"/>
                </a:lnTo>
                <a:lnTo>
                  <a:pt x="834605" y="1829399"/>
                </a:lnTo>
                <a:lnTo>
                  <a:pt x="841586" y="1824317"/>
                </a:lnTo>
                <a:lnTo>
                  <a:pt x="847933" y="1818283"/>
                </a:lnTo>
                <a:lnTo>
                  <a:pt x="853963" y="1812248"/>
                </a:lnTo>
                <a:lnTo>
                  <a:pt x="859040" y="1804943"/>
                </a:lnTo>
                <a:lnTo>
                  <a:pt x="863483" y="1797639"/>
                </a:lnTo>
                <a:lnTo>
                  <a:pt x="867608" y="1789698"/>
                </a:lnTo>
                <a:lnTo>
                  <a:pt x="870464" y="1781441"/>
                </a:lnTo>
                <a:lnTo>
                  <a:pt x="871734" y="1776994"/>
                </a:lnTo>
                <a:lnTo>
                  <a:pt x="872686" y="1772865"/>
                </a:lnTo>
                <a:lnTo>
                  <a:pt x="873320" y="1768419"/>
                </a:lnTo>
                <a:lnTo>
                  <a:pt x="873638" y="1763655"/>
                </a:lnTo>
                <a:lnTo>
                  <a:pt x="874272" y="1759209"/>
                </a:lnTo>
                <a:lnTo>
                  <a:pt x="874590" y="1754444"/>
                </a:lnTo>
                <a:lnTo>
                  <a:pt x="874272" y="1749998"/>
                </a:lnTo>
                <a:lnTo>
                  <a:pt x="873638" y="1745552"/>
                </a:lnTo>
                <a:lnTo>
                  <a:pt x="873320" y="1740787"/>
                </a:lnTo>
                <a:lnTo>
                  <a:pt x="872686" y="1736341"/>
                </a:lnTo>
                <a:lnTo>
                  <a:pt x="871734" y="1732212"/>
                </a:lnTo>
                <a:lnTo>
                  <a:pt x="870464" y="1728083"/>
                </a:lnTo>
                <a:lnTo>
                  <a:pt x="867608" y="1719508"/>
                </a:lnTo>
                <a:lnTo>
                  <a:pt x="863483" y="1711886"/>
                </a:lnTo>
                <a:lnTo>
                  <a:pt x="859040" y="1704263"/>
                </a:lnTo>
                <a:lnTo>
                  <a:pt x="853963" y="1697276"/>
                </a:lnTo>
                <a:lnTo>
                  <a:pt x="847933" y="1691241"/>
                </a:lnTo>
                <a:lnTo>
                  <a:pt x="841586" y="1685207"/>
                </a:lnTo>
                <a:lnTo>
                  <a:pt x="834605" y="1680125"/>
                </a:lnTo>
                <a:lnTo>
                  <a:pt x="827306" y="1675679"/>
                </a:lnTo>
                <a:lnTo>
                  <a:pt x="819690" y="1671550"/>
                </a:lnTo>
                <a:lnTo>
                  <a:pt x="811122" y="1668691"/>
                </a:lnTo>
                <a:lnTo>
                  <a:pt x="806996" y="1667421"/>
                </a:lnTo>
                <a:lnTo>
                  <a:pt x="802553" y="1666468"/>
                </a:lnTo>
                <a:lnTo>
                  <a:pt x="798111" y="1665515"/>
                </a:lnTo>
                <a:lnTo>
                  <a:pt x="793668" y="1665198"/>
                </a:lnTo>
                <a:lnTo>
                  <a:pt x="788908" y="1664880"/>
                </a:lnTo>
                <a:lnTo>
                  <a:pt x="784465" y="1664563"/>
                </a:lnTo>
                <a:lnTo>
                  <a:pt x="475693" y="1664563"/>
                </a:lnTo>
                <a:close/>
                <a:moveTo>
                  <a:pt x="1670551" y="1495108"/>
                </a:moveTo>
                <a:lnTo>
                  <a:pt x="1662926" y="1495425"/>
                </a:lnTo>
                <a:lnTo>
                  <a:pt x="1655936" y="1496695"/>
                </a:lnTo>
                <a:lnTo>
                  <a:pt x="1648946" y="1498283"/>
                </a:lnTo>
                <a:lnTo>
                  <a:pt x="1642274" y="1500823"/>
                </a:lnTo>
                <a:lnTo>
                  <a:pt x="1636237" y="1503998"/>
                </a:lnTo>
                <a:lnTo>
                  <a:pt x="1629882" y="1507490"/>
                </a:lnTo>
                <a:lnTo>
                  <a:pt x="1624481" y="1511618"/>
                </a:lnTo>
                <a:lnTo>
                  <a:pt x="1619080" y="1516380"/>
                </a:lnTo>
                <a:lnTo>
                  <a:pt x="1614631" y="1521778"/>
                </a:lnTo>
                <a:lnTo>
                  <a:pt x="1610183" y="1527175"/>
                </a:lnTo>
                <a:lnTo>
                  <a:pt x="1606688" y="1533208"/>
                </a:lnTo>
                <a:lnTo>
                  <a:pt x="1603511" y="1539240"/>
                </a:lnTo>
                <a:lnTo>
                  <a:pt x="1601605" y="1545908"/>
                </a:lnTo>
                <a:lnTo>
                  <a:pt x="1599698" y="1552893"/>
                </a:lnTo>
                <a:lnTo>
                  <a:pt x="1598427" y="1559878"/>
                </a:lnTo>
                <a:lnTo>
                  <a:pt x="1598110" y="1567498"/>
                </a:lnTo>
                <a:lnTo>
                  <a:pt x="1598427" y="1574800"/>
                </a:lnTo>
                <a:lnTo>
                  <a:pt x="1599698" y="1582103"/>
                </a:lnTo>
                <a:lnTo>
                  <a:pt x="1601605" y="1589088"/>
                </a:lnTo>
                <a:lnTo>
                  <a:pt x="1603511" y="1595755"/>
                </a:lnTo>
                <a:lnTo>
                  <a:pt x="1606688" y="1602105"/>
                </a:lnTo>
                <a:lnTo>
                  <a:pt x="1610183" y="1607820"/>
                </a:lnTo>
                <a:lnTo>
                  <a:pt x="1614631" y="1613535"/>
                </a:lnTo>
                <a:lnTo>
                  <a:pt x="1619080" y="1618615"/>
                </a:lnTo>
                <a:lnTo>
                  <a:pt x="1624481" y="1623378"/>
                </a:lnTo>
                <a:lnTo>
                  <a:pt x="1629882" y="1627505"/>
                </a:lnTo>
                <a:lnTo>
                  <a:pt x="1636237" y="1630998"/>
                </a:lnTo>
                <a:lnTo>
                  <a:pt x="1642274" y="1634173"/>
                </a:lnTo>
                <a:lnTo>
                  <a:pt x="1648946" y="1636713"/>
                </a:lnTo>
                <a:lnTo>
                  <a:pt x="1655936" y="1638300"/>
                </a:lnTo>
                <a:lnTo>
                  <a:pt x="1662926" y="1639253"/>
                </a:lnTo>
                <a:lnTo>
                  <a:pt x="1670551" y="1639570"/>
                </a:lnTo>
                <a:lnTo>
                  <a:pt x="1918697" y="1639570"/>
                </a:lnTo>
                <a:lnTo>
                  <a:pt x="1926004" y="1639253"/>
                </a:lnTo>
                <a:lnTo>
                  <a:pt x="1933630" y="1638300"/>
                </a:lnTo>
                <a:lnTo>
                  <a:pt x="1940620" y="1636713"/>
                </a:lnTo>
                <a:lnTo>
                  <a:pt x="1947292" y="1634173"/>
                </a:lnTo>
                <a:lnTo>
                  <a:pt x="1953329" y="1630998"/>
                </a:lnTo>
                <a:lnTo>
                  <a:pt x="1959366" y="1627505"/>
                </a:lnTo>
                <a:lnTo>
                  <a:pt x="1964767" y="1623378"/>
                </a:lnTo>
                <a:lnTo>
                  <a:pt x="1970168" y="1618615"/>
                </a:lnTo>
                <a:lnTo>
                  <a:pt x="1974934" y="1613535"/>
                </a:lnTo>
                <a:lnTo>
                  <a:pt x="1979065" y="1607820"/>
                </a:lnTo>
                <a:lnTo>
                  <a:pt x="1982560" y="1602105"/>
                </a:lnTo>
                <a:lnTo>
                  <a:pt x="1985419" y="1595755"/>
                </a:lnTo>
                <a:lnTo>
                  <a:pt x="1988279" y="1589088"/>
                </a:lnTo>
                <a:lnTo>
                  <a:pt x="1989868" y="1582103"/>
                </a:lnTo>
                <a:lnTo>
                  <a:pt x="1991138" y="1574800"/>
                </a:lnTo>
                <a:lnTo>
                  <a:pt x="1991456" y="1567498"/>
                </a:lnTo>
                <a:lnTo>
                  <a:pt x="1991138" y="1559878"/>
                </a:lnTo>
                <a:lnTo>
                  <a:pt x="1989868" y="1552893"/>
                </a:lnTo>
                <a:lnTo>
                  <a:pt x="1988279" y="1545908"/>
                </a:lnTo>
                <a:lnTo>
                  <a:pt x="1985419" y="1539240"/>
                </a:lnTo>
                <a:lnTo>
                  <a:pt x="1982560" y="1533208"/>
                </a:lnTo>
                <a:lnTo>
                  <a:pt x="1979065" y="1527175"/>
                </a:lnTo>
                <a:lnTo>
                  <a:pt x="1974934" y="1521778"/>
                </a:lnTo>
                <a:lnTo>
                  <a:pt x="1970168" y="1516380"/>
                </a:lnTo>
                <a:lnTo>
                  <a:pt x="1964767" y="1511618"/>
                </a:lnTo>
                <a:lnTo>
                  <a:pt x="1959366" y="1507490"/>
                </a:lnTo>
                <a:lnTo>
                  <a:pt x="1953329" y="1503998"/>
                </a:lnTo>
                <a:lnTo>
                  <a:pt x="1947292" y="1500823"/>
                </a:lnTo>
                <a:lnTo>
                  <a:pt x="1940620" y="1498283"/>
                </a:lnTo>
                <a:lnTo>
                  <a:pt x="1933630" y="1496695"/>
                </a:lnTo>
                <a:lnTo>
                  <a:pt x="1926004" y="1495425"/>
                </a:lnTo>
                <a:lnTo>
                  <a:pt x="1918697" y="1495108"/>
                </a:lnTo>
                <a:lnTo>
                  <a:pt x="1670551" y="1495108"/>
                </a:lnTo>
                <a:close/>
                <a:moveTo>
                  <a:pt x="1787673" y="611187"/>
                </a:moveTo>
                <a:lnTo>
                  <a:pt x="1794669" y="611187"/>
                </a:lnTo>
                <a:lnTo>
                  <a:pt x="1801665" y="611187"/>
                </a:lnTo>
                <a:lnTo>
                  <a:pt x="1808661" y="612140"/>
                </a:lnTo>
                <a:lnTo>
                  <a:pt x="1815338" y="613093"/>
                </a:lnTo>
                <a:lnTo>
                  <a:pt x="1822016" y="614681"/>
                </a:lnTo>
                <a:lnTo>
                  <a:pt x="1828694" y="616587"/>
                </a:lnTo>
                <a:lnTo>
                  <a:pt x="1835372" y="618810"/>
                </a:lnTo>
                <a:lnTo>
                  <a:pt x="1841732" y="621352"/>
                </a:lnTo>
                <a:lnTo>
                  <a:pt x="1847773" y="624210"/>
                </a:lnTo>
                <a:lnTo>
                  <a:pt x="1853815" y="627387"/>
                </a:lnTo>
                <a:lnTo>
                  <a:pt x="1859539" y="631198"/>
                </a:lnTo>
                <a:lnTo>
                  <a:pt x="1865581" y="635010"/>
                </a:lnTo>
                <a:lnTo>
                  <a:pt x="1870987" y="639457"/>
                </a:lnTo>
                <a:lnTo>
                  <a:pt x="1876393" y="643904"/>
                </a:lnTo>
                <a:lnTo>
                  <a:pt x="1881480" y="648986"/>
                </a:lnTo>
                <a:lnTo>
                  <a:pt x="1886568" y="654068"/>
                </a:lnTo>
                <a:lnTo>
                  <a:pt x="1891338" y="659151"/>
                </a:lnTo>
                <a:lnTo>
                  <a:pt x="1895790" y="665186"/>
                </a:lnTo>
                <a:lnTo>
                  <a:pt x="1900242" y="670903"/>
                </a:lnTo>
                <a:lnTo>
                  <a:pt x="1904376" y="677256"/>
                </a:lnTo>
                <a:lnTo>
                  <a:pt x="1908192" y="683609"/>
                </a:lnTo>
                <a:lnTo>
                  <a:pt x="1911690" y="690597"/>
                </a:lnTo>
                <a:lnTo>
                  <a:pt x="1915188" y="697267"/>
                </a:lnTo>
                <a:lnTo>
                  <a:pt x="1918049" y="704255"/>
                </a:lnTo>
                <a:lnTo>
                  <a:pt x="1920593" y="711561"/>
                </a:lnTo>
                <a:lnTo>
                  <a:pt x="1923137" y="718867"/>
                </a:lnTo>
                <a:lnTo>
                  <a:pt x="1925363" y="726808"/>
                </a:lnTo>
                <a:lnTo>
                  <a:pt x="1927271" y="734431"/>
                </a:lnTo>
                <a:lnTo>
                  <a:pt x="1928861" y="742690"/>
                </a:lnTo>
                <a:lnTo>
                  <a:pt x="1929815" y="750631"/>
                </a:lnTo>
                <a:lnTo>
                  <a:pt x="1930451" y="758889"/>
                </a:lnTo>
                <a:lnTo>
                  <a:pt x="1931405" y="767466"/>
                </a:lnTo>
                <a:lnTo>
                  <a:pt x="1931405" y="775724"/>
                </a:lnTo>
                <a:lnTo>
                  <a:pt x="1931723" y="784301"/>
                </a:lnTo>
                <a:lnTo>
                  <a:pt x="1932359" y="791924"/>
                </a:lnTo>
                <a:lnTo>
                  <a:pt x="1933313" y="799865"/>
                </a:lnTo>
                <a:lnTo>
                  <a:pt x="1934585" y="806853"/>
                </a:lnTo>
                <a:lnTo>
                  <a:pt x="1936175" y="813206"/>
                </a:lnTo>
                <a:lnTo>
                  <a:pt x="1938401" y="819241"/>
                </a:lnTo>
                <a:lnTo>
                  <a:pt x="1940627" y="824958"/>
                </a:lnTo>
                <a:lnTo>
                  <a:pt x="1943171" y="830041"/>
                </a:lnTo>
                <a:lnTo>
                  <a:pt x="1945715" y="834805"/>
                </a:lnTo>
                <a:lnTo>
                  <a:pt x="1948576" y="839252"/>
                </a:lnTo>
                <a:lnTo>
                  <a:pt x="1951756" y="843381"/>
                </a:lnTo>
                <a:lnTo>
                  <a:pt x="1954936" y="846875"/>
                </a:lnTo>
                <a:lnTo>
                  <a:pt x="1958116" y="850687"/>
                </a:lnTo>
                <a:lnTo>
                  <a:pt x="1961614" y="853546"/>
                </a:lnTo>
                <a:lnTo>
                  <a:pt x="1965430" y="856087"/>
                </a:lnTo>
                <a:lnTo>
                  <a:pt x="1968610" y="858946"/>
                </a:lnTo>
                <a:lnTo>
                  <a:pt x="1975606" y="862757"/>
                </a:lnTo>
                <a:lnTo>
                  <a:pt x="1982284" y="866251"/>
                </a:lnTo>
                <a:lnTo>
                  <a:pt x="1988643" y="868475"/>
                </a:lnTo>
                <a:lnTo>
                  <a:pt x="1994049" y="869745"/>
                </a:lnTo>
                <a:lnTo>
                  <a:pt x="1998819" y="871016"/>
                </a:lnTo>
                <a:lnTo>
                  <a:pt x="2002635" y="871334"/>
                </a:lnTo>
                <a:lnTo>
                  <a:pt x="2005815" y="871651"/>
                </a:lnTo>
                <a:lnTo>
                  <a:pt x="2005815" y="932320"/>
                </a:lnTo>
                <a:lnTo>
                  <a:pt x="1841096" y="932320"/>
                </a:lnTo>
                <a:lnTo>
                  <a:pt x="1841096" y="997119"/>
                </a:lnTo>
                <a:lnTo>
                  <a:pt x="1853815" y="999025"/>
                </a:lnTo>
                <a:lnTo>
                  <a:pt x="1865899" y="1001566"/>
                </a:lnTo>
                <a:lnTo>
                  <a:pt x="1877983" y="1004107"/>
                </a:lnTo>
                <a:lnTo>
                  <a:pt x="1890066" y="1007601"/>
                </a:lnTo>
                <a:lnTo>
                  <a:pt x="1901514" y="1011095"/>
                </a:lnTo>
                <a:lnTo>
                  <a:pt x="1912962" y="1015224"/>
                </a:lnTo>
                <a:lnTo>
                  <a:pt x="1923773" y="1019354"/>
                </a:lnTo>
                <a:lnTo>
                  <a:pt x="1934903" y="1024118"/>
                </a:lnTo>
                <a:lnTo>
                  <a:pt x="1945715" y="1029200"/>
                </a:lnTo>
                <a:lnTo>
                  <a:pt x="1956208" y="1034918"/>
                </a:lnTo>
                <a:lnTo>
                  <a:pt x="1966384" y="1040635"/>
                </a:lnTo>
                <a:lnTo>
                  <a:pt x="1976242" y="1046988"/>
                </a:lnTo>
                <a:lnTo>
                  <a:pt x="1986099" y="1053659"/>
                </a:lnTo>
                <a:lnTo>
                  <a:pt x="1995321" y="1060329"/>
                </a:lnTo>
                <a:lnTo>
                  <a:pt x="2003907" y="1067635"/>
                </a:lnTo>
                <a:lnTo>
                  <a:pt x="2012811" y="1074940"/>
                </a:lnTo>
                <a:lnTo>
                  <a:pt x="2021396" y="1082881"/>
                </a:lnTo>
                <a:lnTo>
                  <a:pt x="2029028" y="1090822"/>
                </a:lnTo>
                <a:lnTo>
                  <a:pt x="2036978" y="1099081"/>
                </a:lnTo>
                <a:lnTo>
                  <a:pt x="2044292" y="1107975"/>
                </a:lnTo>
                <a:lnTo>
                  <a:pt x="2051288" y="1116551"/>
                </a:lnTo>
                <a:lnTo>
                  <a:pt x="2057965" y="1125445"/>
                </a:lnTo>
                <a:lnTo>
                  <a:pt x="2064325" y="1135292"/>
                </a:lnTo>
                <a:lnTo>
                  <a:pt x="2069731" y="1144821"/>
                </a:lnTo>
                <a:lnTo>
                  <a:pt x="2075455" y="1154350"/>
                </a:lnTo>
                <a:lnTo>
                  <a:pt x="2080225" y="1164515"/>
                </a:lnTo>
                <a:lnTo>
                  <a:pt x="2084995" y="1174679"/>
                </a:lnTo>
                <a:lnTo>
                  <a:pt x="2089128" y="1185161"/>
                </a:lnTo>
                <a:lnTo>
                  <a:pt x="2092626" y="1195643"/>
                </a:lnTo>
                <a:lnTo>
                  <a:pt x="2095488" y="1206761"/>
                </a:lnTo>
                <a:lnTo>
                  <a:pt x="2098668" y="1217560"/>
                </a:lnTo>
                <a:lnTo>
                  <a:pt x="2100894" y="1228995"/>
                </a:lnTo>
                <a:lnTo>
                  <a:pt x="2103438" y="1336675"/>
                </a:lnTo>
                <a:lnTo>
                  <a:pt x="1485900" y="1336675"/>
                </a:lnTo>
                <a:lnTo>
                  <a:pt x="1488444" y="1228995"/>
                </a:lnTo>
                <a:lnTo>
                  <a:pt x="1490670" y="1217560"/>
                </a:lnTo>
                <a:lnTo>
                  <a:pt x="1493214" y="1206761"/>
                </a:lnTo>
                <a:lnTo>
                  <a:pt x="1496712" y="1195643"/>
                </a:lnTo>
                <a:lnTo>
                  <a:pt x="1500210" y="1185161"/>
                </a:lnTo>
                <a:lnTo>
                  <a:pt x="1504343" y="1174679"/>
                </a:lnTo>
                <a:lnTo>
                  <a:pt x="1508795" y="1164515"/>
                </a:lnTo>
                <a:lnTo>
                  <a:pt x="1513565" y="1154350"/>
                </a:lnTo>
                <a:lnTo>
                  <a:pt x="1519289" y="1144821"/>
                </a:lnTo>
                <a:lnTo>
                  <a:pt x="1525013" y="1135292"/>
                </a:lnTo>
                <a:lnTo>
                  <a:pt x="1531055" y="1125763"/>
                </a:lnTo>
                <a:lnTo>
                  <a:pt x="1537732" y="1116551"/>
                </a:lnTo>
                <a:lnTo>
                  <a:pt x="1544728" y="1107975"/>
                </a:lnTo>
                <a:lnTo>
                  <a:pt x="1552042" y="1099081"/>
                </a:lnTo>
                <a:lnTo>
                  <a:pt x="1559674" y="1090822"/>
                </a:lnTo>
                <a:lnTo>
                  <a:pt x="1567942" y="1082881"/>
                </a:lnTo>
                <a:lnTo>
                  <a:pt x="1576209" y="1074940"/>
                </a:lnTo>
                <a:lnTo>
                  <a:pt x="1584795" y="1067635"/>
                </a:lnTo>
                <a:lnTo>
                  <a:pt x="1593699" y="1060329"/>
                </a:lnTo>
                <a:lnTo>
                  <a:pt x="1603239" y="1053659"/>
                </a:lnTo>
                <a:lnTo>
                  <a:pt x="1613096" y="1046988"/>
                </a:lnTo>
                <a:lnTo>
                  <a:pt x="1622954" y="1040635"/>
                </a:lnTo>
                <a:lnTo>
                  <a:pt x="1632812" y="1034918"/>
                </a:lnTo>
                <a:lnTo>
                  <a:pt x="1643305" y="1029200"/>
                </a:lnTo>
                <a:lnTo>
                  <a:pt x="1654117" y="1024118"/>
                </a:lnTo>
                <a:lnTo>
                  <a:pt x="1664929" y="1019671"/>
                </a:lnTo>
                <a:lnTo>
                  <a:pt x="1676058" y="1015224"/>
                </a:lnTo>
                <a:lnTo>
                  <a:pt x="1687506" y="1011095"/>
                </a:lnTo>
                <a:lnTo>
                  <a:pt x="1699272" y="1007601"/>
                </a:lnTo>
                <a:lnTo>
                  <a:pt x="1711355" y="1004107"/>
                </a:lnTo>
                <a:lnTo>
                  <a:pt x="1723439" y="1001566"/>
                </a:lnTo>
                <a:lnTo>
                  <a:pt x="1735523" y="999025"/>
                </a:lnTo>
                <a:lnTo>
                  <a:pt x="1747924" y="997119"/>
                </a:lnTo>
                <a:lnTo>
                  <a:pt x="1747924" y="932320"/>
                </a:lnTo>
                <a:lnTo>
                  <a:pt x="1583205" y="932320"/>
                </a:lnTo>
                <a:lnTo>
                  <a:pt x="1583205" y="871651"/>
                </a:lnTo>
                <a:lnTo>
                  <a:pt x="1586385" y="871334"/>
                </a:lnTo>
                <a:lnTo>
                  <a:pt x="1590201" y="870698"/>
                </a:lnTo>
                <a:lnTo>
                  <a:pt x="1594971" y="869110"/>
                </a:lnTo>
                <a:lnTo>
                  <a:pt x="1600377" y="867204"/>
                </a:lnTo>
                <a:lnTo>
                  <a:pt x="1606736" y="864663"/>
                </a:lnTo>
                <a:lnTo>
                  <a:pt x="1613414" y="861487"/>
                </a:lnTo>
                <a:lnTo>
                  <a:pt x="1620410" y="857358"/>
                </a:lnTo>
                <a:lnTo>
                  <a:pt x="1624226" y="854816"/>
                </a:lnTo>
                <a:lnTo>
                  <a:pt x="1627406" y="851958"/>
                </a:lnTo>
                <a:lnTo>
                  <a:pt x="1630586" y="848464"/>
                </a:lnTo>
                <a:lnTo>
                  <a:pt x="1634084" y="845287"/>
                </a:lnTo>
                <a:lnTo>
                  <a:pt x="1637264" y="841476"/>
                </a:lnTo>
                <a:lnTo>
                  <a:pt x="1640444" y="837346"/>
                </a:lnTo>
                <a:lnTo>
                  <a:pt x="1643305" y="832899"/>
                </a:lnTo>
                <a:lnTo>
                  <a:pt x="1646167" y="828135"/>
                </a:lnTo>
                <a:lnTo>
                  <a:pt x="1648393" y="823052"/>
                </a:lnTo>
                <a:lnTo>
                  <a:pt x="1650619" y="817653"/>
                </a:lnTo>
                <a:lnTo>
                  <a:pt x="1652845" y="811617"/>
                </a:lnTo>
                <a:lnTo>
                  <a:pt x="1654435" y="805265"/>
                </a:lnTo>
                <a:lnTo>
                  <a:pt x="1655707" y="798594"/>
                </a:lnTo>
                <a:lnTo>
                  <a:pt x="1656979" y="791289"/>
                </a:lnTo>
                <a:lnTo>
                  <a:pt x="1657297" y="783983"/>
                </a:lnTo>
                <a:lnTo>
                  <a:pt x="1657615" y="775724"/>
                </a:lnTo>
                <a:lnTo>
                  <a:pt x="1657933" y="767466"/>
                </a:lnTo>
                <a:lnTo>
                  <a:pt x="1658569" y="758889"/>
                </a:lnTo>
                <a:lnTo>
                  <a:pt x="1659205" y="750631"/>
                </a:lnTo>
                <a:lnTo>
                  <a:pt x="1660477" y="742690"/>
                </a:lnTo>
                <a:lnTo>
                  <a:pt x="1662067" y="734431"/>
                </a:lnTo>
                <a:lnTo>
                  <a:pt x="1663975" y="726808"/>
                </a:lnTo>
                <a:lnTo>
                  <a:pt x="1666201" y="718867"/>
                </a:lnTo>
                <a:lnTo>
                  <a:pt x="1668427" y="711561"/>
                </a:lnTo>
                <a:lnTo>
                  <a:pt x="1671289" y="704255"/>
                </a:lnTo>
                <a:lnTo>
                  <a:pt x="1674151" y="697267"/>
                </a:lnTo>
                <a:lnTo>
                  <a:pt x="1677648" y="690597"/>
                </a:lnTo>
                <a:lnTo>
                  <a:pt x="1680828" y="683609"/>
                </a:lnTo>
                <a:lnTo>
                  <a:pt x="1684962" y="677256"/>
                </a:lnTo>
                <a:lnTo>
                  <a:pt x="1689096" y="670903"/>
                </a:lnTo>
                <a:lnTo>
                  <a:pt x="1693230" y="665186"/>
                </a:lnTo>
                <a:lnTo>
                  <a:pt x="1698000" y="659151"/>
                </a:lnTo>
                <a:lnTo>
                  <a:pt x="1702770" y="654068"/>
                </a:lnTo>
                <a:lnTo>
                  <a:pt x="1707540" y="648986"/>
                </a:lnTo>
                <a:lnTo>
                  <a:pt x="1712627" y="643904"/>
                </a:lnTo>
                <a:lnTo>
                  <a:pt x="1718351" y="639457"/>
                </a:lnTo>
                <a:lnTo>
                  <a:pt x="1723757" y="635010"/>
                </a:lnTo>
                <a:lnTo>
                  <a:pt x="1729163" y="631198"/>
                </a:lnTo>
                <a:lnTo>
                  <a:pt x="1735205" y="627387"/>
                </a:lnTo>
                <a:lnTo>
                  <a:pt x="1741565" y="624210"/>
                </a:lnTo>
                <a:lnTo>
                  <a:pt x="1747288" y="621352"/>
                </a:lnTo>
                <a:lnTo>
                  <a:pt x="1753966" y="618810"/>
                </a:lnTo>
                <a:lnTo>
                  <a:pt x="1760326" y="616587"/>
                </a:lnTo>
                <a:lnTo>
                  <a:pt x="1767004" y="614681"/>
                </a:lnTo>
                <a:lnTo>
                  <a:pt x="1773682" y="613093"/>
                </a:lnTo>
                <a:lnTo>
                  <a:pt x="1780677" y="612140"/>
                </a:lnTo>
                <a:lnTo>
                  <a:pt x="1787673" y="611187"/>
                </a:lnTo>
                <a:close/>
                <a:moveTo>
                  <a:pt x="630238" y="565150"/>
                </a:moveTo>
                <a:lnTo>
                  <a:pt x="639136" y="565468"/>
                </a:lnTo>
                <a:lnTo>
                  <a:pt x="647397" y="566420"/>
                </a:lnTo>
                <a:lnTo>
                  <a:pt x="655977" y="567372"/>
                </a:lnTo>
                <a:lnTo>
                  <a:pt x="664557" y="569276"/>
                </a:lnTo>
                <a:lnTo>
                  <a:pt x="672501" y="571498"/>
                </a:lnTo>
                <a:lnTo>
                  <a:pt x="680762" y="574354"/>
                </a:lnTo>
                <a:lnTo>
                  <a:pt x="689024" y="577211"/>
                </a:lnTo>
                <a:lnTo>
                  <a:pt x="696333" y="581020"/>
                </a:lnTo>
                <a:lnTo>
                  <a:pt x="703959" y="585463"/>
                </a:lnTo>
                <a:lnTo>
                  <a:pt x="711268" y="589907"/>
                </a:lnTo>
                <a:lnTo>
                  <a:pt x="718258" y="594667"/>
                </a:lnTo>
                <a:lnTo>
                  <a:pt x="725249" y="600063"/>
                </a:lnTo>
                <a:lnTo>
                  <a:pt x="731922" y="605776"/>
                </a:lnTo>
                <a:lnTo>
                  <a:pt x="738278" y="611489"/>
                </a:lnTo>
                <a:lnTo>
                  <a:pt x="744633" y="618154"/>
                </a:lnTo>
                <a:lnTo>
                  <a:pt x="750353" y="624820"/>
                </a:lnTo>
                <a:lnTo>
                  <a:pt x="756072" y="632437"/>
                </a:lnTo>
                <a:lnTo>
                  <a:pt x="761474" y="639737"/>
                </a:lnTo>
                <a:lnTo>
                  <a:pt x="766241" y="647354"/>
                </a:lnTo>
                <a:lnTo>
                  <a:pt x="771007" y="655289"/>
                </a:lnTo>
                <a:lnTo>
                  <a:pt x="775456" y="663541"/>
                </a:lnTo>
                <a:lnTo>
                  <a:pt x="779587" y="672111"/>
                </a:lnTo>
                <a:lnTo>
                  <a:pt x="783400" y="680998"/>
                </a:lnTo>
                <a:lnTo>
                  <a:pt x="786895" y="690202"/>
                </a:lnTo>
                <a:lnTo>
                  <a:pt x="790073" y="699406"/>
                </a:lnTo>
                <a:lnTo>
                  <a:pt x="792615" y="708611"/>
                </a:lnTo>
                <a:lnTo>
                  <a:pt x="794839" y="718450"/>
                </a:lnTo>
                <a:lnTo>
                  <a:pt x="796746" y="728606"/>
                </a:lnTo>
                <a:lnTo>
                  <a:pt x="798017" y="738445"/>
                </a:lnTo>
                <a:lnTo>
                  <a:pt x="799288" y="748919"/>
                </a:lnTo>
                <a:lnTo>
                  <a:pt x="799923" y="759076"/>
                </a:lnTo>
                <a:lnTo>
                  <a:pt x="800241" y="769550"/>
                </a:lnTo>
                <a:lnTo>
                  <a:pt x="799923" y="777802"/>
                </a:lnTo>
                <a:lnTo>
                  <a:pt x="799606" y="786054"/>
                </a:lnTo>
                <a:lnTo>
                  <a:pt x="798970" y="793989"/>
                </a:lnTo>
                <a:lnTo>
                  <a:pt x="798017" y="801923"/>
                </a:lnTo>
                <a:lnTo>
                  <a:pt x="797064" y="809541"/>
                </a:lnTo>
                <a:lnTo>
                  <a:pt x="795475" y="817476"/>
                </a:lnTo>
                <a:lnTo>
                  <a:pt x="793568" y="825093"/>
                </a:lnTo>
                <a:lnTo>
                  <a:pt x="791979" y="832710"/>
                </a:lnTo>
                <a:lnTo>
                  <a:pt x="789755" y="840328"/>
                </a:lnTo>
                <a:lnTo>
                  <a:pt x="787531" y="847310"/>
                </a:lnTo>
                <a:lnTo>
                  <a:pt x="784671" y="854293"/>
                </a:lnTo>
                <a:lnTo>
                  <a:pt x="781811" y="861276"/>
                </a:lnTo>
                <a:lnTo>
                  <a:pt x="778951" y="868258"/>
                </a:lnTo>
                <a:lnTo>
                  <a:pt x="775456" y="874923"/>
                </a:lnTo>
                <a:lnTo>
                  <a:pt x="772278" y="880954"/>
                </a:lnTo>
                <a:lnTo>
                  <a:pt x="768465" y="887619"/>
                </a:lnTo>
                <a:lnTo>
                  <a:pt x="764970" y="893649"/>
                </a:lnTo>
                <a:lnTo>
                  <a:pt x="760839" y="899680"/>
                </a:lnTo>
                <a:lnTo>
                  <a:pt x="756708" y="905393"/>
                </a:lnTo>
                <a:lnTo>
                  <a:pt x="752259" y="911106"/>
                </a:lnTo>
                <a:lnTo>
                  <a:pt x="747810" y="916501"/>
                </a:lnTo>
                <a:lnTo>
                  <a:pt x="743044" y="921580"/>
                </a:lnTo>
                <a:lnTo>
                  <a:pt x="738278" y="926341"/>
                </a:lnTo>
                <a:lnTo>
                  <a:pt x="733193" y="931101"/>
                </a:lnTo>
                <a:lnTo>
                  <a:pt x="728109" y="936180"/>
                </a:lnTo>
                <a:lnTo>
                  <a:pt x="722707" y="939988"/>
                </a:lnTo>
                <a:lnTo>
                  <a:pt x="717305" y="944114"/>
                </a:lnTo>
                <a:lnTo>
                  <a:pt x="711903" y="948241"/>
                </a:lnTo>
                <a:lnTo>
                  <a:pt x="706183" y="951414"/>
                </a:lnTo>
                <a:lnTo>
                  <a:pt x="700464" y="954906"/>
                </a:lnTo>
                <a:lnTo>
                  <a:pt x="694426" y="958080"/>
                </a:lnTo>
                <a:lnTo>
                  <a:pt x="688071" y="960619"/>
                </a:lnTo>
                <a:lnTo>
                  <a:pt x="688071" y="1044727"/>
                </a:lnTo>
                <a:lnTo>
                  <a:pt x="703641" y="1047266"/>
                </a:lnTo>
                <a:lnTo>
                  <a:pt x="718894" y="1050440"/>
                </a:lnTo>
                <a:lnTo>
                  <a:pt x="733829" y="1053614"/>
                </a:lnTo>
                <a:lnTo>
                  <a:pt x="748764" y="1057740"/>
                </a:lnTo>
                <a:lnTo>
                  <a:pt x="763063" y="1062184"/>
                </a:lnTo>
                <a:lnTo>
                  <a:pt x="777045" y="1066945"/>
                </a:lnTo>
                <a:lnTo>
                  <a:pt x="791026" y="1072340"/>
                </a:lnTo>
                <a:lnTo>
                  <a:pt x="804690" y="1078371"/>
                </a:lnTo>
                <a:lnTo>
                  <a:pt x="818036" y="1085036"/>
                </a:lnTo>
                <a:lnTo>
                  <a:pt x="831064" y="1091701"/>
                </a:lnTo>
                <a:lnTo>
                  <a:pt x="843775" y="1099001"/>
                </a:lnTo>
                <a:lnTo>
                  <a:pt x="856167" y="1106618"/>
                </a:lnTo>
                <a:lnTo>
                  <a:pt x="867925" y="1114871"/>
                </a:lnTo>
                <a:lnTo>
                  <a:pt x="879682" y="1123440"/>
                </a:lnTo>
                <a:lnTo>
                  <a:pt x="890804" y="1132010"/>
                </a:lnTo>
                <a:lnTo>
                  <a:pt x="901925" y="1141214"/>
                </a:lnTo>
                <a:lnTo>
                  <a:pt x="912094" y="1151370"/>
                </a:lnTo>
                <a:lnTo>
                  <a:pt x="921944" y="1161210"/>
                </a:lnTo>
                <a:lnTo>
                  <a:pt x="931795" y="1171683"/>
                </a:lnTo>
                <a:lnTo>
                  <a:pt x="940692" y="1182157"/>
                </a:lnTo>
                <a:lnTo>
                  <a:pt x="949272" y="1193266"/>
                </a:lnTo>
                <a:lnTo>
                  <a:pt x="957534" y="1204692"/>
                </a:lnTo>
                <a:lnTo>
                  <a:pt x="965160" y="1216118"/>
                </a:lnTo>
                <a:lnTo>
                  <a:pt x="972151" y="1227862"/>
                </a:lnTo>
                <a:lnTo>
                  <a:pt x="979142" y="1240557"/>
                </a:lnTo>
                <a:lnTo>
                  <a:pt x="985179" y="1252618"/>
                </a:lnTo>
                <a:lnTo>
                  <a:pt x="991217" y="1265631"/>
                </a:lnTo>
                <a:lnTo>
                  <a:pt x="995983" y="1278327"/>
                </a:lnTo>
                <a:lnTo>
                  <a:pt x="1000749" y="1291657"/>
                </a:lnTo>
                <a:lnTo>
                  <a:pt x="1004880" y="1304988"/>
                </a:lnTo>
                <a:lnTo>
                  <a:pt x="1008058" y="1318635"/>
                </a:lnTo>
                <a:lnTo>
                  <a:pt x="1010600" y="1332600"/>
                </a:lnTo>
                <a:lnTo>
                  <a:pt x="1014413" y="1484313"/>
                </a:lnTo>
                <a:lnTo>
                  <a:pt x="246063" y="1484313"/>
                </a:lnTo>
                <a:lnTo>
                  <a:pt x="249876" y="1332600"/>
                </a:lnTo>
                <a:lnTo>
                  <a:pt x="252419" y="1318635"/>
                </a:lnTo>
                <a:lnTo>
                  <a:pt x="255596" y="1304988"/>
                </a:lnTo>
                <a:lnTo>
                  <a:pt x="259727" y="1291657"/>
                </a:lnTo>
                <a:lnTo>
                  <a:pt x="264176" y="1278327"/>
                </a:lnTo>
                <a:lnTo>
                  <a:pt x="269260" y="1265631"/>
                </a:lnTo>
                <a:lnTo>
                  <a:pt x="275297" y="1252618"/>
                </a:lnTo>
                <a:lnTo>
                  <a:pt x="281017" y="1240557"/>
                </a:lnTo>
                <a:lnTo>
                  <a:pt x="288008" y="1227862"/>
                </a:lnTo>
                <a:lnTo>
                  <a:pt x="294999" y="1216118"/>
                </a:lnTo>
                <a:lnTo>
                  <a:pt x="302943" y="1204692"/>
                </a:lnTo>
                <a:lnTo>
                  <a:pt x="310887" y="1193266"/>
                </a:lnTo>
                <a:lnTo>
                  <a:pt x="319784" y="1182157"/>
                </a:lnTo>
                <a:lnTo>
                  <a:pt x="328682" y="1171683"/>
                </a:lnTo>
                <a:lnTo>
                  <a:pt x="338214" y="1161210"/>
                </a:lnTo>
                <a:lnTo>
                  <a:pt x="348383" y="1151370"/>
                </a:lnTo>
                <a:lnTo>
                  <a:pt x="358869" y="1141214"/>
                </a:lnTo>
                <a:lnTo>
                  <a:pt x="369673" y="1132010"/>
                </a:lnTo>
                <a:lnTo>
                  <a:pt x="380795" y="1123440"/>
                </a:lnTo>
                <a:lnTo>
                  <a:pt x="392552" y="1114871"/>
                </a:lnTo>
                <a:lnTo>
                  <a:pt x="404309" y="1106618"/>
                </a:lnTo>
                <a:lnTo>
                  <a:pt x="417020" y="1099001"/>
                </a:lnTo>
                <a:lnTo>
                  <a:pt x="429412" y="1091701"/>
                </a:lnTo>
                <a:lnTo>
                  <a:pt x="442441" y="1085036"/>
                </a:lnTo>
                <a:lnTo>
                  <a:pt x="455787" y="1078371"/>
                </a:lnTo>
                <a:lnTo>
                  <a:pt x="469450" y="1072340"/>
                </a:lnTo>
                <a:lnTo>
                  <a:pt x="483432" y="1066945"/>
                </a:lnTo>
                <a:lnTo>
                  <a:pt x="497413" y="1062184"/>
                </a:lnTo>
                <a:lnTo>
                  <a:pt x="511713" y="1057740"/>
                </a:lnTo>
                <a:lnTo>
                  <a:pt x="526648" y="1053614"/>
                </a:lnTo>
                <a:lnTo>
                  <a:pt x="541582" y="1050440"/>
                </a:lnTo>
                <a:lnTo>
                  <a:pt x="556835" y="1047266"/>
                </a:lnTo>
                <a:lnTo>
                  <a:pt x="571770" y="1044727"/>
                </a:lnTo>
                <a:lnTo>
                  <a:pt x="571770" y="960619"/>
                </a:lnTo>
                <a:lnTo>
                  <a:pt x="566050" y="958080"/>
                </a:lnTo>
                <a:lnTo>
                  <a:pt x="560013" y="954906"/>
                </a:lnTo>
                <a:lnTo>
                  <a:pt x="554293" y="951414"/>
                </a:lnTo>
                <a:lnTo>
                  <a:pt x="548573" y="948241"/>
                </a:lnTo>
                <a:lnTo>
                  <a:pt x="543171" y="944114"/>
                </a:lnTo>
                <a:lnTo>
                  <a:pt x="537452" y="939988"/>
                </a:lnTo>
                <a:lnTo>
                  <a:pt x="532367" y="935545"/>
                </a:lnTo>
                <a:lnTo>
                  <a:pt x="527283" y="931101"/>
                </a:lnTo>
                <a:lnTo>
                  <a:pt x="522199" y="926341"/>
                </a:lnTo>
                <a:lnTo>
                  <a:pt x="517433" y="921580"/>
                </a:lnTo>
                <a:lnTo>
                  <a:pt x="512348" y="916501"/>
                </a:lnTo>
                <a:lnTo>
                  <a:pt x="507900" y="911106"/>
                </a:lnTo>
                <a:lnTo>
                  <a:pt x="503769" y="905393"/>
                </a:lnTo>
                <a:lnTo>
                  <a:pt x="499638" y="899680"/>
                </a:lnTo>
                <a:lnTo>
                  <a:pt x="495507" y="893649"/>
                </a:lnTo>
                <a:lnTo>
                  <a:pt x="491694" y="887302"/>
                </a:lnTo>
                <a:lnTo>
                  <a:pt x="488198" y="880954"/>
                </a:lnTo>
                <a:lnTo>
                  <a:pt x="484385" y="874923"/>
                </a:lnTo>
                <a:lnTo>
                  <a:pt x="481525" y="868258"/>
                </a:lnTo>
                <a:lnTo>
                  <a:pt x="478665" y="861276"/>
                </a:lnTo>
                <a:lnTo>
                  <a:pt x="475488" y="854293"/>
                </a:lnTo>
                <a:lnTo>
                  <a:pt x="472946" y="847310"/>
                </a:lnTo>
                <a:lnTo>
                  <a:pt x="470404" y="839693"/>
                </a:lnTo>
                <a:lnTo>
                  <a:pt x="468497" y="832393"/>
                </a:lnTo>
                <a:lnTo>
                  <a:pt x="466273" y="825093"/>
                </a:lnTo>
                <a:lnTo>
                  <a:pt x="465002" y="817476"/>
                </a:lnTo>
                <a:lnTo>
                  <a:pt x="463413" y="809541"/>
                </a:lnTo>
                <a:lnTo>
                  <a:pt x="462142" y="801923"/>
                </a:lnTo>
                <a:lnTo>
                  <a:pt x="461189" y="793989"/>
                </a:lnTo>
                <a:lnTo>
                  <a:pt x="460871" y="786054"/>
                </a:lnTo>
                <a:lnTo>
                  <a:pt x="460235" y="777802"/>
                </a:lnTo>
                <a:lnTo>
                  <a:pt x="460235" y="769550"/>
                </a:lnTo>
                <a:lnTo>
                  <a:pt x="460553" y="759076"/>
                </a:lnTo>
                <a:lnTo>
                  <a:pt x="460871" y="748919"/>
                </a:lnTo>
                <a:lnTo>
                  <a:pt x="461824" y="738445"/>
                </a:lnTo>
                <a:lnTo>
                  <a:pt x="463413" y="728606"/>
                </a:lnTo>
                <a:lnTo>
                  <a:pt x="465637" y="718450"/>
                </a:lnTo>
                <a:lnTo>
                  <a:pt x="467862" y="708611"/>
                </a:lnTo>
                <a:lnTo>
                  <a:pt x="470404" y="699406"/>
                </a:lnTo>
                <a:lnTo>
                  <a:pt x="473264" y="690202"/>
                </a:lnTo>
                <a:lnTo>
                  <a:pt x="477077" y="680998"/>
                </a:lnTo>
                <a:lnTo>
                  <a:pt x="480890" y="672111"/>
                </a:lnTo>
                <a:lnTo>
                  <a:pt x="484703" y="663541"/>
                </a:lnTo>
                <a:lnTo>
                  <a:pt x="489152" y="655289"/>
                </a:lnTo>
                <a:lnTo>
                  <a:pt x="493918" y="647354"/>
                </a:lnTo>
                <a:lnTo>
                  <a:pt x="498685" y="639737"/>
                </a:lnTo>
                <a:lnTo>
                  <a:pt x="504404" y="632437"/>
                </a:lnTo>
                <a:lnTo>
                  <a:pt x="509806" y="624820"/>
                </a:lnTo>
                <a:lnTo>
                  <a:pt x="515844" y="618154"/>
                </a:lnTo>
                <a:lnTo>
                  <a:pt x="522199" y="611489"/>
                </a:lnTo>
                <a:lnTo>
                  <a:pt x="528236" y="605776"/>
                </a:lnTo>
                <a:lnTo>
                  <a:pt x="534909" y="600063"/>
                </a:lnTo>
                <a:lnTo>
                  <a:pt x="541900" y="594667"/>
                </a:lnTo>
                <a:lnTo>
                  <a:pt x="548891" y="589907"/>
                </a:lnTo>
                <a:lnTo>
                  <a:pt x="556517" y="585463"/>
                </a:lnTo>
                <a:lnTo>
                  <a:pt x="564144" y="581020"/>
                </a:lnTo>
                <a:lnTo>
                  <a:pt x="571770" y="577211"/>
                </a:lnTo>
                <a:lnTo>
                  <a:pt x="579714" y="574354"/>
                </a:lnTo>
                <a:lnTo>
                  <a:pt x="587658" y="571498"/>
                </a:lnTo>
                <a:lnTo>
                  <a:pt x="595920" y="569276"/>
                </a:lnTo>
                <a:lnTo>
                  <a:pt x="604499" y="567372"/>
                </a:lnTo>
                <a:lnTo>
                  <a:pt x="612761" y="566420"/>
                </a:lnTo>
                <a:lnTo>
                  <a:pt x="621659" y="565468"/>
                </a:lnTo>
                <a:lnTo>
                  <a:pt x="630238" y="565150"/>
                </a:lnTo>
                <a:close/>
                <a:moveTo>
                  <a:pt x="181836" y="158167"/>
                </a:moveTo>
                <a:lnTo>
                  <a:pt x="178980" y="158484"/>
                </a:lnTo>
                <a:lnTo>
                  <a:pt x="176441" y="159119"/>
                </a:lnTo>
                <a:lnTo>
                  <a:pt x="173902" y="160390"/>
                </a:lnTo>
                <a:lnTo>
                  <a:pt x="171681" y="161343"/>
                </a:lnTo>
                <a:lnTo>
                  <a:pt x="169459" y="162613"/>
                </a:lnTo>
                <a:lnTo>
                  <a:pt x="167238" y="163884"/>
                </a:lnTo>
                <a:lnTo>
                  <a:pt x="165651" y="165789"/>
                </a:lnTo>
                <a:lnTo>
                  <a:pt x="164065" y="167695"/>
                </a:lnTo>
                <a:lnTo>
                  <a:pt x="162478" y="169918"/>
                </a:lnTo>
                <a:lnTo>
                  <a:pt x="161209" y="171824"/>
                </a:lnTo>
                <a:lnTo>
                  <a:pt x="159939" y="174364"/>
                </a:lnTo>
                <a:lnTo>
                  <a:pt x="159305" y="176588"/>
                </a:lnTo>
                <a:lnTo>
                  <a:pt x="158352" y="179128"/>
                </a:lnTo>
                <a:lnTo>
                  <a:pt x="158035" y="181669"/>
                </a:lnTo>
                <a:lnTo>
                  <a:pt x="157718" y="184210"/>
                </a:lnTo>
                <a:lnTo>
                  <a:pt x="157718" y="1440334"/>
                </a:lnTo>
                <a:lnTo>
                  <a:pt x="158352" y="1447639"/>
                </a:lnTo>
                <a:lnTo>
                  <a:pt x="159622" y="1454944"/>
                </a:lnTo>
                <a:lnTo>
                  <a:pt x="161526" y="1463202"/>
                </a:lnTo>
                <a:lnTo>
                  <a:pt x="164065" y="1471142"/>
                </a:lnTo>
                <a:lnTo>
                  <a:pt x="167238" y="1479717"/>
                </a:lnTo>
                <a:lnTo>
                  <a:pt x="171363" y="1488610"/>
                </a:lnTo>
                <a:lnTo>
                  <a:pt x="175806" y="1497185"/>
                </a:lnTo>
                <a:lnTo>
                  <a:pt x="181201" y="1506078"/>
                </a:lnTo>
                <a:lnTo>
                  <a:pt x="187230" y="1514336"/>
                </a:lnTo>
                <a:lnTo>
                  <a:pt x="193577" y="1522594"/>
                </a:lnTo>
                <a:lnTo>
                  <a:pt x="200876" y="1530534"/>
                </a:lnTo>
                <a:lnTo>
                  <a:pt x="208492" y="1538156"/>
                </a:lnTo>
                <a:lnTo>
                  <a:pt x="216743" y="1545143"/>
                </a:lnTo>
                <a:lnTo>
                  <a:pt x="225629" y="1551178"/>
                </a:lnTo>
                <a:lnTo>
                  <a:pt x="230389" y="1554354"/>
                </a:lnTo>
                <a:lnTo>
                  <a:pt x="235149" y="1557212"/>
                </a:lnTo>
                <a:lnTo>
                  <a:pt x="239909" y="1559753"/>
                </a:lnTo>
                <a:lnTo>
                  <a:pt x="244669" y="1561976"/>
                </a:lnTo>
                <a:lnTo>
                  <a:pt x="1018979" y="1561976"/>
                </a:lnTo>
                <a:lnTo>
                  <a:pt x="1018979" y="1559436"/>
                </a:lnTo>
                <a:lnTo>
                  <a:pt x="1028182" y="1554354"/>
                </a:lnTo>
                <a:lnTo>
                  <a:pt x="1037068" y="1548637"/>
                </a:lnTo>
                <a:lnTo>
                  <a:pt x="1045636" y="1542603"/>
                </a:lnTo>
                <a:lnTo>
                  <a:pt x="1053252" y="1535298"/>
                </a:lnTo>
                <a:lnTo>
                  <a:pt x="1060551" y="1527993"/>
                </a:lnTo>
                <a:lnTo>
                  <a:pt x="1067532" y="1520370"/>
                </a:lnTo>
                <a:lnTo>
                  <a:pt x="1073879" y="1512113"/>
                </a:lnTo>
                <a:lnTo>
                  <a:pt x="1079908" y="1504173"/>
                </a:lnTo>
                <a:lnTo>
                  <a:pt x="1084986" y="1495597"/>
                </a:lnTo>
                <a:lnTo>
                  <a:pt x="1089429" y="1487022"/>
                </a:lnTo>
                <a:lnTo>
                  <a:pt x="1093554" y="1479082"/>
                </a:lnTo>
                <a:lnTo>
                  <a:pt x="1096728" y="1470507"/>
                </a:lnTo>
                <a:lnTo>
                  <a:pt x="1099266" y="1462884"/>
                </a:lnTo>
                <a:lnTo>
                  <a:pt x="1101170" y="1454626"/>
                </a:lnTo>
                <a:lnTo>
                  <a:pt x="1102122" y="1447321"/>
                </a:lnTo>
                <a:lnTo>
                  <a:pt x="1102757" y="1440334"/>
                </a:lnTo>
                <a:lnTo>
                  <a:pt x="1102757" y="184210"/>
                </a:lnTo>
                <a:lnTo>
                  <a:pt x="1102122" y="181669"/>
                </a:lnTo>
                <a:lnTo>
                  <a:pt x="1101805" y="179128"/>
                </a:lnTo>
                <a:lnTo>
                  <a:pt x="1101170" y="176588"/>
                </a:lnTo>
                <a:lnTo>
                  <a:pt x="1100536" y="174364"/>
                </a:lnTo>
                <a:lnTo>
                  <a:pt x="1099266" y="171824"/>
                </a:lnTo>
                <a:lnTo>
                  <a:pt x="1097997" y="169918"/>
                </a:lnTo>
                <a:lnTo>
                  <a:pt x="1096410" y="167695"/>
                </a:lnTo>
                <a:lnTo>
                  <a:pt x="1094824" y="165789"/>
                </a:lnTo>
                <a:lnTo>
                  <a:pt x="1092919" y="163884"/>
                </a:lnTo>
                <a:lnTo>
                  <a:pt x="1090698" y="162613"/>
                </a:lnTo>
                <a:lnTo>
                  <a:pt x="1088794" y="161343"/>
                </a:lnTo>
                <a:lnTo>
                  <a:pt x="1086573" y="160390"/>
                </a:lnTo>
                <a:lnTo>
                  <a:pt x="1083716" y="159119"/>
                </a:lnTo>
                <a:lnTo>
                  <a:pt x="1081178" y="158484"/>
                </a:lnTo>
                <a:lnTo>
                  <a:pt x="1078639" y="158167"/>
                </a:lnTo>
                <a:lnTo>
                  <a:pt x="1076100" y="158167"/>
                </a:lnTo>
                <a:lnTo>
                  <a:pt x="184374" y="158167"/>
                </a:lnTo>
                <a:lnTo>
                  <a:pt x="181836" y="158167"/>
                </a:lnTo>
                <a:close/>
                <a:moveTo>
                  <a:pt x="1414463" y="157162"/>
                </a:moveTo>
                <a:lnTo>
                  <a:pt x="2153497" y="157162"/>
                </a:lnTo>
                <a:lnTo>
                  <a:pt x="2161123" y="157162"/>
                </a:lnTo>
                <a:lnTo>
                  <a:pt x="2169066" y="158114"/>
                </a:lnTo>
                <a:lnTo>
                  <a:pt x="2176374" y="158749"/>
                </a:lnTo>
                <a:lnTo>
                  <a:pt x="2183364" y="160337"/>
                </a:lnTo>
                <a:lnTo>
                  <a:pt x="2190671" y="161924"/>
                </a:lnTo>
                <a:lnTo>
                  <a:pt x="2197661" y="163829"/>
                </a:lnTo>
                <a:lnTo>
                  <a:pt x="2204651" y="166052"/>
                </a:lnTo>
                <a:lnTo>
                  <a:pt x="2211324" y="168909"/>
                </a:lnTo>
                <a:lnTo>
                  <a:pt x="2217996" y="172084"/>
                </a:lnTo>
                <a:lnTo>
                  <a:pt x="2224350" y="174942"/>
                </a:lnTo>
                <a:lnTo>
                  <a:pt x="2230387" y="178752"/>
                </a:lnTo>
                <a:lnTo>
                  <a:pt x="2236424" y="182562"/>
                </a:lnTo>
                <a:lnTo>
                  <a:pt x="2242461" y="186689"/>
                </a:lnTo>
                <a:lnTo>
                  <a:pt x="2247862" y="191134"/>
                </a:lnTo>
                <a:lnTo>
                  <a:pt x="2253264" y="195579"/>
                </a:lnTo>
                <a:lnTo>
                  <a:pt x="2258665" y="200659"/>
                </a:lnTo>
                <a:lnTo>
                  <a:pt x="2263431" y="206057"/>
                </a:lnTo>
                <a:lnTo>
                  <a:pt x="2268197" y="211137"/>
                </a:lnTo>
                <a:lnTo>
                  <a:pt x="2272645" y="216852"/>
                </a:lnTo>
                <a:lnTo>
                  <a:pt x="2276776" y="222567"/>
                </a:lnTo>
                <a:lnTo>
                  <a:pt x="2280270" y="228917"/>
                </a:lnTo>
                <a:lnTo>
                  <a:pt x="2284083" y="234949"/>
                </a:lnTo>
                <a:lnTo>
                  <a:pt x="2287261" y="241299"/>
                </a:lnTo>
                <a:lnTo>
                  <a:pt x="2290438" y="247967"/>
                </a:lnTo>
                <a:lnTo>
                  <a:pt x="2292980" y="254634"/>
                </a:lnTo>
                <a:lnTo>
                  <a:pt x="2295204" y="261619"/>
                </a:lnTo>
                <a:lnTo>
                  <a:pt x="2297428" y="268604"/>
                </a:lnTo>
                <a:lnTo>
                  <a:pt x="2298699" y="275589"/>
                </a:lnTo>
                <a:lnTo>
                  <a:pt x="2300287" y="282892"/>
                </a:lnTo>
                <a:lnTo>
                  <a:pt x="2300923" y="290512"/>
                </a:lnTo>
                <a:lnTo>
                  <a:pt x="2301876" y="297814"/>
                </a:lnTo>
                <a:lnTo>
                  <a:pt x="2301876" y="305434"/>
                </a:lnTo>
                <a:lnTo>
                  <a:pt x="2301876" y="1484630"/>
                </a:lnTo>
                <a:lnTo>
                  <a:pt x="2301876" y="1497013"/>
                </a:lnTo>
                <a:lnTo>
                  <a:pt x="2300923" y="1509078"/>
                </a:lnTo>
                <a:lnTo>
                  <a:pt x="2299652" y="1521143"/>
                </a:lnTo>
                <a:lnTo>
                  <a:pt x="2298063" y="1533208"/>
                </a:lnTo>
                <a:lnTo>
                  <a:pt x="2295839" y="1544638"/>
                </a:lnTo>
                <a:lnTo>
                  <a:pt x="2292980" y="1555433"/>
                </a:lnTo>
                <a:lnTo>
                  <a:pt x="2289802" y="1566545"/>
                </a:lnTo>
                <a:lnTo>
                  <a:pt x="2285990" y="1577340"/>
                </a:lnTo>
                <a:lnTo>
                  <a:pt x="2281859" y="1587500"/>
                </a:lnTo>
                <a:lnTo>
                  <a:pt x="2277093" y="1597660"/>
                </a:lnTo>
                <a:lnTo>
                  <a:pt x="2271374" y="1607503"/>
                </a:lnTo>
                <a:lnTo>
                  <a:pt x="2265655" y="1616710"/>
                </a:lnTo>
                <a:lnTo>
                  <a:pt x="2259300" y="1625918"/>
                </a:lnTo>
                <a:lnTo>
                  <a:pt x="2252310" y="1634808"/>
                </a:lnTo>
                <a:lnTo>
                  <a:pt x="2244685" y="1643063"/>
                </a:lnTo>
                <a:lnTo>
                  <a:pt x="2236424" y="1651000"/>
                </a:lnTo>
                <a:lnTo>
                  <a:pt x="2227846" y="1658938"/>
                </a:lnTo>
                <a:lnTo>
                  <a:pt x="2218631" y="1665923"/>
                </a:lnTo>
                <a:lnTo>
                  <a:pt x="2208782" y="1672908"/>
                </a:lnTo>
                <a:lnTo>
                  <a:pt x="2198297" y="1678940"/>
                </a:lnTo>
                <a:lnTo>
                  <a:pt x="2187494" y="1684973"/>
                </a:lnTo>
                <a:lnTo>
                  <a:pt x="2176056" y="1690370"/>
                </a:lnTo>
                <a:lnTo>
                  <a:pt x="2163664" y="1695450"/>
                </a:lnTo>
                <a:lnTo>
                  <a:pt x="2150955" y="1700213"/>
                </a:lnTo>
                <a:lnTo>
                  <a:pt x="2137611" y="1704023"/>
                </a:lnTo>
                <a:lnTo>
                  <a:pt x="2123631" y="1707515"/>
                </a:lnTo>
                <a:lnTo>
                  <a:pt x="2108698" y="1710373"/>
                </a:lnTo>
                <a:lnTo>
                  <a:pt x="2093764" y="1712913"/>
                </a:lnTo>
                <a:lnTo>
                  <a:pt x="2077878" y="1715135"/>
                </a:lnTo>
                <a:lnTo>
                  <a:pt x="2061038" y="1716405"/>
                </a:lnTo>
                <a:lnTo>
                  <a:pt x="2044199" y="1717358"/>
                </a:lnTo>
                <a:lnTo>
                  <a:pt x="2026406" y="1717675"/>
                </a:lnTo>
                <a:lnTo>
                  <a:pt x="1563159" y="1717675"/>
                </a:lnTo>
                <a:lnTo>
                  <a:pt x="1551721" y="1717358"/>
                </a:lnTo>
                <a:lnTo>
                  <a:pt x="1540601" y="1716723"/>
                </a:lnTo>
                <a:lnTo>
                  <a:pt x="1529163" y="1715453"/>
                </a:lnTo>
                <a:lnTo>
                  <a:pt x="1518042" y="1714500"/>
                </a:lnTo>
                <a:lnTo>
                  <a:pt x="1506922" y="1712913"/>
                </a:lnTo>
                <a:lnTo>
                  <a:pt x="1495801" y="1710690"/>
                </a:lnTo>
                <a:lnTo>
                  <a:pt x="1485634" y="1709103"/>
                </a:lnTo>
                <a:lnTo>
                  <a:pt x="1475149" y="1706880"/>
                </a:lnTo>
                <a:lnTo>
                  <a:pt x="1456085" y="1701800"/>
                </a:lnTo>
                <a:lnTo>
                  <a:pt x="1439246" y="1697038"/>
                </a:lnTo>
                <a:lnTo>
                  <a:pt x="1424948" y="1692593"/>
                </a:lnTo>
                <a:lnTo>
                  <a:pt x="1414463" y="1688783"/>
                </a:lnTo>
                <a:lnTo>
                  <a:pt x="1414463" y="1342708"/>
                </a:lnTo>
                <a:lnTo>
                  <a:pt x="1416687" y="1347470"/>
                </a:lnTo>
                <a:lnTo>
                  <a:pt x="1419229" y="1352233"/>
                </a:lnTo>
                <a:lnTo>
                  <a:pt x="1422088" y="1357630"/>
                </a:lnTo>
                <a:lnTo>
                  <a:pt x="1425583" y="1362393"/>
                </a:lnTo>
                <a:lnTo>
                  <a:pt x="1429078" y="1367473"/>
                </a:lnTo>
                <a:lnTo>
                  <a:pt x="1433209" y="1372235"/>
                </a:lnTo>
                <a:lnTo>
                  <a:pt x="1437657" y="1376998"/>
                </a:lnTo>
                <a:lnTo>
                  <a:pt x="1442105" y="1381760"/>
                </a:lnTo>
                <a:lnTo>
                  <a:pt x="1446871" y="1386523"/>
                </a:lnTo>
                <a:lnTo>
                  <a:pt x="1451637" y="1390968"/>
                </a:lnTo>
                <a:lnTo>
                  <a:pt x="1456721" y="1395413"/>
                </a:lnTo>
                <a:lnTo>
                  <a:pt x="1462440" y="1399540"/>
                </a:lnTo>
                <a:lnTo>
                  <a:pt x="1467523" y="1403350"/>
                </a:lnTo>
                <a:lnTo>
                  <a:pt x="1472925" y="1406525"/>
                </a:lnTo>
                <a:lnTo>
                  <a:pt x="1478644" y="1410018"/>
                </a:lnTo>
                <a:lnTo>
                  <a:pt x="1484045" y="1412558"/>
                </a:lnTo>
                <a:lnTo>
                  <a:pt x="1484045" y="1413510"/>
                </a:lnTo>
                <a:lnTo>
                  <a:pt x="2108062" y="1413510"/>
                </a:lnTo>
                <a:lnTo>
                  <a:pt x="2108062" y="1410335"/>
                </a:lnTo>
                <a:lnTo>
                  <a:pt x="2115370" y="1406208"/>
                </a:lnTo>
                <a:lnTo>
                  <a:pt x="2122360" y="1401763"/>
                </a:lnTo>
                <a:lnTo>
                  <a:pt x="2129032" y="1396683"/>
                </a:lnTo>
                <a:lnTo>
                  <a:pt x="2135387" y="1390968"/>
                </a:lnTo>
                <a:lnTo>
                  <a:pt x="2141106" y="1385253"/>
                </a:lnTo>
                <a:lnTo>
                  <a:pt x="2146825" y="1378903"/>
                </a:lnTo>
                <a:lnTo>
                  <a:pt x="2151909" y="1372235"/>
                </a:lnTo>
                <a:lnTo>
                  <a:pt x="2156357" y="1365568"/>
                </a:lnTo>
                <a:lnTo>
                  <a:pt x="2160805" y="1358900"/>
                </a:lnTo>
                <a:lnTo>
                  <a:pt x="2163982" y="1352233"/>
                </a:lnTo>
                <a:lnTo>
                  <a:pt x="2167477" y="1345883"/>
                </a:lnTo>
                <a:lnTo>
                  <a:pt x="2170019" y="1339215"/>
                </a:lnTo>
                <a:lnTo>
                  <a:pt x="2172243" y="1332865"/>
                </a:lnTo>
                <a:lnTo>
                  <a:pt x="2173832" y="1326515"/>
                </a:lnTo>
                <a:lnTo>
                  <a:pt x="2174467" y="1320800"/>
                </a:lnTo>
                <a:lnTo>
                  <a:pt x="2174785" y="1315085"/>
                </a:lnTo>
                <a:lnTo>
                  <a:pt x="2174785" y="305434"/>
                </a:lnTo>
                <a:lnTo>
                  <a:pt x="2174467" y="301307"/>
                </a:lnTo>
                <a:lnTo>
                  <a:pt x="2172879" y="297497"/>
                </a:lnTo>
                <a:lnTo>
                  <a:pt x="2171290" y="293687"/>
                </a:lnTo>
                <a:lnTo>
                  <a:pt x="2168430" y="290829"/>
                </a:lnTo>
                <a:lnTo>
                  <a:pt x="2165571" y="288289"/>
                </a:lnTo>
                <a:lnTo>
                  <a:pt x="2162076" y="286067"/>
                </a:lnTo>
                <a:lnTo>
                  <a:pt x="2157945" y="284797"/>
                </a:lnTo>
                <a:lnTo>
                  <a:pt x="2153497" y="284479"/>
                </a:lnTo>
                <a:lnTo>
                  <a:pt x="1414463" y="284479"/>
                </a:lnTo>
                <a:lnTo>
                  <a:pt x="1414463" y="157162"/>
                </a:lnTo>
                <a:close/>
                <a:moveTo>
                  <a:pt x="184374" y="0"/>
                </a:moveTo>
                <a:lnTo>
                  <a:pt x="1076100" y="0"/>
                </a:lnTo>
                <a:lnTo>
                  <a:pt x="1085621" y="317"/>
                </a:lnTo>
                <a:lnTo>
                  <a:pt x="1094824" y="953"/>
                </a:lnTo>
                <a:lnTo>
                  <a:pt x="1104026" y="1905"/>
                </a:lnTo>
                <a:lnTo>
                  <a:pt x="1113229" y="3494"/>
                </a:lnTo>
                <a:lnTo>
                  <a:pt x="1122115" y="5717"/>
                </a:lnTo>
                <a:lnTo>
                  <a:pt x="1131000" y="8258"/>
                </a:lnTo>
                <a:lnTo>
                  <a:pt x="1139568" y="11434"/>
                </a:lnTo>
                <a:lnTo>
                  <a:pt x="1147502" y="14610"/>
                </a:lnTo>
                <a:lnTo>
                  <a:pt x="1156070" y="18421"/>
                </a:lnTo>
                <a:lnTo>
                  <a:pt x="1163686" y="22232"/>
                </a:lnTo>
                <a:lnTo>
                  <a:pt x="1171620" y="26679"/>
                </a:lnTo>
                <a:lnTo>
                  <a:pt x="1178919" y="31443"/>
                </a:lnTo>
                <a:lnTo>
                  <a:pt x="1186217" y="36842"/>
                </a:lnTo>
                <a:lnTo>
                  <a:pt x="1193199" y="42241"/>
                </a:lnTo>
                <a:lnTo>
                  <a:pt x="1199863" y="47640"/>
                </a:lnTo>
                <a:lnTo>
                  <a:pt x="1206210" y="53993"/>
                </a:lnTo>
                <a:lnTo>
                  <a:pt x="1212557" y="60345"/>
                </a:lnTo>
                <a:lnTo>
                  <a:pt x="1218269" y="67014"/>
                </a:lnTo>
                <a:lnTo>
                  <a:pt x="1223981" y="74002"/>
                </a:lnTo>
                <a:lnTo>
                  <a:pt x="1229058" y="81306"/>
                </a:lnTo>
                <a:lnTo>
                  <a:pt x="1233818" y="88611"/>
                </a:lnTo>
                <a:lnTo>
                  <a:pt x="1238261" y="96551"/>
                </a:lnTo>
                <a:lnTo>
                  <a:pt x="1242387" y="104492"/>
                </a:lnTo>
                <a:lnTo>
                  <a:pt x="1245877" y="112749"/>
                </a:lnTo>
                <a:lnTo>
                  <a:pt x="1249368" y="121325"/>
                </a:lnTo>
                <a:lnTo>
                  <a:pt x="1252224" y="129582"/>
                </a:lnTo>
                <a:lnTo>
                  <a:pt x="1254446" y="138475"/>
                </a:lnTo>
                <a:lnTo>
                  <a:pt x="1256667" y="147368"/>
                </a:lnTo>
                <a:lnTo>
                  <a:pt x="1258254" y="156261"/>
                </a:lnTo>
                <a:lnTo>
                  <a:pt x="1259523" y="165472"/>
                </a:lnTo>
                <a:lnTo>
                  <a:pt x="1259840" y="175000"/>
                </a:lnTo>
                <a:lnTo>
                  <a:pt x="1260475" y="184210"/>
                </a:lnTo>
                <a:lnTo>
                  <a:pt x="1260475" y="1651541"/>
                </a:lnTo>
                <a:lnTo>
                  <a:pt x="1259840" y="1667103"/>
                </a:lnTo>
                <a:lnTo>
                  <a:pt x="1259206" y="1682348"/>
                </a:lnTo>
                <a:lnTo>
                  <a:pt x="1257936" y="1696958"/>
                </a:lnTo>
                <a:lnTo>
                  <a:pt x="1255715" y="1711886"/>
                </a:lnTo>
                <a:lnTo>
                  <a:pt x="1252542" y="1725860"/>
                </a:lnTo>
                <a:lnTo>
                  <a:pt x="1249368" y="1739835"/>
                </a:lnTo>
                <a:lnTo>
                  <a:pt x="1245243" y="1753492"/>
                </a:lnTo>
                <a:lnTo>
                  <a:pt x="1240483" y="1766831"/>
                </a:lnTo>
                <a:lnTo>
                  <a:pt x="1235405" y="1779535"/>
                </a:lnTo>
                <a:lnTo>
                  <a:pt x="1229376" y="1792239"/>
                </a:lnTo>
                <a:lnTo>
                  <a:pt x="1222712" y="1804308"/>
                </a:lnTo>
                <a:lnTo>
                  <a:pt x="1215413" y="1816060"/>
                </a:lnTo>
                <a:lnTo>
                  <a:pt x="1207162" y="1827493"/>
                </a:lnTo>
                <a:lnTo>
                  <a:pt x="1198594" y="1838292"/>
                </a:lnTo>
                <a:lnTo>
                  <a:pt x="1189391" y="1848773"/>
                </a:lnTo>
                <a:lnTo>
                  <a:pt x="1179236" y="1858619"/>
                </a:lnTo>
                <a:lnTo>
                  <a:pt x="1168129" y="1868147"/>
                </a:lnTo>
                <a:lnTo>
                  <a:pt x="1156705" y="1877040"/>
                </a:lnTo>
                <a:lnTo>
                  <a:pt x="1144646" y="1885615"/>
                </a:lnTo>
                <a:lnTo>
                  <a:pt x="1131635" y="1893555"/>
                </a:lnTo>
                <a:lnTo>
                  <a:pt x="1117989" y="1900860"/>
                </a:lnTo>
                <a:lnTo>
                  <a:pt x="1103709" y="1907530"/>
                </a:lnTo>
                <a:lnTo>
                  <a:pt x="1088794" y="1913882"/>
                </a:lnTo>
                <a:lnTo>
                  <a:pt x="1072927" y="1919599"/>
                </a:lnTo>
                <a:lnTo>
                  <a:pt x="1056108" y="1924680"/>
                </a:lnTo>
                <a:lnTo>
                  <a:pt x="1038654" y="1929127"/>
                </a:lnTo>
                <a:lnTo>
                  <a:pt x="1020566" y="1932620"/>
                </a:lnTo>
                <a:lnTo>
                  <a:pt x="1001526" y="1936114"/>
                </a:lnTo>
                <a:lnTo>
                  <a:pt x="981851" y="1938337"/>
                </a:lnTo>
                <a:lnTo>
                  <a:pt x="961541" y="1940243"/>
                </a:lnTo>
                <a:lnTo>
                  <a:pt x="940279" y="1941196"/>
                </a:lnTo>
                <a:lnTo>
                  <a:pt x="918065" y="1941513"/>
                </a:lnTo>
                <a:lnTo>
                  <a:pt x="342410" y="1941513"/>
                </a:lnTo>
                <a:lnTo>
                  <a:pt x="321148" y="1941196"/>
                </a:lnTo>
                <a:lnTo>
                  <a:pt x="300839" y="1940243"/>
                </a:lnTo>
                <a:lnTo>
                  <a:pt x="280846" y="1938337"/>
                </a:lnTo>
                <a:lnTo>
                  <a:pt x="261806" y="1936114"/>
                </a:lnTo>
                <a:lnTo>
                  <a:pt x="242765" y="1932938"/>
                </a:lnTo>
                <a:lnTo>
                  <a:pt x="225311" y="1929444"/>
                </a:lnTo>
                <a:lnTo>
                  <a:pt x="208175" y="1924998"/>
                </a:lnTo>
                <a:lnTo>
                  <a:pt x="191673" y="1920234"/>
                </a:lnTo>
                <a:lnTo>
                  <a:pt x="175806" y="1914517"/>
                </a:lnTo>
                <a:lnTo>
                  <a:pt x="160574" y="1908800"/>
                </a:lnTo>
                <a:lnTo>
                  <a:pt x="146294" y="1902130"/>
                </a:lnTo>
                <a:lnTo>
                  <a:pt x="132648" y="1894825"/>
                </a:lnTo>
                <a:lnTo>
                  <a:pt x="119954" y="1886885"/>
                </a:lnTo>
                <a:lnTo>
                  <a:pt x="107261" y="1878628"/>
                </a:lnTo>
                <a:lnTo>
                  <a:pt x="95836" y="1869735"/>
                </a:lnTo>
                <a:lnTo>
                  <a:pt x="84730" y="1860524"/>
                </a:lnTo>
                <a:lnTo>
                  <a:pt x="74575" y="1850361"/>
                </a:lnTo>
                <a:lnTo>
                  <a:pt x="64737" y="1840198"/>
                </a:lnTo>
                <a:lnTo>
                  <a:pt x="55534" y="1829399"/>
                </a:lnTo>
                <a:lnTo>
                  <a:pt x="47601" y="1817965"/>
                </a:lnTo>
                <a:lnTo>
                  <a:pt x="39985" y="1806532"/>
                </a:lnTo>
                <a:lnTo>
                  <a:pt x="32686" y="1794463"/>
                </a:lnTo>
                <a:lnTo>
                  <a:pt x="26656" y="1781758"/>
                </a:lnTo>
                <a:lnTo>
                  <a:pt x="20944" y="1768419"/>
                </a:lnTo>
                <a:lnTo>
                  <a:pt x="16184" y="1755397"/>
                </a:lnTo>
                <a:lnTo>
                  <a:pt x="11741" y="1741740"/>
                </a:lnTo>
                <a:lnTo>
                  <a:pt x="8251" y="1727131"/>
                </a:lnTo>
                <a:lnTo>
                  <a:pt x="5077" y="1712838"/>
                </a:lnTo>
                <a:lnTo>
                  <a:pt x="2856" y="1698229"/>
                </a:lnTo>
                <a:lnTo>
                  <a:pt x="1269" y="1682984"/>
                </a:lnTo>
                <a:lnTo>
                  <a:pt x="317" y="1667421"/>
                </a:lnTo>
                <a:lnTo>
                  <a:pt x="0" y="1651541"/>
                </a:lnTo>
                <a:lnTo>
                  <a:pt x="0" y="184210"/>
                </a:lnTo>
                <a:lnTo>
                  <a:pt x="0" y="175000"/>
                </a:lnTo>
                <a:lnTo>
                  <a:pt x="634" y="165472"/>
                </a:lnTo>
                <a:lnTo>
                  <a:pt x="1904" y="156261"/>
                </a:lnTo>
                <a:lnTo>
                  <a:pt x="3808" y="147368"/>
                </a:lnTo>
                <a:lnTo>
                  <a:pt x="6029" y="138475"/>
                </a:lnTo>
                <a:lnTo>
                  <a:pt x="8251" y="129582"/>
                </a:lnTo>
                <a:lnTo>
                  <a:pt x="11107" y="121325"/>
                </a:lnTo>
                <a:lnTo>
                  <a:pt x="14280" y="112749"/>
                </a:lnTo>
                <a:lnTo>
                  <a:pt x="18088" y="104492"/>
                </a:lnTo>
                <a:lnTo>
                  <a:pt x="22214" y="96551"/>
                </a:lnTo>
                <a:lnTo>
                  <a:pt x="26656" y="88611"/>
                </a:lnTo>
                <a:lnTo>
                  <a:pt x="31416" y="81306"/>
                </a:lnTo>
                <a:lnTo>
                  <a:pt x="36494" y="74002"/>
                </a:lnTo>
                <a:lnTo>
                  <a:pt x="41889" y="67014"/>
                </a:lnTo>
                <a:lnTo>
                  <a:pt x="47918" y="60345"/>
                </a:lnTo>
                <a:lnTo>
                  <a:pt x="53948" y="53993"/>
                </a:lnTo>
                <a:lnTo>
                  <a:pt x="60612" y="47640"/>
                </a:lnTo>
                <a:lnTo>
                  <a:pt x="66959" y="42241"/>
                </a:lnTo>
                <a:lnTo>
                  <a:pt x="74257" y="36842"/>
                </a:lnTo>
                <a:lnTo>
                  <a:pt x="81556" y="31443"/>
                </a:lnTo>
                <a:lnTo>
                  <a:pt x="88855" y="26679"/>
                </a:lnTo>
                <a:lnTo>
                  <a:pt x="96471" y="22232"/>
                </a:lnTo>
                <a:lnTo>
                  <a:pt x="104405" y="18421"/>
                </a:lnTo>
                <a:lnTo>
                  <a:pt x="112338" y="14610"/>
                </a:lnTo>
                <a:lnTo>
                  <a:pt x="120906" y="11434"/>
                </a:lnTo>
                <a:lnTo>
                  <a:pt x="129475" y="8258"/>
                </a:lnTo>
                <a:lnTo>
                  <a:pt x="138360" y="5717"/>
                </a:lnTo>
                <a:lnTo>
                  <a:pt x="146928" y="3494"/>
                </a:lnTo>
                <a:lnTo>
                  <a:pt x="156131" y="1905"/>
                </a:lnTo>
                <a:lnTo>
                  <a:pt x="165651" y="953"/>
                </a:lnTo>
                <a:lnTo>
                  <a:pt x="174854" y="317"/>
                </a:lnTo>
                <a:lnTo>
                  <a:pt x="184374" y="0"/>
                </a:lnTo>
                <a:close/>
              </a:path>
            </a:pathLst>
          </a:custGeom>
          <a:solidFill>
            <a:srgbClr val="4B649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noProof="1">
              <a:solidFill>
                <a:srgbClr val="4B649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9" name="KSO_Shape"/>
          <p:cNvSpPr>
            <a:spLocks noChangeArrowheads="1"/>
          </p:cNvSpPr>
          <p:nvPr/>
        </p:nvSpPr>
        <p:spPr bwMode="auto">
          <a:xfrm>
            <a:off x="8143875" y="3418063"/>
            <a:ext cx="466725" cy="482600"/>
          </a:xfrm>
          <a:custGeom>
            <a:avLst/>
            <a:gdLst>
              <a:gd name="T0" fmla="*/ 445982 w 90"/>
              <a:gd name="T1" fmla="*/ 197191 h 93"/>
              <a:gd name="T2" fmla="*/ 466725 w 90"/>
              <a:gd name="T3" fmla="*/ 238705 h 93"/>
              <a:gd name="T4" fmla="*/ 466725 w 90"/>
              <a:gd name="T5" fmla="*/ 430708 h 93"/>
              <a:gd name="T6" fmla="*/ 420053 w 90"/>
              <a:gd name="T7" fmla="*/ 482600 h 93"/>
              <a:gd name="T8" fmla="*/ 46673 w 90"/>
              <a:gd name="T9" fmla="*/ 482600 h 93"/>
              <a:gd name="T10" fmla="*/ 0 w 90"/>
              <a:gd name="T11" fmla="*/ 430708 h 93"/>
              <a:gd name="T12" fmla="*/ 0 w 90"/>
              <a:gd name="T13" fmla="*/ 238705 h 93"/>
              <a:gd name="T14" fmla="*/ 10372 w 90"/>
              <a:gd name="T15" fmla="*/ 207570 h 93"/>
              <a:gd name="T16" fmla="*/ 10372 w 90"/>
              <a:gd name="T17" fmla="*/ 207570 h 93"/>
              <a:gd name="T18" fmla="*/ 10372 w 90"/>
              <a:gd name="T19" fmla="*/ 207570 h 93"/>
              <a:gd name="T20" fmla="*/ 15558 w 90"/>
              <a:gd name="T21" fmla="*/ 202381 h 93"/>
              <a:gd name="T22" fmla="*/ 202248 w 90"/>
              <a:gd name="T23" fmla="*/ 15568 h 93"/>
              <a:gd name="T24" fmla="*/ 259292 w 90"/>
              <a:gd name="T25" fmla="*/ 15568 h 93"/>
              <a:gd name="T26" fmla="*/ 445982 w 90"/>
              <a:gd name="T27" fmla="*/ 197191 h 93"/>
              <a:gd name="T28" fmla="*/ 77788 w 90"/>
              <a:gd name="T29" fmla="*/ 155677 h 93"/>
              <a:gd name="T30" fmla="*/ 77788 w 90"/>
              <a:gd name="T31" fmla="*/ 269841 h 93"/>
              <a:gd name="T32" fmla="*/ 233363 w 90"/>
              <a:gd name="T33" fmla="*/ 389194 h 93"/>
              <a:gd name="T34" fmla="*/ 373380 w 90"/>
              <a:gd name="T35" fmla="*/ 280219 h 93"/>
              <a:gd name="T36" fmla="*/ 373380 w 90"/>
              <a:gd name="T37" fmla="*/ 155677 h 93"/>
              <a:gd name="T38" fmla="*/ 77788 w 90"/>
              <a:gd name="T39" fmla="*/ 155677 h 93"/>
              <a:gd name="T40" fmla="*/ 129646 w 90"/>
              <a:gd name="T41" fmla="*/ 181624 h 93"/>
              <a:gd name="T42" fmla="*/ 129646 w 90"/>
              <a:gd name="T43" fmla="*/ 202381 h 93"/>
              <a:gd name="T44" fmla="*/ 326708 w 90"/>
              <a:gd name="T45" fmla="*/ 202381 h 93"/>
              <a:gd name="T46" fmla="*/ 326708 w 90"/>
              <a:gd name="T47" fmla="*/ 181624 h 93"/>
              <a:gd name="T48" fmla="*/ 129646 w 90"/>
              <a:gd name="T49" fmla="*/ 181624 h 93"/>
              <a:gd name="T50" fmla="*/ 129646 w 90"/>
              <a:gd name="T51" fmla="*/ 264652 h 93"/>
              <a:gd name="T52" fmla="*/ 129646 w 90"/>
              <a:gd name="T53" fmla="*/ 285409 h 93"/>
              <a:gd name="T54" fmla="*/ 326708 w 90"/>
              <a:gd name="T55" fmla="*/ 285409 h 93"/>
              <a:gd name="T56" fmla="*/ 326708 w 90"/>
              <a:gd name="T57" fmla="*/ 264652 h 93"/>
              <a:gd name="T58" fmla="*/ 129646 w 90"/>
              <a:gd name="T59" fmla="*/ 264652 h 93"/>
              <a:gd name="T60" fmla="*/ 129646 w 90"/>
              <a:gd name="T61" fmla="*/ 223138 h 93"/>
              <a:gd name="T62" fmla="*/ 129646 w 90"/>
              <a:gd name="T63" fmla="*/ 243895 h 93"/>
              <a:gd name="T64" fmla="*/ 326708 w 90"/>
              <a:gd name="T65" fmla="*/ 243895 h 93"/>
              <a:gd name="T66" fmla="*/ 326708 w 90"/>
              <a:gd name="T67" fmla="*/ 223138 h 93"/>
              <a:gd name="T68" fmla="*/ 129646 w 90"/>
              <a:gd name="T69" fmla="*/ 223138 h 93"/>
              <a:gd name="T70" fmla="*/ 51858 w 90"/>
              <a:gd name="T71" fmla="*/ 451465 h 93"/>
              <a:gd name="T72" fmla="*/ 145203 w 90"/>
              <a:gd name="T73" fmla="*/ 358058 h 93"/>
              <a:gd name="T74" fmla="*/ 145203 w 90"/>
              <a:gd name="T75" fmla="*/ 347680 h 93"/>
              <a:gd name="T76" fmla="*/ 129646 w 90"/>
              <a:gd name="T77" fmla="*/ 347680 h 93"/>
              <a:gd name="T78" fmla="*/ 36301 w 90"/>
              <a:gd name="T79" fmla="*/ 435897 h 93"/>
              <a:gd name="T80" fmla="*/ 36301 w 90"/>
              <a:gd name="T81" fmla="*/ 451465 h 93"/>
              <a:gd name="T82" fmla="*/ 51858 w 90"/>
              <a:gd name="T83" fmla="*/ 451465 h 93"/>
              <a:gd name="T84" fmla="*/ 435610 w 90"/>
              <a:gd name="T85" fmla="*/ 435897 h 93"/>
              <a:gd name="T86" fmla="*/ 342265 w 90"/>
              <a:gd name="T87" fmla="*/ 347680 h 93"/>
              <a:gd name="T88" fmla="*/ 326708 w 90"/>
              <a:gd name="T89" fmla="*/ 347680 h 93"/>
              <a:gd name="T90" fmla="*/ 326708 w 90"/>
              <a:gd name="T91" fmla="*/ 358058 h 93"/>
              <a:gd name="T92" fmla="*/ 420053 w 90"/>
              <a:gd name="T93" fmla="*/ 451465 h 93"/>
              <a:gd name="T94" fmla="*/ 435610 w 90"/>
              <a:gd name="T95" fmla="*/ 451465 h 93"/>
              <a:gd name="T96" fmla="*/ 435610 w 90"/>
              <a:gd name="T97" fmla="*/ 435897 h 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0" h="93">
                <a:moveTo>
                  <a:pt x="86" y="38"/>
                </a:moveTo>
                <a:cubicBezTo>
                  <a:pt x="88" y="40"/>
                  <a:pt x="90" y="43"/>
                  <a:pt x="90" y="46"/>
                </a:cubicBezTo>
                <a:cubicBezTo>
                  <a:pt x="90" y="83"/>
                  <a:pt x="90" y="83"/>
                  <a:pt x="90" y="83"/>
                </a:cubicBezTo>
                <a:cubicBezTo>
                  <a:pt x="90" y="88"/>
                  <a:pt x="86" y="93"/>
                  <a:pt x="81" y="93"/>
                </a:cubicBezTo>
                <a:cubicBezTo>
                  <a:pt x="9" y="93"/>
                  <a:pt x="9" y="93"/>
                  <a:pt x="9" y="93"/>
                </a:cubicBezTo>
                <a:cubicBezTo>
                  <a:pt x="4" y="93"/>
                  <a:pt x="0" y="88"/>
                  <a:pt x="0" y="83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4"/>
                  <a:pt x="1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39"/>
                  <a:pt x="2" y="39"/>
                  <a:pt x="3" y="39"/>
                </a:cubicBezTo>
                <a:cubicBezTo>
                  <a:pt x="39" y="3"/>
                  <a:pt x="39" y="3"/>
                  <a:pt x="39" y="3"/>
                </a:cubicBezTo>
                <a:cubicBezTo>
                  <a:pt x="43" y="0"/>
                  <a:pt x="46" y="0"/>
                  <a:pt x="50" y="3"/>
                </a:cubicBezTo>
                <a:cubicBezTo>
                  <a:pt x="86" y="38"/>
                  <a:pt x="86" y="38"/>
                  <a:pt x="86" y="38"/>
                </a:cubicBezTo>
                <a:close/>
                <a:moveTo>
                  <a:pt x="15" y="30"/>
                </a:moveTo>
                <a:cubicBezTo>
                  <a:pt x="15" y="52"/>
                  <a:pt x="15" y="52"/>
                  <a:pt x="15" y="52"/>
                </a:cubicBezTo>
                <a:cubicBezTo>
                  <a:pt x="45" y="75"/>
                  <a:pt x="45" y="75"/>
                  <a:pt x="45" y="75"/>
                </a:cubicBezTo>
                <a:cubicBezTo>
                  <a:pt x="72" y="54"/>
                  <a:pt x="72" y="54"/>
                  <a:pt x="72" y="54"/>
                </a:cubicBezTo>
                <a:cubicBezTo>
                  <a:pt x="72" y="30"/>
                  <a:pt x="72" y="30"/>
                  <a:pt x="72" y="30"/>
                </a:cubicBezTo>
                <a:cubicBezTo>
                  <a:pt x="15" y="30"/>
                  <a:pt x="15" y="30"/>
                  <a:pt x="15" y="30"/>
                </a:cubicBezTo>
                <a:close/>
                <a:moveTo>
                  <a:pt x="25" y="35"/>
                </a:moveTo>
                <a:cubicBezTo>
                  <a:pt x="25" y="39"/>
                  <a:pt x="25" y="39"/>
                  <a:pt x="25" y="39"/>
                </a:cubicBezTo>
                <a:cubicBezTo>
                  <a:pt x="63" y="39"/>
                  <a:pt x="63" y="39"/>
                  <a:pt x="63" y="39"/>
                </a:cubicBezTo>
                <a:cubicBezTo>
                  <a:pt x="63" y="35"/>
                  <a:pt x="63" y="35"/>
                  <a:pt x="63" y="35"/>
                </a:cubicBezTo>
                <a:cubicBezTo>
                  <a:pt x="25" y="35"/>
                  <a:pt x="25" y="35"/>
                  <a:pt x="25" y="35"/>
                </a:cubicBezTo>
                <a:close/>
                <a:moveTo>
                  <a:pt x="25" y="51"/>
                </a:moveTo>
                <a:cubicBezTo>
                  <a:pt x="25" y="55"/>
                  <a:pt x="25" y="55"/>
                  <a:pt x="25" y="55"/>
                </a:cubicBezTo>
                <a:cubicBezTo>
                  <a:pt x="63" y="55"/>
                  <a:pt x="63" y="55"/>
                  <a:pt x="63" y="55"/>
                </a:cubicBezTo>
                <a:cubicBezTo>
                  <a:pt x="63" y="51"/>
                  <a:pt x="63" y="51"/>
                  <a:pt x="63" y="51"/>
                </a:cubicBezTo>
                <a:cubicBezTo>
                  <a:pt x="25" y="51"/>
                  <a:pt x="25" y="51"/>
                  <a:pt x="25" y="51"/>
                </a:cubicBezTo>
                <a:close/>
                <a:moveTo>
                  <a:pt x="25" y="43"/>
                </a:moveTo>
                <a:cubicBezTo>
                  <a:pt x="25" y="47"/>
                  <a:pt x="25" y="47"/>
                  <a:pt x="25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3"/>
                  <a:pt x="63" y="43"/>
                  <a:pt x="63" y="43"/>
                </a:cubicBezTo>
                <a:cubicBezTo>
                  <a:pt x="25" y="43"/>
                  <a:pt x="25" y="43"/>
                  <a:pt x="25" y="43"/>
                </a:cubicBezTo>
                <a:close/>
                <a:moveTo>
                  <a:pt x="10" y="87"/>
                </a:moveTo>
                <a:cubicBezTo>
                  <a:pt x="28" y="69"/>
                  <a:pt x="28" y="69"/>
                  <a:pt x="28" y="69"/>
                </a:cubicBezTo>
                <a:cubicBezTo>
                  <a:pt x="28" y="69"/>
                  <a:pt x="28" y="68"/>
                  <a:pt x="28" y="67"/>
                </a:cubicBezTo>
                <a:cubicBezTo>
                  <a:pt x="27" y="66"/>
                  <a:pt x="26" y="66"/>
                  <a:pt x="25" y="67"/>
                </a:cubicBezTo>
                <a:cubicBezTo>
                  <a:pt x="7" y="84"/>
                  <a:pt x="7" y="84"/>
                  <a:pt x="7" y="84"/>
                </a:cubicBezTo>
                <a:cubicBezTo>
                  <a:pt x="6" y="85"/>
                  <a:pt x="6" y="86"/>
                  <a:pt x="7" y="87"/>
                </a:cubicBezTo>
                <a:cubicBezTo>
                  <a:pt x="8" y="87"/>
                  <a:pt x="9" y="87"/>
                  <a:pt x="10" y="87"/>
                </a:cubicBezTo>
                <a:close/>
                <a:moveTo>
                  <a:pt x="84" y="84"/>
                </a:moveTo>
                <a:cubicBezTo>
                  <a:pt x="66" y="67"/>
                  <a:pt x="66" y="67"/>
                  <a:pt x="66" y="67"/>
                </a:cubicBezTo>
                <a:cubicBezTo>
                  <a:pt x="65" y="66"/>
                  <a:pt x="64" y="66"/>
                  <a:pt x="63" y="67"/>
                </a:cubicBezTo>
                <a:cubicBezTo>
                  <a:pt x="62" y="68"/>
                  <a:pt x="62" y="69"/>
                  <a:pt x="63" y="69"/>
                </a:cubicBezTo>
                <a:cubicBezTo>
                  <a:pt x="81" y="87"/>
                  <a:pt x="81" y="87"/>
                  <a:pt x="81" y="87"/>
                </a:cubicBezTo>
                <a:cubicBezTo>
                  <a:pt x="82" y="87"/>
                  <a:pt x="83" y="87"/>
                  <a:pt x="84" y="87"/>
                </a:cubicBezTo>
                <a:cubicBezTo>
                  <a:pt x="85" y="86"/>
                  <a:pt x="85" y="85"/>
                  <a:pt x="84" y="84"/>
                </a:cubicBezTo>
                <a:close/>
              </a:path>
            </a:pathLst>
          </a:custGeom>
          <a:solidFill>
            <a:srgbClr val="4B64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00" name="KSO_Shape"/>
          <p:cNvSpPr>
            <a:spLocks noChangeArrowheads="1"/>
          </p:cNvSpPr>
          <p:nvPr/>
        </p:nvSpPr>
        <p:spPr bwMode="auto">
          <a:xfrm>
            <a:off x="8143875" y="4575351"/>
            <a:ext cx="504825" cy="542925"/>
          </a:xfrm>
          <a:custGeom>
            <a:avLst/>
            <a:gdLst>
              <a:gd name="T0" fmla="*/ 373038 w 2578"/>
              <a:gd name="T1" fmla="*/ 542925 h 2775"/>
              <a:gd name="T2" fmla="*/ 358351 w 2578"/>
              <a:gd name="T3" fmla="*/ 279973 h 2775"/>
              <a:gd name="T4" fmla="*/ 338182 w 2578"/>
              <a:gd name="T5" fmla="*/ 250039 h 2775"/>
              <a:gd name="T6" fmla="*/ 401628 w 2578"/>
              <a:gd name="T7" fmla="*/ 227344 h 2775"/>
              <a:gd name="T8" fmla="*/ 382241 w 2578"/>
              <a:gd name="T9" fmla="*/ 250039 h 2775"/>
              <a:gd name="T10" fmla="*/ 452541 w 2578"/>
              <a:gd name="T11" fmla="*/ 306190 h 2775"/>
              <a:gd name="T12" fmla="*/ 504238 w 2578"/>
              <a:gd name="T13" fmla="*/ 305408 h 2775"/>
              <a:gd name="T14" fmla="*/ 504825 w 2578"/>
              <a:gd name="T15" fmla="*/ 411058 h 2775"/>
              <a:gd name="T16" fmla="*/ 265141 w 2578"/>
              <a:gd name="T17" fmla="*/ 411058 h 2775"/>
              <a:gd name="T18" fmla="*/ 480935 w 2578"/>
              <a:gd name="T19" fmla="*/ 411058 h 2775"/>
              <a:gd name="T20" fmla="*/ 382241 w 2578"/>
              <a:gd name="T21" fmla="*/ 431797 h 2775"/>
              <a:gd name="T22" fmla="*/ 361093 w 2578"/>
              <a:gd name="T23" fmla="*/ 446079 h 2775"/>
              <a:gd name="T24" fmla="*/ 349148 w 2578"/>
              <a:gd name="T25" fmla="*/ 411058 h 2775"/>
              <a:gd name="T26" fmla="*/ 361876 w 2578"/>
              <a:gd name="T27" fmla="*/ 337298 h 2775"/>
              <a:gd name="T28" fmla="*/ 382241 w 2578"/>
              <a:gd name="T29" fmla="*/ 390515 h 2775"/>
              <a:gd name="T30" fmla="*/ 382241 w 2578"/>
              <a:gd name="T31" fmla="*/ 431797 h 2775"/>
              <a:gd name="T32" fmla="*/ 219319 w 2578"/>
              <a:gd name="T33" fmla="*/ 336516 h 2775"/>
              <a:gd name="T34" fmla="*/ 81461 w 2578"/>
              <a:gd name="T35" fmla="*/ 368993 h 2775"/>
              <a:gd name="T36" fmla="*/ 81461 w 2578"/>
              <a:gd name="T37" fmla="*/ 336516 h 2775"/>
              <a:gd name="T38" fmla="*/ 81461 w 2578"/>
              <a:gd name="T39" fmla="*/ 314799 h 2775"/>
              <a:gd name="T40" fmla="*/ 81461 w 2578"/>
              <a:gd name="T41" fmla="*/ 282125 h 2775"/>
              <a:gd name="T42" fmla="*/ 232047 w 2578"/>
              <a:gd name="T43" fmla="*/ 314799 h 2775"/>
              <a:gd name="T44" fmla="*/ 65208 w 2578"/>
              <a:gd name="T45" fmla="*/ 189975 h 2775"/>
              <a:gd name="T46" fmla="*/ 298822 w 2578"/>
              <a:gd name="T47" fmla="*/ 173736 h 2775"/>
              <a:gd name="T48" fmla="*/ 298822 w 2578"/>
              <a:gd name="T49" fmla="*/ 206214 h 2775"/>
              <a:gd name="T50" fmla="*/ 81461 w 2578"/>
              <a:gd name="T51" fmla="*/ 260604 h 2775"/>
              <a:gd name="T52" fmla="*/ 81461 w 2578"/>
              <a:gd name="T53" fmla="*/ 227931 h 2775"/>
              <a:gd name="T54" fmla="*/ 304305 w 2578"/>
              <a:gd name="T55" fmla="*/ 228909 h 2775"/>
              <a:gd name="T56" fmla="*/ 295689 w 2578"/>
              <a:gd name="T57" fmla="*/ 260604 h 2775"/>
              <a:gd name="T58" fmla="*/ 347777 w 2578"/>
              <a:gd name="T59" fmla="*/ 141063 h 2775"/>
              <a:gd name="T60" fmla="*/ 292752 w 2578"/>
              <a:gd name="T61" fmla="*/ 86868 h 2775"/>
              <a:gd name="T62" fmla="*/ 255350 w 2578"/>
              <a:gd name="T63" fmla="*/ 130302 h 2775"/>
              <a:gd name="T64" fmla="*/ 86944 w 2578"/>
              <a:gd name="T65" fmla="*/ 92151 h 2775"/>
              <a:gd name="T66" fmla="*/ 86944 w 2578"/>
              <a:gd name="T67" fmla="*/ 86868 h 2775"/>
              <a:gd name="T68" fmla="*/ 32506 w 2578"/>
              <a:gd name="T69" fmla="*/ 455861 h 2775"/>
              <a:gd name="T70" fmla="*/ 238901 w 2578"/>
              <a:gd name="T71" fmla="*/ 510252 h 2775"/>
              <a:gd name="T72" fmla="*/ 65208 w 2578"/>
              <a:gd name="T73" fmla="*/ 542729 h 2775"/>
              <a:gd name="T74" fmla="*/ 0 w 2578"/>
              <a:gd name="T75" fmla="*/ 119346 h 2775"/>
              <a:gd name="T76" fmla="*/ 98302 w 2578"/>
              <a:gd name="T77" fmla="*/ 65151 h 2775"/>
              <a:gd name="T78" fmla="*/ 129633 w 2578"/>
              <a:gd name="T79" fmla="*/ 54195 h 2775"/>
              <a:gd name="T80" fmla="*/ 249279 w 2578"/>
              <a:gd name="T81" fmla="*/ 54195 h 2775"/>
              <a:gd name="T82" fmla="*/ 281981 w 2578"/>
              <a:gd name="T83" fmla="*/ 65151 h 2775"/>
              <a:gd name="T84" fmla="*/ 380283 w 2578"/>
              <a:gd name="T85" fmla="*/ 119346 h 2775"/>
              <a:gd name="T86" fmla="*/ 347777 w 2578"/>
              <a:gd name="T87" fmla="*/ 216974 h 2775"/>
              <a:gd name="T88" fmla="*/ 189554 w 2578"/>
              <a:gd name="T89" fmla="*/ 29543 h 2775"/>
              <a:gd name="T90" fmla="*/ 189554 w 2578"/>
              <a:gd name="T91" fmla="*/ 91172 h 2775"/>
              <a:gd name="T92" fmla="*/ 189554 w 2578"/>
              <a:gd name="T93" fmla="*/ 29543 h 277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578" h="2775">
                <a:moveTo>
                  <a:pt x="2578" y="2101"/>
                </a:moveTo>
                <a:cubicBezTo>
                  <a:pt x="2578" y="2473"/>
                  <a:pt x="2277" y="2775"/>
                  <a:pt x="1905" y="2775"/>
                </a:cubicBezTo>
                <a:cubicBezTo>
                  <a:pt x="1533" y="2775"/>
                  <a:pt x="1232" y="2473"/>
                  <a:pt x="1232" y="2101"/>
                </a:cubicBezTo>
                <a:cubicBezTo>
                  <a:pt x="1232" y="1750"/>
                  <a:pt x="1487" y="1462"/>
                  <a:pt x="1830" y="1431"/>
                </a:cubicBezTo>
                <a:cubicBezTo>
                  <a:pt x="1830" y="1278"/>
                  <a:pt x="1830" y="1278"/>
                  <a:pt x="1830" y="1278"/>
                </a:cubicBezTo>
                <a:cubicBezTo>
                  <a:pt x="1727" y="1278"/>
                  <a:pt x="1727" y="1278"/>
                  <a:pt x="1727" y="1278"/>
                </a:cubicBezTo>
                <a:cubicBezTo>
                  <a:pt x="1727" y="1162"/>
                  <a:pt x="1727" y="1162"/>
                  <a:pt x="1727" y="1162"/>
                </a:cubicBezTo>
                <a:cubicBezTo>
                  <a:pt x="2051" y="1162"/>
                  <a:pt x="2051" y="1162"/>
                  <a:pt x="2051" y="1162"/>
                </a:cubicBezTo>
                <a:cubicBezTo>
                  <a:pt x="2051" y="1278"/>
                  <a:pt x="2051" y="1278"/>
                  <a:pt x="2051" y="1278"/>
                </a:cubicBezTo>
                <a:cubicBezTo>
                  <a:pt x="1952" y="1278"/>
                  <a:pt x="1952" y="1278"/>
                  <a:pt x="1952" y="1278"/>
                </a:cubicBezTo>
                <a:cubicBezTo>
                  <a:pt x="1952" y="1431"/>
                  <a:pt x="1952" y="1431"/>
                  <a:pt x="1952" y="1431"/>
                </a:cubicBezTo>
                <a:cubicBezTo>
                  <a:pt x="2081" y="1443"/>
                  <a:pt x="2214" y="1491"/>
                  <a:pt x="2311" y="1565"/>
                </a:cubicBezTo>
                <a:cubicBezTo>
                  <a:pt x="2445" y="1431"/>
                  <a:pt x="2445" y="1431"/>
                  <a:pt x="2445" y="1431"/>
                </a:cubicBezTo>
                <a:cubicBezTo>
                  <a:pt x="2575" y="1561"/>
                  <a:pt x="2575" y="1561"/>
                  <a:pt x="2575" y="1561"/>
                </a:cubicBezTo>
                <a:cubicBezTo>
                  <a:pt x="2441" y="1695"/>
                  <a:pt x="2441" y="1695"/>
                  <a:pt x="2441" y="1695"/>
                </a:cubicBezTo>
                <a:cubicBezTo>
                  <a:pt x="2527" y="1808"/>
                  <a:pt x="2578" y="1949"/>
                  <a:pt x="2578" y="2101"/>
                </a:cubicBezTo>
                <a:close/>
                <a:moveTo>
                  <a:pt x="1905" y="1550"/>
                </a:moveTo>
                <a:cubicBezTo>
                  <a:pt x="1601" y="1550"/>
                  <a:pt x="1354" y="1798"/>
                  <a:pt x="1354" y="2101"/>
                </a:cubicBezTo>
                <a:cubicBezTo>
                  <a:pt x="1354" y="2405"/>
                  <a:pt x="1601" y="2652"/>
                  <a:pt x="1905" y="2652"/>
                </a:cubicBezTo>
                <a:cubicBezTo>
                  <a:pt x="2209" y="2652"/>
                  <a:pt x="2456" y="2405"/>
                  <a:pt x="2456" y="2101"/>
                </a:cubicBezTo>
                <a:cubicBezTo>
                  <a:pt x="2456" y="1798"/>
                  <a:pt x="2209" y="1550"/>
                  <a:pt x="1905" y="1550"/>
                </a:cubicBezTo>
                <a:close/>
                <a:moveTo>
                  <a:pt x="1952" y="2207"/>
                </a:moveTo>
                <a:cubicBezTo>
                  <a:pt x="1952" y="2280"/>
                  <a:pt x="1952" y="2280"/>
                  <a:pt x="1952" y="2280"/>
                </a:cubicBezTo>
                <a:cubicBezTo>
                  <a:pt x="1844" y="2280"/>
                  <a:pt x="1844" y="2280"/>
                  <a:pt x="1844" y="2280"/>
                </a:cubicBezTo>
                <a:cubicBezTo>
                  <a:pt x="1844" y="2207"/>
                  <a:pt x="1844" y="2207"/>
                  <a:pt x="1844" y="2207"/>
                </a:cubicBezTo>
                <a:cubicBezTo>
                  <a:pt x="1807" y="2186"/>
                  <a:pt x="1783" y="2147"/>
                  <a:pt x="1783" y="2101"/>
                </a:cubicBezTo>
                <a:cubicBezTo>
                  <a:pt x="1783" y="2056"/>
                  <a:pt x="1812" y="2017"/>
                  <a:pt x="1848" y="1996"/>
                </a:cubicBezTo>
                <a:cubicBezTo>
                  <a:pt x="1848" y="1724"/>
                  <a:pt x="1848" y="1724"/>
                  <a:pt x="1848" y="1724"/>
                </a:cubicBezTo>
                <a:cubicBezTo>
                  <a:pt x="1952" y="1724"/>
                  <a:pt x="1952" y="1724"/>
                  <a:pt x="1952" y="1724"/>
                </a:cubicBezTo>
                <a:cubicBezTo>
                  <a:pt x="1952" y="1996"/>
                  <a:pt x="1952" y="1996"/>
                  <a:pt x="1952" y="1996"/>
                </a:cubicBezTo>
                <a:cubicBezTo>
                  <a:pt x="1989" y="2017"/>
                  <a:pt x="2027" y="2056"/>
                  <a:pt x="2027" y="2101"/>
                </a:cubicBezTo>
                <a:cubicBezTo>
                  <a:pt x="2027" y="2147"/>
                  <a:pt x="1989" y="2186"/>
                  <a:pt x="1952" y="2207"/>
                </a:cubicBezTo>
                <a:close/>
                <a:moveTo>
                  <a:pt x="416" y="1720"/>
                </a:moveTo>
                <a:cubicBezTo>
                  <a:pt x="1120" y="1720"/>
                  <a:pt x="1120" y="1720"/>
                  <a:pt x="1120" y="1720"/>
                </a:cubicBezTo>
                <a:cubicBezTo>
                  <a:pt x="1094" y="1773"/>
                  <a:pt x="1074" y="1828"/>
                  <a:pt x="1060" y="1886"/>
                </a:cubicBezTo>
                <a:cubicBezTo>
                  <a:pt x="416" y="1886"/>
                  <a:pt x="416" y="1886"/>
                  <a:pt x="416" y="1886"/>
                </a:cubicBezTo>
                <a:cubicBezTo>
                  <a:pt x="370" y="1886"/>
                  <a:pt x="333" y="1849"/>
                  <a:pt x="333" y="1803"/>
                </a:cubicBezTo>
                <a:cubicBezTo>
                  <a:pt x="333" y="1757"/>
                  <a:pt x="370" y="1720"/>
                  <a:pt x="416" y="1720"/>
                </a:cubicBezTo>
                <a:close/>
                <a:moveTo>
                  <a:pt x="1185" y="1609"/>
                </a:moveTo>
                <a:cubicBezTo>
                  <a:pt x="416" y="1609"/>
                  <a:pt x="416" y="1609"/>
                  <a:pt x="416" y="1609"/>
                </a:cubicBezTo>
                <a:cubicBezTo>
                  <a:pt x="370" y="1609"/>
                  <a:pt x="333" y="1572"/>
                  <a:pt x="333" y="1526"/>
                </a:cubicBezTo>
                <a:cubicBezTo>
                  <a:pt x="333" y="1480"/>
                  <a:pt x="370" y="1442"/>
                  <a:pt x="416" y="1442"/>
                </a:cubicBezTo>
                <a:cubicBezTo>
                  <a:pt x="1338" y="1442"/>
                  <a:pt x="1338" y="1442"/>
                  <a:pt x="1338" y="1442"/>
                </a:cubicBezTo>
                <a:cubicBezTo>
                  <a:pt x="1279" y="1491"/>
                  <a:pt x="1228" y="1547"/>
                  <a:pt x="1185" y="1609"/>
                </a:cubicBezTo>
                <a:close/>
                <a:moveTo>
                  <a:pt x="416" y="1054"/>
                </a:moveTo>
                <a:cubicBezTo>
                  <a:pt x="370" y="1054"/>
                  <a:pt x="333" y="1017"/>
                  <a:pt x="333" y="971"/>
                </a:cubicBezTo>
                <a:cubicBezTo>
                  <a:pt x="333" y="925"/>
                  <a:pt x="370" y="888"/>
                  <a:pt x="416" y="888"/>
                </a:cubicBezTo>
                <a:cubicBezTo>
                  <a:pt x="1526" y="888"/>
                  <a:pt x="1526" y="888"/>
                  <a:pt x="1526" y="888"/>
                </a:cubicBezTo>
                <a:cubicBezTo>
                  <a:pt x="1572" y="888"/>
                  <a:pt x="1609" y="925"/>
                  <a:pt x="1609" y="971"/>
                </a:cubicBezTo>
                <a:cubicBezTo>
                  <a:pt x="1609" y="1017"/>
                  <a:pt x="1572" y="1054"/>
                  <a:pt x="1526" y="1054"/>
                </a:cubicBezTo>
                <a:lnTo>
                  <a:pt x="416" y="1054"/>
                </a:lnTo>
                <a:close/>
                <a:moveTo>
                  <a:pt x="416" y="1332"/>
                </a:moveTo>
                <a:cubicBezTo>
                  <a:pt x="370" y="1332"/>
                  <a:pt x="333" y="1294"/>
                  <a:pt x="333" y="1248"/>
                </a:cubicBezTo>
                <a:cubicBezTo>
                  <a:pt x="333" y="1202"/>
                  <a:pt x="370" y="1165"/>
                  <a:pt x="416" y="1165"/>
                </a:cubicBezTo>
                <a:cubicBezTo>
                  <a:pt x="1526" y="1165"/>
                  <a:pt x="1526" y="1165"/>
                  <a:pt x="1526" y="1165"/>
                </a:cubicBezTo>
                <a:cubicBezTo>
                  <a:pt x="1536" y="1165"/>
                  <a:pt x="1545" y="1168"/>
                  <a:pt x="1554" y="1170"/>
                </a:cubicBezTo>
                <a:cubicBezTo>
                  <a:pt x="1554" y="1311"/>
                  <a:pt x="1554" y="1311"/>
                  <a:pt x="1554" y="1311"/>
                </a:cubicBezTo>
                <a:cubicBezTo>
                  <a:pt x="1539" y="1318"/>
                  <a:pt x="1525" y="1324"/>
                  <a:pt x="1510" y="1332"/>
                </a:cubicBezTo>
                <a:lnTo>
                  <a:pt x="416" y="1332"/>
                </a:lnTo>
                <a:close/>
                <a:moveTo>
                  <a:pt x="1776" y="721"/>
                </a:moveTo>
                <a:cubicBezTo>
                  <a:pt x="1776" y="568"/>
                  <a:pt x="1651" y="444"/>
                  <a:pt x="1498" y="444"/>
                </a:cubicBezTo>
                <a:cubicBezTo>
                  <a:pt x="1495" y="444"/>
                  <a:pt x="1495" y="444"/>
                  <a:pt x="1495" y="444"/>
                </a:cubicBezTo>
                <a:cubicBezTo>
                  <a:pt x="1497" y="453"/>
                  <a:pt x="1498" y="462"/>
                  <a:pt x="1498" y="471"/>
                </a:cubicBezTo>
                <a:cubicBezTo>
                  <a:pt x="1498" y="579"/>
                  <a:pt x="1411" y="666"/>
                  <a:pt x="1304" y="666"/>
                </a:cubicBezTo>
                <a:cubicBezTo>
                  <a:pt x="638" y="666"/>
                  <a:pt x="638" y="666"/>
                  <a:pt x="638" y="666"/>
                </a:cubicBezTo>
                <a:cubicBezTo>
                  <a:pt x="531" y="666"/>
                  <a:pt x="444" y="579"/>
                  <a:pt x="444" y="471"/>
                </a:cubicBezTo>
                <a:cubicBezTo>
                  <a:pt x="444" y="462"/>
                  <a:pt x="445" y="453"/>
                  <a:pt x="447" y="444"/>
                </a:cubicBezTo>
                <a:cubicBezTo>
                  <a:pt x="444" y="444"/>
                  <a:pt x="444" y="444"/>
                  <a:pt x="444" y="444"/>
                </a:cubicBezTo>
                <a:cubicBezTo>
                  <a:pt x="291" y="444"/>
                  <a:pt x="166" y="568"/>
                  <a:pt x="166" y="721"/>
                </a:cubicBezTo>
                <a:cubicBezTo>
                  <a:pt x="166" y="2330"/>
                  <a:pt x="166" y="2330"/>
                  <a:pt x="166" y="2330"/>
                </a:cubicBezTo>
                <a:cubicBezTo>
                  <a:pt x="166" y="2483"/>
                  <a:pt x="291" y="2608"/>
                  <a:pt x="444" y="2608"/>
                </a:cubicBezTo>
                <a:cubicBezTo>
                  <a:pt x="1220" y="2608"/>
                  <a:pt x="1220" y="2608"/>
                  <a:pt x="1220" y="2608"/>
                </a:cubicBezTo>
                <a:cubicBezTo>
                  <a:pt x="1271" y="2672"/>
                  <a:pt x="1331" y="2728"/>
                  <a:pt x="1398" y="2774"/>
                </a:cubicBezTo>
                <a:cubicBezTo>
                  <a:pt x="333" y="2774"/>
                  <a:pt x="333" y="2774"/>
                  <a:pt x="333" y="2774"/>
                </a:cubicBezTo>
                <a:cubicBezTo>
                  <a:pt x="180" y="2774"/>
                  <a:pt x="0" y="2650"/>
                  <a:pt x="0" y="2497"/>
                </a:cubicBezTo>
                <a:cubicBezTo>
                  <a:pt x="0" y="610"/>
                  <a:pt x="0" y="610"/>
                  <a:pt x="0" y="610"/>
                </a:cubicBezTo>
                <a:cubicBezTo>
                  <a:pt x="0" y="457"/>
                  <a:pt x="180" y="333"/>
                  <a:pt x="333" y="333"/>
                </a:cubicBezTo>
                <a:cubicBezTo>
                  <a:pt x="502" y="333"/>
                  <a:pt x="502" y="333"/>
                  <a:pt x="502" y="333"/>
                </a:cubicBezTo>
                <a:cubicBezTo>
                  <a:pt x="537" y="298"/>
                  <a:pt x="585" y="277"/>
                  <a:pt x="638" y="277"/>
                </a:cubicBezTo>
                <a:cubicBezTo>
                  <a:pt x="662" y="277"/>
                  <a:pt x="662" y="277"/>
                  <a:pt x="662" y="277"/>
                </a:cubicBezTo>
                <a:cubicBezTo>
                  <a:pt x="678" y="122"/>
                  <a:pt x="808" y="0"/>
                  <a:pt x="968" y="0"/>
                </a:cubicBezTo>
                <a:cubicBezTo>
                  <a:pt x="1127" y="0"/>
                  <a:pt x="1257" y="122"/>
                  <a:pt x="1273" y="277"/>
                </a:cubicBezTo>
                <a:cubicBezTo>
                  <a:pt x="1304" y="277"/>
                  <a:pt x="1304" y="277"/>
                  <a:pt x="1304" y="277"/>
                </a:cubicBezTo>
                <a:cubicBezTo>
                  <a:pt x="1357" y="277"/>
                  <a:pt x="1405" y="298"/>
                  <a:pt x="1440" y="333"/>
                </a:cubicBezTo>
                <a:cubicBezTo>
                  <a:pt x="1609" y="333"/>
                  <a:pt x="1609" y="333"/>
                  <a:pt x="1609" y="333"/>
                </a:cubicBezTo>
                <a:cubicBezTo>
                  <a:pt x="1763" y="333"/>
                  <a:pt x="1942" y="457"/>
                  <a:pt x="1942" y="610"/>
                </a:cubicBezTo>
                <a:cubicBezTo>
                  <a:pt x="1942" y="1109"/>
                  <a:pt x="1942" y="1109"/>
                  <a:pt x="1942" y="1109"/>
                </a:cubicBezTo>
                <a:cubicBezTo>
                  <a:pt x="1776" y="1109"/>
                  <a:pt x="1776" y="1109"/>
                  <a:pt x="1776" y="1109"/>
                </a:cubicBezTo>
                <a:lnTo>
                  <a:pt x="1776" y="721"/>
                </a:lnTo>
                <a:close/>
                <a:moveTo>
                  <a:pt x="968" y="151"/>
                </a:moveTo>
                <a:cubicBezTo>
                  <a:pt x="881" y="151"/>
                  <a:pt x="810" y="222"/>
                  <a:pt x="810" y="308"/>
                </a:cubicBezTo>
                <a:cubicBezTo>
                  <a:pt x="810" y="395"/>
                  <a:pt x="881" y="466"/>
                  <a:pt x="968" y="466"/>
                </a:cubicBezTo>
                <a:cubicBezTo>
                  <a:pt x="1055" y="466"/>
                  <a:pt x="1125" y="395"/>
                  <a:pt x="1125" y="308"/>
                </a:cubicBezTo>
                <a:cubicBezTo>
                  <a:pt x="1125" y="222"/>
                  <a:pt x="1055" y="151"/>
                  <a:pt x="968" y="151"/>
                </a:cubicBezTo>
                <a:close/>
              </a:path>
            </a:pathLst>
          </a:custGeom>
          <a:solidFill>
            <a:srgbClr val="4B64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101" name="KSO_Shape"/>
          <p:cNvSpPr>
            <a:spLocks noChangeArrowheads="1"/>
          </p:cNvSpPr>
          <p:nvPr/>
        </p:nvSpPr>
        <p:spPr bwMode="auto">
          <a:xfrm>
            <a:off x="8195985" y="2201107"/>
            <a:ext cx="504825" cy="504825"/>
          </a:xfrm>
          <a:custGeom>
            <a:avLst/>
            <a:gdLst>
              <a:gd name="T0" fmla="*/ 409064 w 3279"/>
              <a:gd name="T1" fmla="*/ 504825 h 3279"/>
              <a:gd name="T2" fmla="*/ 94530 w 3279"/>
              <a:gd name="T3" fmla="*/ 504825 h 3279"/>
              <a:gd name="T4" fmla="*/ 0 w 3279"/>
              <a:gd name="T5" fmla="*/ 409064 h 3279"/>
              <a:gd name="T6" fmla="*/ 0 w 3279"/>
              <a:gd name="T7" fmla="*/ 0 h 3279"/>
              <a:gd name="T8" fmla="*/ 373962 w 3279"/>
              <a:gd name="T9" fmla="*/ 0 h 3279"/>
              <a:gd name="T10" fmla="*/ 373962 w 3279"/>
              <a:gd name="T11" fmla="*/ 30176 h 3279"/>
              <a:gd name="T12" fmla="*/ 444474 w 3279"/>
              <a:gd name="T13" fmla="*/ 30176 h 3279"/>
              <a:gd name="T14" fmla="*/ 444474 w 3279"/>
              <a:gd name="T15" fmla="*/ 30176 h 3279"/>
              <a:gd name="T16" fmla="*/ 444474 w 3279"/>
              <a:gd name="T17" fmla="*/ 60351 h 3279"/>
              <a:gd name="T18" fmla="*/ 472032 w 3279"/>
              <a:gd name="T19" fmla="*/ 60351 h 3279"/>
              <a:gd name="T20" fmla="*/ 504825 w 3279"/>
              <a:gd name="T21" fmla="*/ 60351 h 3279"/>
              <a:gd name="T22" fmla="*/ 504825 w 3279"/>
              <a:gd name="T23" fmla="*/ 409064 h 3279"/>
              <a:gd name="T24" fmla="*/ 409064 w 3279"/>
              <a:gd name="T25" fmla="*/ 504825 h 3279"/>
              <a:gd name="T26" fmla="*/ 333625 w 3279"/>
              <a:gd name="T27" fmla="*/ 40183 h 3279"/>
              <a:gd name="T28" fmla="*/ 40337 w 3279"/>
              <a:gd name="T29" fmla="*/ 40183 h 3279"/>
              <a:gd name="T30" fmla="*/ 40337 w 3279"/>
              <a:gd name="T31" fmla="*/ 419225 h 3279"/>
              <a:gd name="T32" fmla="*/ 74207 w 3279"/>
              <a:gd name="T33" fmla="*/ 454481 h 3279"/>
              <a:gd name="T34" fmla="*/ 333625 w 3279"/>
              <a:gd name="T35" fmla="*/ 454481 h 3279"/>
              <a:gd name="T36" fmla="*/ 333625 w 3279"/>
              <a:gd name="T37" fmla="*/ 40183 h 3279"/>
              <a:gd name="T38" fmla="*/ 473418 w 3279"/>
              <a:gd name="T39" fmla="*/ 90373 h 3279"/>
              <a:gd name="T40" fmla="*/ 444474 w 3279"/>
              <a:gd name="T41" fmla="*/ 90373 h 3279"/>
              <a:gd name="T42" fmla="*/ 444474 w 3279"/>
              <a:gd name="T43" fmla="*/ 393360 h 3279"/>
              <a:gd name="T44" fmla="*/ 424921 w 3279"/>
              <a:gd name="T45" fmla="*/ 409064 h 3279"/>
              <a:gd name="T46" fmla="*/ 404137 w 3279"/>
              <a:gd name="T47" fmla="*/ 393360 h 3279"/>
              <a:gd name="T48" fmla="*/ 404137 w 3279"/>
              <a:gd name="T49" fmla="*/ 60351 h 3279"/>
              <a:gd name="T50" fmla="*/ 373962 w 3279"/>
              <a:gd name="T51" fmla="*/ 60351 h 3279"/>
              <a:gd name="T52" fmla="*/ 373962 w 3279"/>
              <a:gd name="T53" fmla="*/ 408448 h 3279"/>
              <a:gd name="T54" fmla="*/ 424921 w 3279"/>
              <a:gd name="T55" fmla="*/ 455713 h 3279"/>
              <a:gd name="T56" fmla="*/ 473418 w 3279"/>
              <a:gd name="T57" fmla="*/ 408448 h 3279"/>
              <a:gd name="T58" fmla="*/ 473418 w 3279"/>
              <a:gd name="T59" fmla="*/ 90373 h 3279"/>
              <a:gd name="T60" fmla="*/ 90681 w 3279"/>
              <a:gd name="T61" fmla="*/ 373808 h 3279"/>
              <a:gd name="T62" fmla="*/ 192600 w 3279"/>
              <a:gd name="T63" fmla="*/ 373808 h 3279"/>
              <a:gd name="T64" fmla="*/ 192600 w 3279"/>
              <a:gd name="T65" fmla="*/ 403983 h 3279"/>
              <a:gd name="T66" fmla="*/ 90681 w 3279"/>
              <a:gd name="T67" fmla="*/ 403983 h 3279"/>
              <a:gd name="T68" fmla="*/ 90681 w 3279"/>
              <a:gd name="T69" fmla="*/ 373808 h 3279"/>
              <a:gd name="T70" fmla="*/ 90681 w 3279"/>
              <a:gd name="T71" fmla="*/ 312225 h 3279"/>
              <a:gd name="T72" fmla="*/ 221544 w 3279"/>
              <a:gd name="T73" fmla="*/ 312225 h 3279"/>
              <a:gd name="T74" fmla="*/ 221544 w 3279"/>
              <a:gd name="T75" fmla="*/ 343632 h 3279"/>
              <a:gd name="T76" fmla="*/ 90681 w 3279"/>
              <a:gd name="T77" fmla="*/ 343632 h 3279"/>
              <a:gd name="T78" fmla="*/ 90681 w 3279"/>
              <a:gd name="T79" fmla="*/ 312225 h 3279"/>
              <a:gd name="T80" fmla="*/ 283281 w 3279"/>
              <a:gd name="T81" fmla="*/ 343632 h 3279"/>
              <a:gd name="T82" fmla="*/ 251874 w 3279"/>
              <a:gd name="T83" fmla="*/ 343632 h 3279"/>
              <a:gd name="T84" fmla="*/ 251874 w 3279"/>
              <a:gd name="T85" fmla="*/ 312225 h 3279"/>
              <a:gd name="T86" fmla="*/ 283281 w 3279"/>
              <a:gd name="T87" fmla="*/ 312225 h 3279"/>
              <a:gd name="T88" fmla="*/ 283281 w 3279"/>
              <a:gd name="T89" fmla="*/ 343632 h 3279"/>
              <a:gd name="T90" fmla="*/ 221544 w 3279"/>
              <a:gd name="T91" fmla="*/ 251720 h 3279"/>
              <a:gd name="T92" fmla="*/ 283281 w 3279"/>
              <a:gd name="T93" fmla="*/ 251720 h 3279"/>
              <a:gd name="T94" fmla="*/ 283281 w 3279"/>
              <a:gd name="T95" fmla="*/ 283281 h 3279"/>
              <a:gd name="T96" fmla="*/ 221544 w 3279"/>
              <a:gd name="T97" fmla="*/ 283281 h 3279"/>
              <a:gd name="T98" fmla="*/ 221544 w 3279"/>
              <a:gd name="T99" fmla="*/ 251720 h 3279"/>
              <a:gd name="T100" fmla="*/ 90681 w 3279"/>
              <a:gd name="T101" fmla="*/ 91912 h 3279"/>
              <a:gd name="T102" fmla="*/ 283281 w 3279"/>
              <a:gd name="T103" fmla="*/ 91912 h 3279"/>
              <a:gd name="T104" fmla="*/ 283281 w 3279"/>
              <a:gd name="T105" fmla="*/ 221544 h 3279"/>
              <a:gd name="T106" fmla="*/ 90681 w 3279"/>
              <a:gd name="T107" fmla="*/ 221544 h 3279"/>
              <a:gd name="T108" fmla="*/ 90681 w 3279"/>
              <a:gd name="T109" fmla="*/ 91912 h 3279"/>
              <a:gd name="T110" fmla="*/ 191369 w 3279"/>
              <a:gd name="T111" fmla="*/ 283281 h 3279"/>
              <a:gd name="T112" fmla="*/ 90681 w 3279"/>
              <a:gd name="T113" fmla="*/ 283281 h 3279"/>
              <a:gd name="T114" fmla="*/ 90681 w 3279"/>
              <a:gd name="T115" fmla="*/ 251720 h 3279"/>
              <a:gd name="T116" fmla="*/ 191369 w 3279"/>
              <a:gd name="T117" fmla="*/ 251720 h 3279"/>
              <a:gd name="T118" fmla="*/ 191369 w 3279"/>
              <a:gd name="T119" fmla="*/ 283281 h 32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279" h="3279">
                <a:moveTo>
                  <a:pt x="2657" y="3279"/>
                </a:moveTo>
                <a:cubicBezTo>
                  <a:pt x="614" y="3279"/>
                  <a:pt x="614" y="3279"/>
                  <a:pt x="614" y="3279"/>
                </a:cubicBezTo>
                <a:cubicBezTo>
                  <a:pt x="275" y="3279"/>
                  <a:pt x="0" y="2996"/>
                  <a:pt x="0" y="2657"/>
                </a:cubicBezTo>
                <a:cubicBezTo>
                  <a:pt x="0" y="0"/>
                  <a:pt x="0" y="0"/>
                  <a:pt x="0" y="0"/>
                </a:cubicBezTo>
                <a:cubicBezTo>
                  <a:pt x="2429" y="0"/>
                  <a:pt x="2429" y="0"/>
                  <a:pt x="2429" y="0"/>
                </a:cubicBezTo>
                <a:cubicBezTo>
                  <a:pt x="2429" y="196"/>
                  <a:pt x="2429" y="196"/>
                  <a:pt x="2429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392"/>
                  <a:pt x="2887" y="392"/>
                  <a:pt x="2887" y="392"/>
                </a:cubicBezTo>
                <a:cubicBezTo>
                  <a:pt x="3066" y="392"/>
                  <a:pt x="3066" y="392"/>
                  <a:pt x="3066" y="392"/>
                </a:cubicBezTo>
                <a:cubicBezTo>
                  <a:pt x="3279" y="392"/>
                  <a:pt x="3279" y="392"/>
                  <a:pt x="3279" y="392"/>
                </a:cubicBezTo>
                <a:cubicBezTo>
                  <a:pt x="3279" y="2657"/>
                  <a:pt x="3279" y="2657"/>
                  <a:pt x="3279" y="2657"/>
                </a:cubicBezTo>
                <a:cubicBezTo>
                  <a:pt x="3279" y="2996"/>
                  <a:pt x="2996" y="3279"/>
                  <a:pt x="2657" y="3279"/>
                </a:cubicBezTo>
                <a:close/>
                <a:moveTo>
                  <a:pt x="2167" y="261"/>
                </a:moveTo>
                <a:cubicBezTo>
                  <a:pt x="262" y="261"/>
                  <a:pt x="262" y="261"/>
                  <a:pt x="262" y="261"/>
                </a:cubicBezTo>
                <a:cubicBezTo>
                  <a:pt x="262" y="2723"/>
                  <a:pt x="262" y="2723"/>
                  <a:pt x="262" y="2723"/>
                </a:cubicBezTo>
                <a:cubicBezTo>
                  <a:pt x="262" y="2836"/>
                  <a:pt x="370" y="2952"/>
                  <a:pt x="482" y="2952"/>
                </a:cubicBezTo>
                <a:cubicBezTo>
                  <a:pt x="2167" y="2952"/>
                  <a:pt x="2167" y="2952"/>
                  <a:pt x="2167" y="2952"/>
                </a:cubicBezTo>
                <a:lnTo>
                  <a:pt x="2167" y="261"/>
                </a:lnTo>
                <a:close/>
                <a:moveTo>
                  <a:pt x="3075" y="587"/>
                </a:moveTo>
                <a:cubicBezTo>
                  <a:pt x="2887" y="587"/>
                  <a:pt x="2887" y="587"/>
                  <a:pt x="2887" y="587"/>
                </a:cubicBezTo>
                <a:cubicBezTo>
                  <a:pt x="2887" y="2555"/>
                  <a:pt x="2887" y="2555"/>
                  <a:pt x="2887" y="2555"/>
                </a:cubicBezTo>
                <a:cubicBezTo>
                  <a:pt x="2887" y="2611"/>
                  <a:pt x="2816" y="2657"/>
                  <a:pt x="2760" y="2657"/>
                </a:cubicBezTo>
                <a:cubicBezTo>
                  <a:pt x="2703" y="2657"/>
                  <a:pt x="2625" y="2611"/>
                  <a:pt x="2625" y="2555"/>
                </a:cubicBezTo>
                <a:cubicBezTo>
                  <a:pt x="2625" y="392"/>
                  <a:pt x="2625" y="392"/>
                  <a:pt x="2625" y="392"/>
                </a:cubicBezTo>
                <a:cubicBezTo>
                  <a:pt x="2429" y="392"/>
                  <a:pt x="2429" y="392"/>
                  <a:pt x="2429" y="392"/>
                </a:cubicBezTo>
                <a:cubicBezTo>
                  <a:pt x="2429" y="2653"/>
                  <a:pt x="2429" y="2653"/>
                  <a:pt x="2429" y="2653"/>
                </a:cubicBezTo>
                <a:cubicBezTo>
                  <a:pt x="2429" y="2823"/>
                  <a:pt x="2590" y="2960"/>
                  <a:pt x="2760" y="2960"/>
                </a:cubicBezTo>
                <a:cubicBezTo>
                  <a:pt x="2929" y="2960"/>
                  <a:pt x="3075" y="2823"/>
                  <a:pt x="3075" y="2653"/>
                </a:cubicBezTo>
                <a:lnTo>
                  <a:pt x="3075" y="587"/>
                </a:lnTo>
                <a:close/>
                <a:moveTo>
                  <a:pt x="589" y="2428"/>
                </a:moveTo>
                <a:cubicBezTo>
                  <a:pt x="1251" y="2428"/>
                  <a:pt x="1251" y="2428"/>
                  <a:pt x="1251" y="2428"/>
                </a:cubicBezTo>
                <a:cubicBezTo>
                  <a:pt x="1251" y="2624"/>
                  <a:pt x="1251" y="2624"/>
                  <a:pt x="1251" y="2624"/>
                </a:cubicBezTo>
                <a:cubicBezTo>
                  <a:pt x="589" y="2624"/>
                  <a:pt x="589" y="2624"/>
                  <a:pt x="589" y="2624"/>
                </a:cubicBezTo>
                <a:lnTo>
                  <a:pt x="589" y="2428"/>
                </a:lnTo>
                <a:close/>
                <a:moveTo>
                  <a:pt x="589" y="2028"/>
                </a:moveTo>
                <a:cubicBezTo>
                  <a:pt x="1439" y="2028"/>
                  <a:pt x="1439" y="2028"/>
                  <a:pt x="1439" y="2028"/>
                </a:cubicBezTo>
                <a:cubicBezTo>
                  <a:pt x="1439" y="2232"/>
                  <a:pt x="1439" y="2232"/>
                  <a:pt x="1439" y="2232"/>
                </a:cubicBezTo>
                <a:cubicBezTo>
                  <a:pt x="589" y="2232"/>
                  <a:pt x="589" y="2232"/>
                  <a:pt x="589" y="2232"/>
                </a:cubicBezTo>
                <a:lnTo>
                  <a:pt x="589" y="2028"/>
                </a:lnTo>
                <a:close/>
                <a:moveTo>
                  <a:pt x="1840" y="2232"/>
                </a:moveTo>
                <a:cubicBezTo>
                  <a:pt x="1636" y="2232"/>
                  <a:pt x="1636" y="2232"/>
                  <a:pt x="1636" y="2232"/>
                </a:cubicBezTo>
                <a:cubicBezTo>
                  <a:pt x="1636" y="2028"/>
                  <a:pt x="1636" y="2028"/>
                  <a:pt x="1636" y="2028"/>
                </a:cubicBezTo>
                <a:cubicBezTo>
                  <a:pt x="1840" y="2028"/>
                  <a:pt x="1840" y="2028"/>
                  <a:pt x="1840" y="2028"/>
                </a:cubicBezTo>
                <a:lnTo>
                  <a:pt x="1840" y="2232"/>
                </a:lnTo>
                <a:close/>
                <a:moveTo>
                  <a:pt x="1439" y="1635"/>
                </a:moveTo>
                <a:cubicBezTo>
                  <a:pt x="1840" y="1635"/>
                  <a:pt x="1840" y="1635"/>
                  <a:pt x="1840" y="1635"/>
                </a:cubicBezTo>
                <a:cubicBezTo>
                  <a:pt x="1840" y="1840"/>
                  <a:pt x="1840" y="1840"/>
                  <a:pt x="1840" y="1840"/>
                </a:cubicBezTo>
                <a:cubicBezTo>
                  <a:pt x="1439" y="1840"/>
                  <a:pt x="1439" y="1840"/>
                  <a:pt x="1439" y="1840"/>
                </a:cubicBezTo>
                <a:lnTo>
                  <a:pt x="1439" y="1635"/>
                </a:lnTo>
                <a:close/>
                <a:moveTo>
                  <a:pt x="589" y="597"/>
                </a:moveTo>
                <a:cubicBezTo>
                  <a:pt x="1840" y="597"/>
                  <a:pt x="1840" y="597"/>
                  <a:pt x="1840" y="597"/>
                </a:cubicBezTo>
                <a:cubicBezTo>
                  <a:pt x="1840" y="1439"/>
                  <a:pt x="1840" y="1439"/>
                  <a:pt x="1840" y="1439"/>
                </a:cubicBezTo>
                <a:cubicBezTo>
                  <a:pt x="589" y="1439"/>
                  <a:pt x="589" y="1439"/>
                  <a:pt x="589" y="1439"/>
                </a:cubicBezTo>
                <a:lnTo>
                  <a:pt x="589" y="597"/>
                </a:lnTo>
                <a:close/>
                <a:moveTo>
                  <a:pt x="1243" y="1840"/>
                </a:moveTo>
                <a:cubicBezTo>
                  <a:pt x="589" y="1840"/>
                  <a:pt x="589" y="1840"/>
                  <a:pt x="589" y="1840"/>
                </a:cubicBezTo>
                <a:cubicBezTo>
                  <a:pt x="589" y="1635"/>
                  <a:pt x="589" y="1635"/>
                  <a:pt x="589" y="1635"/>
                </a:cubicBezTo>
                <a:cubicBezTo>
                  <a:pt x="1243" y="1635"/>
                  <a:pt x="1243" y="1635"/>
                  <a:pt x="1243" y="1635"/>
                </a:cubicBezTo>
                <a:lnTo>
                  <a:pt x="1243" y="1840"/>
                </a:lnTo>
                <a:close/>
              </a:path>
            </a:pathLst>
          </a:custGeom>
          <a:solidFill>
            <a:srgbClr val="4B64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4540250" y="1998663"/>
            <a:ext cx="3128963" cy="3128962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4678363" y="2138363"/>
            <a:ext cx="2851150" cy="2849562"/>
          </a:xfrm>
          <a:prstGeom prst="ellipse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04" name="KSO_Shape"/>
          <p:cNvSpPr/>
          <p:nvPr/>
        </p:nvSpPr>
        <p:spPr bwMode="auto">
          <a:xfrm>
            <a:off x="5595938" y="2713038"/>
            <a:ext cx="1046162" cy="892175"/>
          </a:xfrm>
          <a:custGeom>
            <a:avLst/>
            <a:gdLst/>
            <a:ahLst/>
            <a:cxnLst/>
            <a:rect l="0" t="0" r="r" b="b"/>
            <a:pathLst>
              <a:path w="4999037" h="4260141">
                <a:moveTo>
                  <a:pt x="1900345" y="3557911"/>
                </a:moveTo>
                <a:lnTo>
                  <a:pt x="3097730" y="3557911"/>
                </a:lnTo>
                <a:lnTo>
                  <a:pt x="3102535" y="3590573"/>
                </a:lnTo>
                <a:lnTo>
                  <a:pt x="3107340" y="3623235"/>
                </a:lnTo>
                <a:lnTo>
                  <a:pt x="3113106" y="3656858"/>
                </a:lnTo>
                <a:lnTo>
                  <a:pt x="3119833" y="3691441"/>
                </a:lnTo>
                <a:lnTo>
                  <a:pt x="3126560" y="3717378"/>
                </a:lnTo>
                <a:lnTo>
                  <a:pt x="3134248" y="3744276"/>
                </a:lnTo>
                <a:lnTo>
                  <a:pt x="3140975" y="3769253"/>
                </a:lnTo>
                <a:lnTo>
                  <a:pt x="3148663" y="3795190"/>
                </a:lnTo>
                <a:lnTo>
                  <a:pt x="3158272" y="3821127"/>
                </a:lnTo>
                <a:lnTo>
                  <a:pt x="3166921" y="3846104"/>
                </a:lnTo>
                <a:lnTo>
                  <a:pt x="3177492" y="3871081"/>
                </a:lnTo>
                <a:lnTo>
                  <a:pt x="3189024" y="3895097"/>
                </a:lnTo>
                <a:lnTo>
                  <a:pt x="3200556" y="3919113"/>
                </a:lnTo>
                <a:lnTo>
                  <a:pt x="3213048" y="3941208"/>
                </a:lnTo>
                <a:lnTo>
                  <a:pt x="3226502" y="3964263"/>
                </a:lnTo>
                <a:lnTo>
                  <a:pt x="3240917" y="3984437"/>
                </a:lnTo>
                <a:lnTo>
                  <a:pt x="3256293" y="4004610"/>
                </a:lnTo>
                <a:lnTo>
                  <a:pt x="3271668" y="4024784"/>
                </a:lnTo>
                <a:lnTo>
                  <a:pt x="3288966" y="4042075"/>
                </a:lnTo>
                <a:lnTo>
                  <a:pt x="3306264" y="4058406"/>
                </a:lnTo>
                <a:lnTo>
                  <a:pt x="3318757" y="4069934"/>
                </a:lnTo>
                <a:lnTo>
                  <a:pt x="3331249" y="4079540"/>
                </a:lnTo>
                <a:lnTo>
                  <a:pt x="3344703" y="4089147"/>
                </a:lnTo>
                <a:lnTo>
                  <a:pt x="3358157" y="4097793"/>
                </a:lnTo>
                <a:lnTo>
                  <a:pt x="3372572" y="4106438"/>
                </a:lnTo>
                <a:lnTo>
                  <a:pt x="3386026" y="4114123"/>
                </a:lnTo>
                <a:lnTo>
                  <a:pt x="3402362" y="4121809"/>
                </a:lnTo>
                <a:lnTo>
                  <a:pt x="3417738" y="4127573"/>
                </a:lnTo>
                <a:lnTo>
                  <a:pt x="3433114" y="4133336"/>
                </a:lnTo>
                <a:lnTo>
                  <a:pt x="3450411" y="4138140"/>
                </a:lnTo>
                <a:lnTo>
                  <a:pt x="3467709" y="4142943"/>
                </a:lnTo>
                <a:lnTo>
                  <a:pt x="3485007" y="4145825"/>
                </a:lnTo>
                <a:lnTo>
                  <a:pt x="3504227" y="4148707"/>
                </a:lnTo>
                <a:lnTo>
                  <a:pt x="3523446" y="4151589"/>
                </a:lnTo>
                <a:lnTo>
                  <a:pt x="3543627" y="4152549"/>
                </a:lnTo>
                <a:lnTo>
                  <a:pt x="3564769" y="4152549"/>
                </a:lnTo>
                <a:lnTo>
                  <a:pt x="3564769" y="4260141"/>
                </a:lnTo>
                <a:lnTo>
                  <a:pt x="1434268" y="4260141"/>
                </a:lnTo>
                <a:lnTo>
                  <a:pt x="1434268" y="4152549"/>
                </a:lnTo>
                <a:lnTo>
                  <a:pt x="1455409" y="4152549"/>
                </a:lnTo>
                <a:lnTo>
                  <a:pt x="1474629" y="4151589"/>
                </a:lnTo>
                <a:lnTo>
                  <a:pt x="1493849" y="4148707"/>
                </a:lnTo>
                <a:lnTo>
                  <a:pt x="1513068" y="4145825"/>
                </a:lnTo>
                <a:lnTo>
                  <a:pt x="1530366" y="4142943"/>
                </a:lnTo>
                <a:lnTo>
                  <a:pt x="1547664" y="4138140"/>
                </a:lnTo>
                <a:lnTo>
                  <a:pt x="1564962" y="4133336"/>
                </a:lnTo>
                <a:lnTo>
                  <a:pt x="1581298" y="4127573"/>
                </a:lnTo>
                <a:lnTo>
                  <a:pt x="1596674" y="4121809"/>
                </a:lnTo>
                <a:lnTo>
                  <a:pt x="1612050" y="4114123"/>
                </a:lnTo>
                <a:lnTo>
                  <a:pt x="1626465" y="4106438"/>
                </a:lnTo>
                <a:lnTo>
                  <a:pt x="1639918" y="4097793"/>
                </a:lnTo>
                <a:lnTo>
                  <a:pt x="1653372" y="4089147"/>
                </a:lnTo>
                <a:lnTo>
                  <a:pt x="1666826" y="4079540"/>
                </a:lnTo>
                <a:lnTo>
                  <a:pt x="1679319" y="4069934"/>
                </a:lnTo>
                <a:lnTo>
                  <a:pt x="1691811" y="4058406"/>
                </a:lnTo>
                <a:lnTo>
                  <a:pt x="1703343" y="4047839"/>
                </a:lnTo>
                <a:lnTo>
                  <a:pt x="1715836" y="4036311"/>
                </a:lnTo>
                <a:lnTo>
                  <a:pt x="1726407" y="4024784"/>
                </a:lnTo>
                <a:lnTo>
                  <a:pt x="1736978" y="4012295"/>
                </a:lnTo>
                <a:lnTo>
                  <a:pt x="1757158" y="3985397"/>
                </a:lnTo>
                <a:lnTo>
                  <a:pt x="1776378" y="3956578"/>
                </a:lnTo>
                <a:lnTo>
                  <a:pt x="1793676" y="3926798"/>
                </a:lnTo>
                <a:lnTo>
                  <a:pt x="1809052" y="3895097"/>
                </a:lnTo>
                <a:lnTo>
                  <a:pt x="1824427" y="3863396"/>
                </a:lnTo>
                <a:lnTo>
                  <a:pt x="1837881" y="3829773"/>
                </a:lnTo>
                <a:lnTo>
                  <a:pt x="1849413" y="3795190"/>
                </a:lnTo>
                <a:lnTo>
                  <a:pt x="1859984" y="3761568"/>
                </a:lnTo>
                <a:lnTo>
                  <a:pt x="1868632" y="3726984"/>
                </a:lnTo>
                <a:lnTo>
                  <a:pt x="1878242" y="3692401"/>
                </a:lnTo>
                <a:lnTo>
                  <a:pt x="1884969" y="3657818"/>
                </a:lnTo>
                <a:lnTo>
                  <a:pt x="1890735" y="3623235"/>
                </a:lnTo>
                <a:lnTo>
                  <a:pt x="1896501" y="3590573"/>
                </a:lnTo>
                <a:lnTo>
                  <a:pt x="1900345" y="3557911"/>
                </a:lnTo>
                <a:close/>
                <a:moveTo>
                  <a:pt x="344993" y="345832"/>
                </a:moveTo>
                <a:lnTo>
                  <a:pt x="344993" y="3036592"/>
                </a:lnTo>
                <a:lnTo>
                  <a:pt x="4655005" y="3036592"/>
                </a:lnTo>
                <a:lnTo>
                  <a:pt x="4655005" y="345832"/>
                </a:lnTo>
                <a:lnTo>
                  <a:pt x="344993" y="345832"/>
                </a:lnTo>
                <a:close/>
                <a:moveTo>
                  <a:pt x="142226" y="0"/>
                </a:moveTo>
                <a:lnTo>
                  <a:pt x="4857773" y="0"/>
                </a:lnTo>
                <a:lnTo>
                  <a:pt x="4872187" y="961"/>
                </a:lnTo>
                <a:lnTo>
                  <a:pt x="4885641" y="2882"/>
                </a:lnTo>
                <a:lnTo>
                  <a:pt x="4899095" y="6725"/>
                </a:lnTo>
                <a:lnTo>
                  <a:pt x="4913510" y="10567"/>
                </a:lnTo>
                <a:lnTo>
                  <a:pt x="4925042" y="17292"/>
                </a:lnTo>
                <a:lnTo>
                  <a:pt x="4936573" y="24016"/>
                </a:lnTo>
                <a:lnTo>
                  <a:pt x="4947144" y="32662"/>
                </a:lnTo>
                <a:lnTo>
                  <a:pt x="4957715" y="42268"/>
                </a:lnTo>
                <a:lnTo>
                  <a:pt x="4967325" y="51875"/>
                </a:lnTo>
                <a:lnTo>
                  <a:pt x="4975974" y="62442"/>
                </a:lnTo>
                <a:lnTo>
                  <a:pt x="4982701" y="73970"/>
                </a:lnTo>
                <a:lnTo>
                  <a:pt x="4988466" y="87419"/>
                </a:lnTo>
                <a:lnTo>
                  <a:pt x="4993271" y="99907"/>
                </a:lnTo>
                <a:lnTo>
                  <a:pt x="4996154" y="113356"/>
                </a:lnTo>
                <a:lnTo>
                  <a:pt x="4999037" y="127766"/>
                </a:lnTo>
                <a:lnTo>
                  <a:pt x="4999037" y="142175"/>
                </a:lnTo>
                <a:lnTo>
                  <a:pt x="4999037" y="3238327"/>
                </a:lnTo>
                <a:lnTo>
                  <a:pt x="4999037" y="3253697"/>
                </a:lnTo>
                <a:lnTo>
                  <a:pt x="4996154" y="3268106"/>
                </a:lnTo>
                <a:lnTo>
                  <a:pt x="4993271" y="3281555"/>
                </a:lnTo>
                <a:lnTo>
                  <a:pt x="4988466" y="3295004"/>
                </a:lnTo>
                <a:lnTo>
                  <a:pt x="4982701" y="3307493"/>
                </a:lnTo>
                <a:lnTo>
                  <a:pt x="4975974" y="3319021"/>
                </a:lnTo>
                <a:lnTo>
                  <a:pt x="4967325" y="3329588"/>
                </a:lnTo>
                <a:lnTo>
                  <a:pt x="4957715" y="3339194"/>
                </a:lnTo>
                <a:lnTo>
                  <a:pt x="4947144" y="3349761"/>
                </a:lnTo>
                <a:lnTo>
                  <a:pt x="4936573" y="3357446"/>
                </a:lnTo>
                <a:lnTo>
                  <a:pt x="4925042" y="3364171"/>
                </a:lnTo>
                <a:lnTo>
                  <a:pt x="4913510" y="3369935"/>
                </a:lnTo>
                <a:lnTo>
                  <a:pt x="4899095" y="3374738"/>
                </a:lnTo>
                <a:lnTo>
                  <a:pt x="4885641" y="3378580"/>
                </a:lnTo>
                <a:lnTo>
                  <a:pt x="4872187" y="3380502"/>
                </a:lnTo>
                <a:lnTo>
                  <a:pt x="4857773" y="3381462"/>
                </a:lnTo>
                <a:lnTo>
                  <a:pt x="142226" y="3381462"/>
                </a:lnTo>
                <a:lnTo>
                  <a:pt x="127811" y="3380502"/>
                </a:lnTo>
                <a:lnTo>
                  <a:pt x="113396" y="3378580"/>
                </a:lnTo>
                <a:lnTo>
                  <a:pt x="99942" y="3374738"/>
                </a:lnTo>
                <a:lnTo>
                  <a:pt x="86489" y="3369935"/>
                </a:lnTo>
                <a:lnTo>
                  <a:pt x="73996" y="3364171"/>
                </a:lnTo>
                <a:lnTo>
                  <a:pt x="62464" y="3357446"/>
                </a:lnTo>
                <a:lnTo>
                  <a:pt x="51893" y="3349761"/>
                </a:lnTo>
                <a:lnTo>
                  <a:pt x="42283" y="3339194"/>
                </a:lnTo>
                <a:lnTo>
                  <a:pt x="31713" y="3329588"/>
                </a:lnTo>
                <a:lnTo>
                  <a:pt x="24025" y="3319021"/>
                </a:lnTo>
                <a:lnTo>
                  <a:pt x="17298" y="3307493"/>
                </a:lnTo>
                <a:lnTo>
                  <a:pt x="11532" y="3295004"/>
                </a:lnTo>
                <a:lnTo>
                  <a:pt x="6727" y="3281555"/>
                </a:lnTo>
                <a:lnTo>
                  <a:pt x="2883" y="3268106"/>
                </a:lnTo>
                <a:lnTo>
                  <a:pt x="961" y="3253697"/>
                </a:lnTo>
                <a:lnTo>
                  <a:pt x="0" y="3238327"/>
                </a:lnTo>
                <a:lnTo>
                  <a:pt x="0" y="142175"/>
                </a:lnTo>
                <a:lnTo>
                  <a:pt x="961" y="127766"/>
                </a:lnTo>
                <a:lnTo>
                  <a:pt x="2883" y="113356"/>
                </a:lnTo>
                <a:lnTo>
                  <a:pt x="6727" y="99907"/>
                </a:lnTo>
                <a:lnTo>
                  <a:pt x="11532" y="87419"/>
                </a:lnTo>
                <a:lnTo>
                  <a:pt x="17298" y="73970"/>
                </a:lnTo>
                <a:lnTo>
                  <a:pt x="24025" y="62442"/>
                </a:lnTo>
                <a:lnTo>
                  <a:pt x="31713" y="51875"/>
                </a:lnTo>
                <a:lnTo>
                  <a:pt x="42283" y="42268"/>
                </a:lnTo>
                <a:lnTo>
                  <a:pt x="51893" y="32662"/>
                </a:lnTo>
                <a:lnTo>
                  <a:pt x="62464" y="24016"/>
                </a:lnTo>
                <a:lnTo>
                  <a:pt x="73996" y="17292"/>
                </a:lnTo>
                <a:lnTo>
                  <a:pt x="86489" y="10567"/>
                </a:lnTo>
                <a:lnTo>
                  <a:pt x="99942" y="6725"/>
                </a:lnTo>
                <a:lnTo>
                  <a:pt x="113396" y="2882"/>
                </a:lnTo>
                <a:lnTo>
                  <a:pt x="127811" y="961"/>
                </a:lnTo>
                <a:lnTo>
                  <a:pt x="1422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96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noProof="1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5" name="文本框 30"/>
          <p:cNvSpPr txBox="1">
            <a:spLocks noChangeArrowheads="1"/>
          </p:cNvSpPr>
          <p:nvPr/>
        </p:nvSpPr>
        <p:spPr bwMode="auto">
          <a:xfrm>
            <a:off x="5293459" y="3840446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/>
            <a:r>
              <a:rPr lang="zh-CN" altLang="en-US" sz="2800" b="1" dirty="0">
                <a:solidFill>
                  <a:schemeClr val="bg1"/>
                </a:solidFill>
                <a:sym typeface="Arial" panose="020B0604020202020204" pitchFamily="34" charset="0"/>
              </a:rPr>
              <a:t>引用不当</a:t>
            </a:r>
            <a:endParaRPr lang="zh-CN" altLang="en-US" sz="2800" b="1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06" name="文本框 17"/>
          <p:cNvSpPr txBox="1">
            <a:spLocks noChangeArrowheads="1"/>
          </p:cNvSpPr>
          <p:nvPr/>
        </p:nvSpPr>
        <p:spPr bwMode="auto">
          <a:xfrm>
            <a:off x="845952" y="2506341"/>
            <a:ext cx="2686421" cy="69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dirty="0">
                <a:solidFill>
                  <a:srgbClr val="595959"/>
                </a:solidFill>
                <a:sym typeface="Arial" panose="020B0604020202020204" pitchFamily="34" charset="0"/>
              </a:rPr>
              <a:t>所有文章主体，全部引用他人作品</a:t>
            </a:r>
            <a:endParaRPr lang="zh-CN" altLang="en-US" sz="1400" dirty="0">
              <a:solidFill>
                <a:srgbClr val="595959"/>
              </a:solidFill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8879" y="1644663"/>
            <a:ext cx="11412781" cy="4960576"/>
            <a:chOff x="-800" y="3493"/>
            <a:chExt cx="20000" cy="7906"/>
          </a:xfrm>
        </p:grpSpPr>
        <p:sp>
          <p:nvSpPr>
            <p:cNvPr id="3" name="矩形 2"/>
            <p:cNvSpPr/>
            <p:nvPr/>
          </p:nvSpPr>
          <p:spPr>
            <a:xfrm>
              <a:off x="-27" y="6625"/>
              <a:ext cx="19227" cy="3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6" tIns="60957" rIns="121916" bIns="60957"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" name="等腰三角形 16"/>
            <p:cNvSpPr/>
            <p:nvPr/>
          </p:nvSpPr>
          <p:spPr>
            <a:xfrm rot="10800000">
              <a:off x="839" y="3493"/>
              <a:ext cx="2155" cy="2764"/>
            </a:xfrm>
            <a:custGeom>
              <a:avLst/>
              <a:gdLst/>
              <a:ahLst/>
              <a:cxnLst/>
              <a:rect l="l" t="t" r="r" b="b"/>
              <a:pathLst>
                <a:path w="1368152" h="1754559">
                  <a:moveTo>
                    <a:pt x="684076" y="1754559"/>
                  </a:moveTo>
                  <a:cubicBezTo>
                    <a:pt x="306271" y="1754559"/>
                    <a:pt x="0" y="1445288"/>
                    <a:pt x="0" y="1063784"/>
                  </a:cubicBezTo>
                  <a:cubicBezTo>
                    <a:pt x="0" y="844976"/>
                    <a:pt x="100747" y="649929"/>
                    <a:pt x="259415" y="525868"/>
                  </a:cubicBezTo>
                  <a:lnTo>
                    <a:pt x="706586" y="11919"/>
                  </a:lnTo>
                  <a:lnTo>
                    <a:pt x="710664" y="4942"/>
                  </a:lnTo>
                  <a:lnTo>
                    <a:pt x="711586" y="6173"/>
                  </a:lnTo>
                  <a:lnTo>
                    <a:pt x="716956" y="0"/>
                  </a:lnTo>
                  <a:lnTo>
                    <a:pt x="735882" y="38619"/>
                  </a:lnTo>
                  <a:lnTo>
                    <a:pt x="1088020" y="508871"/>
                  </a:lnTo>
                  <a:cubicBezTo>
                    <a:pt x="1258413" y="632938"/>
                    <a:pt x="1368152" y="835420"/>
                    <a:pt x="1368152" y="1063784"/>
                  </a:cubicBezTo>
                  <a:cubicBezTo>
                    <a:pt x="1368152" y="1445288"/>
                    <a:pt x="1061881" y="1754559"/>
                    <a:pt x="684076" y="1754559"/>
                  </a:cubicBezTo>
                  <a:close/>
                </a:path>
              </a:pathLst>
            </a:custGeom>
            <a:solidFill>
              <a:srgbClr val="3B68A1"/>
            </a:solidFill>
            <a:ln>
              <a:noFill/>
            </a:ln>
            <a:effectLst>
              <a:innerShdw blurRad="63500" dist="76200" dir="8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6" tIns="60957" rIns="121916" bIns="60957"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5" name="椭圆 4"/>
            <p:cNvSpPr/>
            <p:nvPr/>
          </p:nvSpPr>
          <p:spPr>
            <a:xfrm>
              <a:off x="1575" y="6456"/>
              <a:ext cx="547" cy="547"/>
            </a:xfrm>
            <a:prstGeom prst="ellipse">
              <a:avLst/>
            </a:prstGeom>
            <a:solidFill>
              <a:srgbClr val="3B68A1"/>
            </a:solidFill>
            <a:ln w="19050">
              <a:solidFill>
                <a:schemeClr val="bg1"/>
              </a:solidFill>
            </a:ln>
            <a:effectLst>
              <a:outerShdw blurRad="254000" dist="50800" dir="7200000" sx="92000" sy="92000" algn="ctr" rotWithShape="0">
                <a:srgbClr val="000000">
                  <a:alpha val="5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3" rIns="121908" bIns="60953" spcCol="0"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6" name="等腰三角形 16"/>
            <p:cNvSpPr/>
            <p:nvPr/>
          </p:nvSpPr>
          <p:spPr>
            <a:xfrm rot="10800000">
              <a:off x="4467" y="3493"/>
              <a:ext cx="2155" cy="2764"/>
            </a:xfrm>
            <a:custGeom>
              <a:avLst/>
              <a:gdLst/>
              <a:ahLst/>
              <a:cxnLst/>
              <a:rect l="l" t="t" r="r" b="b"/>
              <a:pathLst>
                <a:path w="1368152" h="1754559">
                  <a:moveTo>
                    <a:pt x="684076" y="1754559"/>
                  </a:moveTo>
                  <a:cubicBezTo>
                    <a:pt x="306271" y="1754559"/>
                    <a:pt x="0" y="1445288"/>
                    <a:pt x="0" y="1063784"/>
                  </a:cubicBezTo>
                  <a:cubicBezTo>
                    <a:pt x="0" y="844976"/>
                    <a:pt x="100747" y="649929"/>
                    <a:pt x="259415" y="525868"/>
                  </a:cubicBezTo>
                  <a:lnTo>
                    <a:pt x="706586" y="11919"/>
                  </a:lnTo>
                  <a:lnTo>
                    <a:pt x="710664" y="4942"/>
                  </a:lnTo>
                  <a:lnTo>
                    <a:pt x="711586" y="6173"/>
                  </a:lnTo>
                  <a:lnTo>
                    <a:pt x="716956" y="0"/>
                  </a:lnTo>
                  <a:lnTo>
                    <a:pt x="735882" y="38619"/>
                  </a:lnTo>
                  <a:lnTo>
                    <a:pt x="1088020" y="508871"/>
                  </a:lnTo>
                  <a:cubicBezTo>
                    <a:pt x="1258413" y="632938"/>
                    <a:pt x="1368152" y="835420"/>
                    <a:pt x="1368152" y="1063784"/>
                  </a:cubicBezTo>
                  <a:cubicBezTo>
                    <a:pt x="1368152" y="1445288"/>
                    <a:pt x="1061881" y="1754559"/>
                    <a:pt x="684076" y="1754559"/>
                  </a:cubicBezTo>
                  <a:close/>
                </a:path>
              </a:pathLst>
            </a:custGeom>
            <a:solidFill>
              <a:srgbClr val="F79E5A"/>
            </a:solidFill>
            <a:ln>
              <a:noFill/>
            </a:ln>
            <a:effectLst>
              <a:innerShdw blurRad="63500" dist="76200" dir="8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6" tIns="60957" rIns="121916" bIns="60957"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7" name="椭圆 6"/>
            <p:cNvSpPr/>
            <p:nvPr/>
          </p:nvSpPr>
          <p:spPr>
            <a:xfrm>
              <a:off x="5212" y="6456"/>
              <a:ext cx="547" cy="547"/>
            </a:xfrm>
            <a:prstGeom prst="ellipse">
              <a:avLst/>
            </a:prstGeom>
            <a:solidFill>
              <a:srgbClr val="F79E5A"/>
            </a:solidFill>
            <a:ln w="19050">
              <a:solidFill>
                <a:schemeClr val="bg1"/>
              </a:solidFill>
            </a:ln>
            <a:effectLst>
              <a:outerShdw blurRad="254000" dist="50800" dir="7200000" sx="92000" sy="92000" algn="ctr" rotWithShape="0">
                <a:srgbClr val="000000">
                  <a:alpha val="5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3" rIns="121908" bIns="60953" spcCol="0"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8" name="等腰三角形 16"/>
            <p:cNvSpPr/>
            <p:nvPr/>
          </p:nvSpPr>
          <p:spPr>
            <a:xfrm rot="10800000">
              <a:off x="12388" y="3493"/>
              <a:ext cx="2155" cy="2764"/>
            </a:xfrm>
            <a:custGeom>
              <a:avLst/>
              <a:gdLst/>
              <a:ahLst/>
              <a:cxnLst/>
              <a:rect l="l" t="t" r="r" b="b"/>
              <a:pathLst>
                <a:path w="1368152" h="1754559">
                  <a:moveTo>
                    <a:pt x="684076" y="1754559"/>
                  </a:moveTo>
                  <a:cubicBezTo>
                    <a:pt x="306271" y="1754559"/>
                    <a:pt x="0" y="1445288"/>
                    <a:pt x="0" y="1063784"/>
                  </a:cubicBezTo>
                  <a:cubicBezTo>
                    <a:pt x="0" y="844976"/>
                    <a:pt x="100747" y="649929"/>
                    <a:pt x="259415" y="525868"/>
                  </a:cubicBezTo>
                  <a:lnTo>
                    <a:pt x="706586" y="11919"/>
                  </a:lnTo>
                  <a:lnTo>
                    <a:pt x="710664" y="4942"/>
                  </a:lnTo>
                  <a:lnTo>
                    <a:pt x="711586" y="6173"/>
                  </a:lnTo>
                  <a:lnTo>
                    <a:pt x="716956" y="0"/>
                  </a:lnTo>
                  <a:lnTo>
                    <a:pt x="735882" y="38619"/>
                  </a:lnTo>
                  <a:lnTo>
                    <a:pt x="1088020" y="508871"/>
                  </a:lnTo>
                  <a:cubicBezTo>
                    <a:pt x="1258413" y="632938"/>
                    <a:pt x="1368152" y="835420"/>
                    <a:pt x="1368152" y="1063784"/>
                  </a:cubicBezTo>
                  <a:cubicBezTo>
                    <a:pt x="1368152" y="1445288"/>
                    <a:pt x="1061881" y="1754559"/>
                    <a:pt x="684076" y="1754559"/>
                  </a:cubicBezTo>
                  <a:close/>
                </a:path>
              </a:pathLst>
            </a:custGeom>
            <a:solidFill>
              <a:srgbClr val="4DCEB8"/>
            </a:solidFill>
            <a:ln>
              <a:noFill/>
            </a:ln>
            <a:effectLst>
              <a:innerShdw blurRad="63500" dist="76200" dir="8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6" tIns="60957" rIns="121916" bIns="60957"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9" name="椭圆 8"/>
            <p:cNvSpPr/>
            <p:nvPr/>
          </p:nvSpPr>
          <p:spPr>
            <a:xfrm>
              <a:off x="13177" y="6456"/>
              <a:ext cx="547" cy="547"/>
            </a:xfrm>
            <a:prstGeom prst="ellipse">
              <a:avLst/>
            </a:prstGeom>
            <a:solidFill>
              <a:srgbClr val="4DCEB8"/>
            </a:solidFill>
            <a:ln w="19050">
              <a:solidFill>
                <a:schemeClr val="bg1"/>
              </a:solidFill>
            </a:ln>
            <a:effectLst>
              <a:outerShdw blurRad="254000" dist="50800" dir="7200000" sx="92000" sy="92000" algn="ctr" rotWithShape="0">
                <a:srgbClr val="000000">
                  <a:alpha val="5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3" rIns="121908" bIns="60953" spcCol="0"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10" name="等腰三角形 16"/>
            <p:cNvSpPr/>
            <p:nvPr/>
          </p:nvSpPr>
          <p:spPr>
            <a:xfrm rot="10800000">
              <a:off x="8282" y="3493"/>
              <a:ext cx="2155" cy="2764"/>
            </a:xfrm>
            <a:custGeom>
              <a:avLst/>
              <a:gdLst/>
              <a:ahLst/>
              <a:cxnLst/>
              <a:rect l="l" t="t" r="r" b="b"/>
              <a:pathLst>
                <a:path w="1368152" h="1754559">
                  <a:moveTo>
                    <a:pt x="684076" y="1754559"/>
                  </a:moveTo>
                  <a:cubicBezTo>
                    <a:pt x="306271" y="1754559"/>
                    <a:pt x="0" y="1445288"/>
                    <a:pt x="0" y="1063784"/>
                  </a:cubicBezTo>
                  <a:cubicBezTo>
                    <a:pt x="0" y="844976"/>
                    <a:pt x="100747" y="649929"/>
                    <a:pt x="259415" y="525868"/>
                  </a:cubicBezTo>
                  <a:lnTo>
                    <a:pt x="706586" y="11919"/>
                  </a:lnTo>
                  <a:lnTo>
                    <a:pt x="710664" y="4942"/>
                  </a:lnTo>
                  <a:lnTo>
                    <a:pt x="711586" y="6173"/>
                  </a:lnTo>
                  <a:lnTo>
                    <a:pt x="716956" y="0"/>
                  </a:lnTo>
                  <a:lnTo>
                    <a:pt x="735882" y="38619"/>
                  </a:lnTo>
                  <a:lnTo>
                    <a:pt x="1088020" y="508871"/>
                  </a:lnTo>
                  <a:cubicBezTo>
                    <a:pt x="1258413" y="632938"/>
                    <a:pt x="1368152" y="835420"/>
                    <a:pt x="1368152" y="1063784"/>
                  </a:cubicBezTo>
                  <a:cubicBezTo>
                    <a:pt x="1368152" y="1445288"/>
                    <a:pt x="1061881" y="1754559"/>
                    <a:pt x="684076" y="1754559"/>
                  </a:cubicBezTo>
                  <a:close/>
                </a:path>
              </a:pathLst>
            </a:custGeom>
            <a:solidFill>
              <a:srgbClr val="B95F95"/>
            </a:solidFill>
            <a:ln>
              <a:noFill/>
            </a:ln>
            <a:effectLst>
              <a:innerShdw blurRad="63500" dist="76200" dir="8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6" tIns="60957" rIns="121916" bIns="60957"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11" name="椭圆 10"/>
            <p:cNvSpPr/>
            <p:nvPr/>
          </p:nvSpPr>
          <p:spPr>
            <a:xfrm>
              <a:off x="9086" y="6456"/>
              <a:ext cx="547" cy="547"/>
            </a:xfrm>
            <a:prstGeom prst="ellipse">
              <a:avLst/>
            </a:prstGeom>
            <a:solidFill>
              <a:srgbClr val="B95F95"/>
            </a:solidFill>
            <a:ln w="19050">
              <a:solidFill>
                <a:schemeClr val="bg1"/>
              </a:solidFill>
            </a:ln>
            <a:effectLst>
              <a:outerShdw blurRad="254000" dist="50800" dir="7200000" sx="92000" sy="92000" algn="ctr" rotWithShape="0">
                <a:srgbClr val="000000">
                  <a:alpha val="5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3" rIns="121908" bIns="60953" spcCol="0"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12" name="Rectangle 42"/>
            <p:cNvSpPr/>
            <p:nvPr/>
          </p:nvSpPr>
          <p:spPr>
            <a:xfrm flipH="1">
              <a:off x="-800" y="7622"/>
              <a:ext cx="4824" cy="1976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121916" tIns="0" rIns="121916" bIns="0" rtlCol="0" anchor="t"/>
            <a:lstStyle/>
            <a:p>
              <a:pPr algn="l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（1）数据来源：真实可靠；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（2）实验记录：忠实详尽；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（3）原始数据：保存完好；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（4）数据处理：尊重事实。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3" name="Rectangle 42"/>
            <p:cNvSpPr/>
            <p:nvPr/>
          </p:nvSpPr>
          <p:spPr>
            <a:xfrm flipH="1">
              <a:off x="4024" y="7670"/>
              <a:ext cx="3123" cy="1882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121916" tIns="0" rIns="121916" bIns="0" rtlCol="0" anchor="t"/>
            <a:lstStyle/>
            <a:p>
              <a:pPr algn="l">
                <a:lnSpc>
                  <a:spcPct val="120000"/>
                </a:lnSpc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（1）避免剽窃；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（2）正确引用；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（3）写明论文资金来源。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4" name="Rectangle 42"/>
            <p:cNvSpPr/>
            <p:nvPr/>
          </p:nvSpPr>
          <p:spPr>
            <a:xfrm flipH="1">
              <a:off x="7638" y="7672"/>
              <a:ext cx="3594" cy="2041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121916" tIns="0" rIns="121916" bIns="0" rtlCol="0" anchor="t"/>
            <a:lstStyle/>
            <a:p>
              <a:pPr algn="l">
                <a:lnSpc>
                  <a:spcPct val="120000"/>
                </a:lnSpc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（1）接受同行评议；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（2）不一稿多投；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（3）国家资助成果发表后共享。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5" name="Rectangle 42"/>
            <p:cNvSpPr/>
            <p:nvPr/>
          </p:nvSpPr>
          <p:spPr>
            <a:xfrm flipH="1">
              <a:off x="11470" y="7672"/>
              <a:ext cx="4456" cy="3727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121916" tIns="0" rIns="121916" bIns="0" rtlCol="0" anchor="t"/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86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（</a:t>
              </a:r>
              <a:r>
                <a:rPr lang="en-US" altLang="zh-CN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1</a:t>
              </a: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）不遗漏有实质贡献者，不挂名无实质贡献者；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（</a:t>
              </a:r>
              <a:r>
                <a:rPr lang="en-US" altLang="zh-CN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2</a:t>
              </a: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）不应该在某个人不知情的情况下就把他列为共同作者。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（</a:t>
              </a:r>
              <a:r>
                <a:rPr lang="en-US" altLang="zh-CN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3</a:t>
              </a: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）不轻易在自己不了解的论文上署名。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1066" y="4043"/>
              <a:ext cx="1701" cy="1252"/>
            </a:xfrm>
            <a:prstGeom prst="rect">
              <a:avLst/>
            </a:prstGeom>
          </p:spPr>
          <p:txBody>
            <a:bodyPr lIns="239992" tIns="60957" rIns="121916" bIns="0">
              <a:normAutofit fontScale="60000" lnSpcReduction="20000"/>
            </a:bodyPr>
            <a:lstStyle>
              <a:lvl1pPr algn="ctr" defTabSz="913765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lnSpc>
                  <a:spcPct val="100000"/>
                </a:lnSpc>
              </a:pPr>
              <a:r>
                <a:rPr lang="zh-CN" altLang="en-US" sz="37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数据处理</a:t>
              </a:r>
              <a:endParaRPr lang="zh-CN" altLang="en-US" sz="37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标题 1"/>
            <p:cNvSpPr txBox="1"/>
            <p:nvPr/>
          </p:nvSpPr>
          <p:spPr>
            <a:xfrm>
              <a:off x="4694" y="4043"/>
              <a:ext cx="1701" cy="1252"/>
            </a:xfrm>
            <a:prstGeom prst="rect">
              <a:avLst/>
            </a:prstGeom>
          </p:spPr>
          <p:txBody>
            <a:bodyPr lIns="239992" tIns="60957" rIns="121916" bIns="0">
              <a:normAutofit fontScale="60000" lnSpcReduction="20000"/>
            </a:bodyPr>
            <a:lstStyle>
              <a:lvl1pPr algn="ctr" defTabSz="913765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37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论文撰写</a:t>
              </a:r>
              <a:endParaRPr lang="zh-CN" altLang="en-US" sz="37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标题 1"/>
            <p:cNvSpPr txBox="1"/>
            <p:nvPr/>
          </p:nvSpPr>
          <p:spPr>
            <a:xfrm>
              <a:off x="8431" y="4060"/>
              <a:ext cx="1701" cy="1252"/>
            </a:xfrm>
            <a:prstGeom prst="rect">
              <a:avLst/>
            </a:prstGeom>
          </p:spPr>
          <p:txBody>
            <a:bodyPr lIns="239992" tIns="60957" rIns="121916" bIns="0">
              <a:normAutofit fontScale="60000" lnSpcReduction="20000"/>
            </a:bodyPr>
            <a:lstStyle>
              <a:lvl1pPr algn="ctr" defTabSz="913765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37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论文发表</a:t>
              </a:r>
              <a:endParaRPr lang="zh-CN" altLang="en-US" sz="37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12520" y="4060"/>
              <a:ext cx="1701" cy="1252"/>
            </a:xfrm>
            <a:prstGeom prst="rect">
              <a:avLst/>
            </a:prstGeom>
          </p:spPr>
          <p:txBody>
            <a:bodyPr lIns="239992" tIns="60957" rIns="121916" bIns="0">
              <a:normAutofit fontScale="60000" lnSpcReduction="20000"/>
            </a:bodyPr>
            <a:lstStyle>
              <a:lvl1pPr algn="ctr" defTabSz="913765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37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论文署名</a:t>
              </a:r>
              <a:endParaRPr lang="zh-CN" altLang="en-US" sz="37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等腰三角形 16"/>
            <p:cNvSpPr/>
            <p:nvPr/>
          </p:nvSpPr>
          <p:spPr>
            <a:xfrm rot="10800000">
              <a:off x="16515" y="3493"/>
              <a:ext cx="2155" cy="2764"/>
            </a:xfrm>
            <a:custGeom>
              <a:avLst/>
              <a:gdLst/>
              <a:ahLst/>
              <a:cxnLst/>
              <a:rect l="l" t="t" r="r" b="b"/>
              <a:pathLst>
                <a:path w="1368152" h="1754559">
                  <a:moveTo>
                    <a:pt x="684076" y="1754559"/>
                  </a:moveTo>
                  <a:cubicBezTo>
                    <a:pt x="306271" y="1754559"/>
                    <a:pt x="0" y="1445288"/>
                    <a:pt x="0" y="1063784"/>
                  </a:cubicBezTo>
                  <a:cubicBezTo>
                    <a:pt x="0" y="844976"/>
                    <a:pt x="100747" y="649929"/>
                    <a:pt x="259415" y="525868"/>
                  </a:cubicBezTo>
                  <a:lnTo>
                    <a:pt x="706586" y="11919"/>
                  </a:lnTo>
                  <a:lnTo>
                    <a:pt x="710664" y="4942"/>
                  </a:lnTo>
                  <a:lnTo>
                    <a:pt x="711586" y="6173"/>
                  </a:lnTo>
                  <a:lnTo>
                    <a:pt x="716956" y="0"/>
                  </a:lnTo>
                  <a:lnTo>
                    <a:pt x="735882" y="38619"/>
                  </a:lnTo>
                  <a:lnTo>
                    <a:pt x="1088020" y="508871"/>
                  </a:lnTo>
                  <a:cubicBezTo>
                    <a:pt x="1258413" y="632938"/>
                    <a:pt x="1368152" y="835420"/>
                    <a:pt x="1368152" y="1063784"/>
                  </a:cubicBezTo>
                  <a:cubicBezTo>
                    <a:pt x="1368152" y="1445288"/>
                    <a:pt x="1061881" y="1754559"/>
                    <a:pt x="684076" y="1754559"/>
                  </a:cubicBezTo>
                  <a:close/>
                </a:path>
              </a:pathLst>
            </a:custGeom>
            <a:solidFill>
              <a:srgbClr val="673977"/>
            </a:solidFill>
            <a:ln>
              <a:noFill/>
            </a:ln>
            <a:effectLst>
              <a:innerShdw blurRad="63500" dist="76200" dir="8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6" tIns="60957" rIns="121916" bIns="60957"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21" name="椭圆 20"/>
            <p:cNvSpPr/>
            <p:nvPr/>
          </p:nvSpPr>
          <p:spPr>
            <a:xfrm>
              <a:off x="17319" y="6456"/>
              <a:ext cx="547" cy="547"/>
            </a:xfrm>
            <a:prstGeom prst="ellipse">
              <a:avLst/>
            </a:prstGeom>
            <a:solidFill>
              <a:srgbClr val="673977"/>
            </a:solidFill>
            <a:ln w="19050">
              <a:solidFill>
                <a:schemeClr val="bg1"/>
              </a:solidFill>
            </a:ln>
            <a:effectLst>
              <a:outerShdw blurRad="254000" dist="50800" dir="7200000" sx="92000" sy="92000" algn="ctr" rotWithShape="0">
                <a:srgbClr val="000000">
                  <a:alpha val="5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3" rIns="121908" bIns="60953" spcCol="0"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16662" y="4060"/>
              <a:ext cx="1701" cy="1252"/>
            </a:xfrm>
            <a:prstGeom prst="rect">
              <a:avLst/>
            </a:prstGeom>
          </p:spPr>
          <p:txBody>
            <a:bodyPr lIns="239992" tIns="60957" rIns="121916" bIns="0">
              <a:normAutofit fontScale="60000" lnSpcReduction="20000"/>
            </a:bodyPr>
            <a:lstStyle>
              <a:lvl1pPr algn="ctr" defTabSz="913765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37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学术履历</a:t>
              </a:r>
              <a:endParaRPr lang="zh-CN" altLang="en-US" sz="37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Rectangle 42"/>
            <p:cNvSpPr/>
            <p:nvPr/>
          </p:nvSpPr>
          <p:spPr>
            <a:xfrm flipH="1">
              <a:off x="16094" y="7670"/>
              <a:ext cx="2997" cy="1881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121916" tIns="0" rIns="121916" bIns="0" rtlCol="0" anchor="t"/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只陈述事实，不要自己做主观评价，更不要拔高、捏造学历和成果。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511729" y="427839"/>
            <a:ext cx="384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学术规范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如何避免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11729" y="427839"/>
            <a:ext cx="384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学术规范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高校措施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33709" y="3842600"/>
            <a:ext cx="6346191" cy="2910916"/>
            <a:chOff x="665" y="1596"/>
            <a:chExt cx="18328" cy="7602"/>
          </a:xfrm>
        </p:grpSpPr>
        <p:grpSp>
          <p:nvGrpSpPr>
            <p:cNvPr id="8" name="组合 7"/>
            <p:cNvGrpSpPr/>
            <p:nvPr/>
          </p:nvGrpSpPr>
          <p:grpSpPr>
            <a:xfrm>
              <a:off x="665" y="1596"/>
              <a:ext cx="18328" cy="7602"/>
              <a:chOff x="665" y="1596"/>
              <a:chExt cx="18328" cy="7602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67" y="1596"/>
                <a:ext cx="18178" cy="3960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5" y="5268"/>
                <a:ext cx="18328" cy="3930"/>
              </a:xfrm>
              <a:prstGeom prst="rect">
                <a:avLst/>
              </a:prstGeom>
            </p:spPr>
          </p:pic>
        </p:grpSp>
        <p:cxnSp>
          <p:nvCxnSpPr>
            <p:cNvPr id="9" name="直接连接符 8"/>
            <p:cNvCxnSpPr/>
            <p:nvPr/>
          </p:nvCxnSpPr>
          <p:spPr>
            <a:xfrm flipV="1">
              <a:off x="888" y="7627"/>
              <a:ext cx="3061" cy="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5707" y="7035"/>
              <a:ext cx="2721" cy="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4602" y="7640"/>
              <a:ext cx="3345" cy="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888" y="8139"/>
              <a:ext cx="5783" cy="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14" descr="湖南大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096" y="883772"/>
            <a:ext cx="4739161" cy="2910915"/>
          </a:xfrm>
          <a:prstGeom prst="rect">
            <a:avLst/>
          </a:prstGeom>
        </p:spPr>
      </p:pic>
      <p:pic>
        <p:nvPicPr>
          <p:cNvPr id="16" name="图片 15" descr="湘潭大学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13" y="881233"/>
            <a:ext cx="5707362" cy="295035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32155" y="362585"/>
            <a:ext cx="10788015" cy="6249035"/>
            <a:chOff x="1201" y="1271"/>
            <a:chExt cx="16334" cy="829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" y="1271"/>
              <a:ext cx="16132" cy="420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51"/>
            <a:stretch>
              <a:fillRect/>
            </a:stretch>
          </p:blipFill>
          <p:spPr>
            <a:xfrm>
              <a:off x="1201" y="4161"/>
              <a:ext cx="16334" cy="54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 bwMode="auto">
          <a:xfrm>
            <a:off x="1028065" y="1711325"/>
            <a:ext cx="10133965" cy="31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C5E6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9"/>
          <p:cNvSpPr txBox="1"/>
          <p:nvPr/>
        </p:nvSpPr>
        <p:spPr>
          <a:xfrm>
            <a:off x="1028065" y="1711325"/>
            <a:ext cx="10393680" cy="4971415"/>
          </a:xfrm>
          <a:prstGeom prst="rect">
            <a:avLst/>
          </a:prstGeom>
          <a:noFill/>
        </p:spPr>
        <p:txBody>
          <a:bodyPr wrap="square" lIns="171437" tIns="85718" rIns="171437" bIns="8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　第二十九条　高等学校应当根据学术委员会的认定结论和处理建议，结合行为性质和情节轻重，依职权和规定程序对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学术不端行为责任人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作出如下处理：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　（一）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通报批评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　（二）终止或者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撤销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相关的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科研项目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，并在一定期限内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取消申请资格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　（三）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撤销学术奖励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或者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荣誉称号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　（四）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辞退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或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解聘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　（五）法律、法规及规章规定的其他处理措施。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　同时，可以依照有关规定，给予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警告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记过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降低岗位等级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或者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撤职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开除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等处分。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　学术不端行为责任人获得有关部门、机构设立的科研项目、学术奖励或者荣誉称号等利益的，学校应当同时向有关主管部门提出处理建议。     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学生有学术不端行为的，还应当按照学生管理的相关规定，给予相应的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学籍处分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学术不端行为与获得学位有直接关联的，由学位授予单位作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暂缓授予学位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不授予学位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或者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依法撤销学位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等处理。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1535" y="1252417"/>
            <a:ext cx="6013450" cy="458908"/>
          </a:xfrm>
          <a:prstGeom prst="rect">
            <a:avLst/>
          </a:prstGeom>
          <a:solidFill>
            <a:srgbClr val="FCFBF9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2016年9月1日起施行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9257" y="858057"/>
            <a:ext cx="3571875" cy="487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11729" y="427839"/>
            <a:ext cx="384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学术规范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国家措施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15227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除了国家、高校，知网也做出了很多努力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8200" y="1109996"/>
            <a:ext cx="5735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质量把控 查重系统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信息化检测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itle 13"/>
          <p:cNvSpPr txBox="1"/>
          <p:nvPr/>
        </p:nvSpPr>
        <p:spPr>
          <a:xfrm>
            <a:off x="4973133" y="2934625"/>
            <a:ext cx="2274636" cy="18918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341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影响检测系统效果的两大要素</a:t>
            </a:r>
            <a:endParaRPr lang="en-US" altLang="zh-CN" sz="379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52"/>
          <p:cNvSpPr txBox="1"/>
          <p:nvPr/>
        </p:nvSpPr>
        <p:spPr>
          <a:xfrm>
            <a:off x="8244728" y="2247468"/>
            <a:ext cx="568413" cy="4902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65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id-ID" sz="265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53"/>
          <p:cNvSpPr txBox="1"/>
          <p:nvPr/>
        </p:nvSpPr>
        <p:spPr>
          <a:xfrm>
            <a:off x="3754140" y="3206064"/>
            <a:ext cx="568413" cy="4902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65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id-ID" sz="265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5" name="Group 5"/>
          <p:cNvGrpSpPr/>
          <p:nvPr/>
        </p:nvGrpSpPr>
        <p:grpSpPr>
          <a:xfrm>
            <a:off x="3286723" y="1796778"/>
            <a:ext cx="5876243" cy="4147087"/>
            <a:chOff x="6199748" y="2294758"/>
            <a:chExt cx="4802010" cy="3388601"/>
          </a:xfrm>
        </p:grpSpPr>
        <p:sp>
          <p:nvSpPr>
            <p:cNvPr id="46" name="Freeform 6"/>
            <p:cNvSpPr/>
            <p:nvPr/>
          </p:nvSpPr>
          <p:spPr>
            <a:xfrm>
              <a:off x="7045861" y="2643177"/>
              <a:ext cx="2708066" cy="2708008"/>
            </a:xfrm>
            <a:custGeom>
              <a:avLst/>
              <a:gdLst>
                <a:gd name="connsiteX0" fmla="*/ 0 w 2708066"/>
                <a:gd name="connsiteY0" fmla="*/ 1354004 h 2708008"/>
                <a:gd name="connsiteX1" fmla="*/ 1354033 w 2708066"/>
                <a:gd name="connsiteY1" fmla="*/ 0 h 2708008"/>
                <a:gd name="connsiteX2" fmla="*/ 2708066 w 2708066"/>
                <a:gd name="connsiteY2" fmla="*/ 1354004 h 2708008"/>
                <a:gd name="connsiteX3" fmla="*/ 1354033 w 2708066"/>
                <a:gd name="connsiteY3" fmla="*/ 2708008 h 2708008"/>
                <a:gd name="connsiteX4" fmla="*/ 0 w 2708066"/>
                <a:gd name="connsiteY4" fmla="*/ 1354004 h 270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8066" h="2708008">
                  <a:moveTo>
                    <a:pt x="0" y="1354004"/>
                  </a:moveTo>
                  <a:cubicBezTo>
                    <a:pt x="0" y="606208"/>
                    <a:pt x="606221" y="0"/>
                    <a:pt x="1354033" y="0"/>
                  </a:cubicBezTo>
                  <a:cubicBezTo>
                    <a:pt x="2101845" y="0"/>
                    <a:pt x="2708066" y="606208"/>
                    <a:pt x="2708066" y="1354004"/>
                  </a:cubicBezTo>
                  <a:cubicBezTo>
                    <a:pt x="2708066" y="2101800"/>
                    <a:pt x="2101845" y="2708008"/>
                    <a:pt x="1354033" y="2708008"/>
                  </a:cubicBezTo>
                  <a:cubicBezTo>
                    <a:pt x="606221" y="2708008"/>
                    <a:pt x="0" y="2101800"/>
                    <a:pt x="0" y="13540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4675" tIns="594667" rIns="594675" bIns="594667" numCol="1" spcCol="1270" anchor="ctr" anchorCtr="0">
              <a:noAutofit/>
            </a:bodyPr>
            <a:lstStyle/>
            <a:p>
              <a:pPr algn="ctr" defTabSz="2437130">
                <a:lnSpc>
                  <a:spcPct val="120000"/>
                </a:lnSpc>
                <a:spcAft>
                  <a:spcPct val="35000"/>
                </a:spcAft>
              </a:pPr>
              <a:endParaRPr lang="id-ID" sz="5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Oval 7"/>
            <p:cNvSpPr/>
            <p:nvPr/>
          </p:nvSpPr>
          <p:spPr>
            <a:xfrm>
              <a:off x="8591026" y="2519799"/>
              <a:ext cx="301176" cy="301171"/>
            </a:xfrm>
            <a:prstGeom prst="ellipse">
              <a:avLst/>
            </a:prstGeom>
            <a:solidFill>
              <a:schemeClr val="accent6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Oval 8"/>
            <p:cNvSpPr/>
            <p:nvPr/>
          </p:nvSpPr>
          <p:spPr>
            <a:xfrm>
              <a:off x="7877873" y="5149983"/>
              <a:ext cx="218075" cy="218285"/>
            </a:xfrm>
            <a:prstGeom prst="ellipse">
              <a:avLst/>
            </a:prstGeom>
            <a:solidFill>
              <a:schemeClr val="accent6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40"/>
                <a:satOff val="2879"/>
                <a:lumOff val="1209"/>
                <a:alphaOff val="0"/>
              </a:schemeClr>
            </a:fillRef>
            <a:effectRef idx="0">
              <a:schemeClr val="accent3">
                <a:hueOff val="56240"/>
                <a:satOff val="2879"/>
                <a:lumOff val="120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Oval 9"/>
            <p:cNvSpPr/>
            <p:nvPr/>
          </p:nvSpPr>
          <p:spPr>
            <a:xfrm>
              <a:off x="9928187" y="3742198"/>
              <a:ext cx="218075" cy="21828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479"/>
                <a:satOff val="5757"/>
                <a:lumOff val="2418"/>
                <a:alphaOff val="0"/>
              </a:schemeClr>
            </a:fillRef>
            <a:effectRef idx="0">
              <a:schemeClr val="accent3">
                <a:hueOff val="112479"/>
                <a:satOff val="5757"/>
                <a:lumOff val="241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Oval 10"/>
            <p:cNvSpPr/>
            <p:nvPr/>
          </p:nvSpPr>
          <p:spPr>
            <a:xfrm>
              <a:off x="8884647" y="5382188"/>
              <a:ext cx="301176" cy="3011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68719"/>
                <a:satOff val="8636"/>
                <a:lumOff val="3628"/>
                <a:alphaOff val="0"/>
              </a:schemeClr>
            </a:fillRef>
            <a:effectRef idx="0">
              <a:schemeClr val="accent3">
                <a:hueOff val="168719"/>
                <a:satOff val="8636"/>
                <a:lumOff val="3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Oval 11"/>
            <p:cNvSpPr/>
            <p:nvPr/>
          </p:nvSpPr>
          <p:spPr>
            <a:xfrm>
              <a:off x="7578045" y="3164374"/>
              <a:ext cx="218075" cy="21828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4959"/>
                <a:satOff val="11515"/>
                <a:lumOff val="4837"/>
                <a:alphaOff val="0"/>
              </a:schemeClr>
            </a:fillRef>
            <a:effectRef idx="0">
              <a:schemeClr val="accent3">
                <a:hueOff val="224959"/>
                <a:satOff val="11515"/>
                <a:lumOff val="483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12"/>
            <p:cNvSpPr/>
            <p:nvPr/>
          </p:nvSpPr>
          <p:spPr>
            <a:xfrm>
              <a:off x="6199748" y="3131948"/>
              <a:ext cx="1100954" cy="1100602"/>
            </a:xfrm>
            <a:custGeom>
              <a:avLst/>
              <a:gdLst>
                <a:gd name="connsiteX0" fmla="*/ 0 w 1100954"/>
                <a:gd name="connsiteY0" fmla="*/ 550301 h 1100602"/>
                <a:gd name="connsiteX1" fmla="*/ 550477 w 1100954"/>
                <a:gd name="connsiteY1" fmla="*/ 0 h 1100602"/>
                <a:gd name="connsiteX2" fmla="*/ 1100954 w 1100954"/>
                <a:gd name="connsiteY2" fmla="*/ 550301 h 1100602"/>
                <a:gd name="connsiteX3" fmla="*/ 550477 w 1100954"/>
                <a:gd name="connsiteY3" fmla="*/ 1100602 h 1100602"/>
                <a:gd name="connsiteX4" fmla="*/ 0 w 1100954"/>
                <a:gd name="connsiteY4" fmla="*/ 550301 h 110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954" h="1100602">
                  <a:moveTo>
                    <a:pt x="0" y="550301"/>
                  </a:moveTo>
                  <a:cubicBezTo>
                    <a:pt x="0" y="246378"/>
                    <a:pt x="246457" y="0"/>
                    <a:pt x="550477" y="0"/>
                  </a:cubicBezTo>
                  <a:cubicBezTo>
                    <a:pt x="854497" y="0"/>
                    <a:pt x="1100954" y="246378"/>
                    <a:pt x="1100954" y="550301"/>
                  </a:cubicBezTo>
                  <a:cubicBezTo>
                    <a:pt x="1100954" y="854224"/>
                    <a:pt x="854497" y="1100602"/>
                    <a:pt x="550477" y="1100602"/>
                  </a:cubicBezTo>
                  <a:cubicBezTo>
                    <a:pt x="246457" y="1100602"/>
                    <a:pt x="0" y="854224"/>
                    <a:pt x="0" y="550301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37438"/>
                <a:satOff val="17272"/>
                <a:lumOff val="7255"/>
                <a:alphaOff val="0"/>
              </a:schemeClr>
            </a:fillRef>
            <a:effectRef idx="0">
              <a:schemeClr val="accent3">
                <a:hueOff val="337438"/>
                <a:satOff val="17272"/>
                <a:lumOff val="72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227" tIns="241175" rIns="241227" bIns="241175" numCol="1" spcCol="1270" anchor="ctr" anchorCtr="0">
              <a:noAutofit/>
            </a:bodyPr>
            <a:lstStyle/>
            <a:p>
              <a:pPr algn="ctr" defTabSz="984250">
                <a:lnSpc>
                  <a:spcPct val="120000"/>
                </a:lnSpc>
                <a:spcAft>
                  <a:spcPct val="35000"/>
                </a:spcAft>
              </a:pPr>
              <a:endParaRPr lang="id-ID" sz="2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Oval 13"/>
            <p:cNvSpPr/>
            <p:nvPr/>
          </p:nvSpPr>
          <p:spPr>
            <a:xfrm>
              <a:off x="9288092" y="4197527"/>
              <a:ext cx="301176" cy="30117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93678"/>
                <a:satOff val="20151"/>
                <a:lumOff val="8464"/>
                <a:alphaOff val="0"/>
              </a:schemeClr>
            </a:fillRef>
            <a:effectRef idx="0">
              <a:schemeClr val="accent3">
                <a:hueOff val="393678"/>
                <a:satOff val="20151"/>
                <a:lumOff val="846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Oval 14"/>
            <p:cNvSpPr/>
            <p:nvPr/>
          </p:nvSpPr>
          <p:spPr>
            <a:xfrm>
              <a:off x="6461137" y="4435079"/>
              <a:ext cx="544433" cy="54444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49917"/>
                <a:satOff val="23029"/>
                <a:lumOff val="9673"/>
                <a:alphaOff val="0"/>
              </a:schemeClr>
            </a:fillRef>
            <a:effectRef idx="0">
              <a:schemeClr val="accent3">
                <a:hueOff val="449917"/>
                <a:satOff val="23029"/>
                <a:lumOff val="96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Freeform 15"/>
            <p:cNvSpPr/>
            <p:nvPr/>
          </p:nvSpPr>
          <p:spPr>
            <a:xfrm>
              <a:off x="9900804" y="2294758"/>
              <a:ext cx="1100954" cy="1100602"/>
            </a:xfrm>
            <a:custGeom>
              <a:avLst/>
              <a:gdLst>
                <a:gd name="connsiteX0" fmla="*/ 0 w 1100954"/>
                <a:gd name="connsiteY0" fmla="*/ 550301 h 1100602"/>
                <a:gd name="connsiteX1" fmla="*/ 550477 w 1100954"/>
                <a:gd name="connsiteY1" fmla="*/ 0 h 1100602"/>
                <a:gd name="connsiteX2" fmla="*/ 1100954 w 1100954"/>
                <a:gd name="connsiteY2" fmla="*/ 550301 h 1100602"/>
                <a:gd name="connsiteX3" fmla="*/ 550477 w 1100954"/>
                <a:gd name="connsiteY3" fmla="*/ 1100602 h 1100602"/>
                <a:gd name="connsiteX4" fmla="*/ 0 w 1100954"/>
                <a:gd name="connsiteY4" fmla="*/ 550301 h 110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954" h="1100602">
                  <a:moveTo>
                    <a:pt x="0" y="550301"/>
                  </a:moveTo>
                  <a:cubicBezTo>
                    <a:pt x="0" y="246378"/>
                    <a:pt x="246457" y="0"/>
                    <a:pt x="550477" y="0"/>
                  </a:cubicBezTo>
                  <a:cubicBezTo>
                    <a:pt x="854497" y="0"/>
                    <a:pt x="1100954" y="246378"/>
                    <a:pt x="1100954" y="550301"/>
                  </a:cubicBezTo>
                  <a:cubicBezTo>
                    <a:pt x="1100954" y="854224"/>
                    <a:pt x="854497" y="1100602"/>
                    <a:pt x="550477" y="1100602"/>
                  </a:cubicBezTo>
                  <a:cubicBezTo>
                    <a:pt x="246457" y="1100602"/>
                    <a:pt x="0" y="854224"/>
                    <a:pt x="0" y="5503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06157"/>
                <a:satOff val="25908"/>
                <a:lumOff val="10883"/>
                <a:alphaOff val="0"/>
              </a:schemeClr>
            </a:fillRef>
            <a:effectRef idx="0">
              <a:schemeClr val="accent3">
                <a:hueOff val="506157"/>
                <a:satOff val="25908"/>
                <a:lumOff val="10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227" tIns="241175" rIns="241227" bIns="241175" numCol="1" spcCol="1270" anchor="ctr" anchorCtr="0">
              <a:noAutofit/>
            </a:bodyPr>
            <a:lstStyle/>
            <a:p>
              <a:pPr algn="ctr" defTabSz="984250">
                <a:lnSpc>
                  <a:spcPct val="120000"/>
                </a:lnSpc>
                <a:spcAft>
                  <a:spcPct val="35000"/>
                </a:spcAft>
              </a:pPr>
              <a:endParaRPr lang="id-ID" sz="2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Oval 16"/>
            <p:cNvSpPr/>
            <p:nvPr/>
          </p:nvSpPr>
          <p:spPr>
            <a:xfrm>
              <a:off x="9540385" y="3373960"/>
              <a:ext cx="301176" cy="301171"/>
            </a:xfrm>
            <a:prstGeom prst="ellipse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397"/>
                <a:satOff val="28787"/>
                <a:lumOff val="12092"/>
                <a:alphaOff val="0"/>
              </a:schemeClr>
            </a:fillRef>
            <a:effectRef idx="0">
              <a:schemeClr val="accent3">
                <a:hueOff val="562397"/>
                <a:satOff val="28787"/>
                <a:lumOff val="1209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Oval 17"/>
            <p:cNvSpPr/>
            <p:nvPr/>
          </p:nvSpPr>
          <p:spPr>
            <a:xfrm>
              <a:off x="6243062" y="5047837"/>
              <a:ext cx="218075" cy="21828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618636"/>
                <a:satOff val="31665"/>
                <a:lumOff val="13301"/>
                <a:alphaOff val="0"/>
              </a:schemeClr>
            </a:fillRef>
            <a:effectRef idx="0">
              <a:schemeClr val="accent3">
                <a:hueOff val="618636"/>
                <a:satOff val="31665"/>
                <a:lumOff val="1330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Oval 18"/>
            <p:cNvSpPr/>
            <p:nvPr/>
          </p:nvSpPr>
          <p:spPr>
            <a:xfrm>
              <a:off x="7733702" y="4763552"/>
              <a:ext cx="218075" cy="21828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674876"/>
                <a:satOff val="34544"/>
                <a:lumOff val="14510"/>
                <a:alphaOff val="0"/>
              </a:schemeClr>
            </a:fillRef>
            <a:effectRef idx="0">
              <a:schemeClr val="accent3">
                <a:hueOff val="674876"/>
                <a:satOff val="34544"/>
                <a:lumOff val="1451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9" name="Title 13"/>
          <p:cNvSpPr txBox="1"/>
          <p:nvPr/>
        </p:nvSpPr>
        <p:spPr>
          <a:xfrm>
            <a:off x="4973133" y="2934625"/>
            <a:ext cx="2274636" cy="18918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341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影响检测系统效果的两大要素</a:t>
            </a:r>
            <a:endParaRPr lang="en-US" altLang="zh-CN" sz="379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TextBox 52"/>
          <p:cNvSpPr txBox="1"/>
          <p:nvPr/>
        </p:nvSpPr>
        <p:spPr>
          <a:xfrm>
            <a:off x="8244728" y="2247468"/>
            <a:ext cx="568413" cy="4902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65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id-ID" sz="265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TextBox 53"/>
          <p:cNvSpPr txBox="1"/>
          <p:nvPr/>
        </p:nvSpPr>
        <p:spPr>
          <a:xfrm>
            <a:off x="3754140" y="3206064"/>
            <a:ext cx="568413" cy="4902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65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id-ID" sz="265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TextBox 78"/>
          <p:cNvSpPr txBox="1"/>
          <p:nvPr/>
        </p:nvSpPr>
        <p:spPr>
          <a:xfrm>
            <a:off x="1289041" y="3224898"/>
            <a:ext cx="1932659" cy="560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zh-CN" sz="3035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检测算法</a:t>
            </a:r>
            <a:endParaRPr lang="zh-CN" altLang="zh-CN" sz="3035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TextBox 78"/>
          <p:cNvSpPr txBox="1"/>
          <p:nvPr/>
        </p:nvSpPr>
        <p:spPr>
          <a:xfrm>
            <a:off x="9590880" y="2072105"/>
            <a:ext cx="2601045" cy="560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035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比对资源库</a:t>
            </a:r>
            <a:endParaRPr lang="id-ID" sz="3035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59" grpId="0"/>
      <p:bldP spid="60" grpId="0"/>
      <p:bldP spid="61" grpId="0"/>
      <p:bldP spid="62" grpId="0"/>
      <p:bldP spid="6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7"/>
          <p:cNvSpPr/>
          <p:nvPr/>
        </p:nvSpPr>
        <p:spPr>
          <a:xfrm>
            <a:off x="7954464" y="908360"/>
            <a:ext cx="1522355" cy="468312"/>
          </a:xfrm>
          <a:prstGeom prst="rect">
            <a:avLst/>
          </a:prstGeom>
          <a:noFill/>
          <a:ln w="9525">
            <a:noFill/>
          </a:ln>
        </p:spPr>
        <p:txBody>
          <a:bodyPr lIns="90169" tIns="46989" rIns="90169" bIns="46989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Gill Sans" charset="0"/>
              </a:rPr>
              <a:t>实现功能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659497" y="1376672"/>
            <a:ext cx="5555800" cy="5116272"/>
            <a:chOff x="5613196" y="1096302"/>
            <a:chExt cx="3268474" cy="3837204"/>
          </a:xfrm>
        </p:grpSpPr>
        <p:sp>
          <p:nvSpPr>
            <p:cNvPr id="5" name="矩形 27"/>
            <p:cNvSpPr/>
            <p:nvPr/>
          </p:nvSpPr>
          <p:spPr>
            <a:xfrm>
              <a:off x="5613196" y="1157709"/>
              <a:ext cx="2916465" cy="3775797"/>
            </a:xfrm>
            <a:prstGeom prst="rect">
              <a:avLst/>
            </a:prstGeom>
            <a:solidFill>
              <a:srgbClr val="3B68A1"/>
            </a:solidFill>
            <a:ln w="9525">
              <a:noFill/>
            </a:ln>
          </p:spPr>
          <p:txBody>
            <a:bodyPr lIns="90169" tIns="46989" rIns="90169" bIns="46989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634612" y="1096302"/>
              <a:ext cx="3247058" cy="38372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文字抄袭检测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跨语言抄袭检测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表格、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图形、公式抄袭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检测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 一稿多投检测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pPr>
                <a:lnSpc>
                  <a:spcPct val="150000"/>
                </a:lnSpc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 观点抄袭检测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pPr>
                <a:lnSpc>
                  <a:spcPct val="150000"/>
                </a:lnSpc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 多语种检测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pPr>
                <a:lnSpc>
                  <a:spcPct val="150000"/>
                </a:lnSpc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 支持校内互检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pPr>
                <a:lnSpc>
                  <a:spcPct val="150000"/>
                </a:lnSpc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支持相同作者识别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pPr>
                <a:lnSpc>
                  <a:spcPct val="150000"/>
                </a:lnSpc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支持引用与非引用内容检测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Char char="•"/>
              </a:pPr>
              <a:r>
                <a:rPr lang="zh-CN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自动识别法律法规案例并标明为引用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Tx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自动识别目录、原创声明和参考文献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1"/>
          <p:cNvGrpSpPr/>
          <p:nvPr/>
        </p:nvGrpSpPr>
        <p:grpSpPr>
          <a:xfrm>
            <a:off x="987814" y="3000794"/>
            <a:ext cx="4824587" cy="2428783"/>
            <a:chOff x="3622" y="3382"/>
            <a:chExt cx="7586" cy="4745"/>
          </a:xfrm>
        </p:grpSpPr>
        <p:pic>
          <p:nvPicPr>
            <p:cNvPr id="8" name="Picture 50" descr="left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45" y="5868"/>
              <a:ext cx="960" cy="1410"/>
            </a:xfrm>
            <a:prstGeom prst="rect">
              <a:avLst/>
            </a:prstGeom>
            <a:noFill/>
            <a:ln w="9525" cap="flat" cmpd="sng">
              <a:solidFill>
                <a:srgbClr val="296FA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9" name="Picture 27" descr="left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87" y="5606"/>
              <a:ext cx="693" cy="1140"/>
            </a:xfrm>
            <a:prstGeom prst="rect">
              <a:avLst/>
            </a:prstGeom>
            <a:noFill/>
            <a:ln w="9525" cap="flat" cmpd="sng">
              <a:solidFill>
                <a:srgbClr val="296FA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10" name="Picture 35" descr="left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72" y="6135"/>
              <a:ext cx="787" cy="1140"/>
            </a:xfrm>
            <a:prstGeom prst="rect">
              <a:avLst/>
            </a:prstGeom>
            <a:noFill/>
            <a:ln w="9525" cap="flat" cmpd="sng">
              <a:solidFill>
                <a:srgbClr val="296FA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11" name="Picture 36" descr="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8" y="3630"/>
              <a:ext cx="1117" cy="1616"/>
            </a:xfrm>
            <a:prstGeom prst="rect">
              <a:avLst/>
            </a:prstGeom>
            <a:noFill/>
            <a:ln w="9525" cap="flat" cmpd="sng">
              <a:solidFill>
                <a:srgbClr val="CA3C2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2" name="AutoShape 37"/>
            <p:cNvSpPr/>
            <p:nvPr/>
          </p:nvSpPr>
          <p:spPr>
            <a:xfrm>
              <a:off x="5339" y="4335"/>
              <a:ext cx="905" cy="213"/>
            </a:xfrm>
            <a:prstGeom prst="rightArrow">
              <a:avLst>
                <a:gd name="adj1" fmla="val 50000"/>
                <a:gd name="adj2" fmla="val 105701"/>
              </a:avLst>
            </a:prstGeom>
            <a:gradFill rotWithShape="0">
              <a:gsLst>
                <a:gs pos="0">
                  <a:srgbClr val="17364E"/>
                </a:gs>
                <a:gs pos="100000">
                  <a:srgbClr val="3375A9"/>
                </a:gs>
              </a:gsLst>
              <a:lin ang="189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65" noProof="1">
                <a:solidFill>
                  <a:srgbClr val="E57505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AutoShape 38"/>
            <p:cNvSpPr/>
            <p:nvPr/>
          </p:nvSpPr>
          <p:spPr>
            <a:xfrm rot="10800000">
              <a:off x="8070" y="4350"/>
              <a:ext cx="813" cy="213"/>
            </a:xfrm>
            <a:prstGeom prst="rightArrow">
              <a:avLst>
                <a:gd name="adj1" fmla="val 50000"/>
                <a:gd name="adj2" fmla="val 94468"/>
              </a:avLst>
            </a:prstGeom>
            <a:gradFill rotWithShape="0">
              <a:gsLst>
                <a:gs pos="0">
                  <a:srgbClr val="17364E"/>
                </a:gs>
                <a:gs pos="100000">
                  <a:srgbClr val="3375A9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rot="10800000" wrap="none" anchor="ctr"/>
            <a:lstStyle/>
            <a:p>
              <a:pPr algn="ctr"/>
              <a:endParaRPr lang="en-US" altLang="en-US" sz="1400" dirty="0">
                <a:solidFill>
                  <a:srgbClr val="E57505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Rectangle 40"/>
            <p:cNvSpPr/>
            <p:nvPr/>
          </p:nvSpPr>
          <p:spPr>
            <a:xfrm>
              <a:off x="6261" y="6652"/>
              <a:ext cx="407" cy="285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65" noProof="1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15" name="Rectangle 42"/>
            <p:cNvSpPr/>
            <p:nvPr/>
          </p:nvSpPr>
          <p:spPr>
            <a:xfrm>
              <a:off x="6251" y="5974"/>
              <a:ext cx="405" cy="36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65" noProof="1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16" name="Rectangle 43"/>
            <p:cNvSpPr/>
            <p:nvPr/>
          </p:nvSpPr>
          <p:spPr>
            <a:xfrm>
              <a:off x="7394" y="6484"/>
              <a:ext cx="307" cy="35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65" noProof="1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17" name="AutoShape 44"/>
            <p:cNvSpPr/>
            <p:nvPr/>
          </p:nvSpPr>
          <p:spPr>
            <a:xfrm>
              <a:off x="6739" y="6652"/>
              <a:ext cx="675" cy="285"/>
            </a:xfrm>
            <a:prstGeom prst="leftRightArrow">
              <a:avLst>
                <a:gd name="adj1" fmla="val 49472"/>
                <a:gd name="adj2" fmla="val 69813"/>
              </a:avLst>
            </a:prstGeom>
            <a:gradFill rotWithShape="0">
              <a:gsLst>
                <a:gs pos="0">
                  <a:srgbClr val="0B1A25"/>
                </a:gs>
                <a:gs pos="100000">
                  <a:srgbClr val="3375A9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65" noProof="1">
                <a:solidFill>
                  <a:srgbClr val="E57505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18" name="AutoShape 45"/>
            <p:cNvSpPr/>
            <p:nvPr/>
          </p:nvSpPr>
          <p:spPr>
            <a:xfrm rot="-600000" flipV="1">
              <a:off x="6574" y="5869"/>
              <a:ext cx="1405" cy="218"/>
            </a:xfrm>
            <a:prstGeom prst="leftRightArrow">
              <a:avLst>
                <a:gd name="adj1" fmla="val 50000"/>
                <a:gd name="adj2" fmla="val 129310"/>
              </a:avLst>
            </a:prstGeom>
            <a:gradFill rotWithShape="0">
              <a:gsLst>
                <a:gs pos="0">
                  <a:srgbClr val="0B1A25"/>
                </a:gs>
                <a:gs pos="100000">
                  <a:srgbClr val="3375A9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65" noProof="1">
                <a:solidFill>
                  <a:srgbClr val="E57505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pic>
          <p:nvPicPr>
            <p:cNvPr id="19" name="Picture 46" descr="left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780" y="3427"/>
              <a:ext cx="1316" cy="1848"/>
            </a:xfrm>
            <a:prstGeom prst="rect">
              <a:avLst/>
            </a:prstGeom>
            <a:noFill/>
            <a:ln w="9525" cap="flat" cmpd="sng">
              <a:solidFill>
                <a:srgbClr val="296FA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0" name="Rectangle 51"/>
            <p:cNvSpPr/>
            <p:nvPr/>
          </p:nvSpPr>
          <p:spPr>
            <a:xfrm>
              <a:off x="8036" y="5674"/>
              <a:ext cx="307" cy="355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65" noProof="1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21" name="AutoShape 52"/>
            <p:cNvSpPr/>
            <p:nvPr/>
          </p:nvSpPr>
          <p:spPr>
            <a:xfrm rot="5400000">
              <a:off x="6810" y="5413"/>
              <a:ext cx="423" cy="202"/>
            </a:xfrm>
            <a:prstGeom prst="rightArrow">
              <a:avLst>
                <a:gd name="adj1" fmla="val 50000"/>
                <a:gd name="adj2" fmla="val 104344"/>
              </a:avLst>
            </a:prstGeom>
            <a:gradFill rotWithShape="0">
              <a:gsLst>
                <a:gs pos="0">
                  <a:srgbClr val="0B1A25"/>
                </a:gs>
                <a:gs pos="100000">
                  <a:srgbClr val="3375A9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algn="ctr"/>
              <a:endParaRPr lang="en-US" altLang="en-US" sz="1400" dirty="0">
                <a:solidFill>
                  <a:srgbClr val="E57505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" name="圆柱形 35"/>
            <p:cNvSpPr/>
            <p:nvPr/>
          </p:nvSpPr>
          <p:spPr>
            <a:xfrm>
              <a:off x="9120" y="3656"/>
              <a:ext cx="2088" cy="1357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1488EA"/>
                </a:gs>
                <a:gs pos="100000">
                  <a:srgbClr val="093E6B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ctr"/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Arial Black" panose="020B0A04020102020204" pitchFamily="34" charset="0"/>
                  <a:ea typeface="黑体" panose="02010609060101010101" pitchFamily="49" charset="-122"/>
                </a:rPr>
                <a:t>比对资源库</a:t>
              </a:r>
              <a:endParaRPr lang="zh-CN" altLang="en-US" sz="1600" b="1" dirty="0">
                <a:solidFill>
                  <a:schemeClr val="bg1"/>
                </a:solidFill>
                <a:latin typeface="Arial Black" panose="020B0A040201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23" name="Picture 36" descr="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0" y="3382"/>
              <a:ext cx="1113" cy="1616"/>
            </a:xfrm>
            <a:prstGeom prst="rect">
              <a:avLst/>
            </a:prstGeom>
            <a:noFill/>
            <a:ln w="9525" cap="flat" cmpd="sng">
              <a:solidFill>
                <a:srgbClr val="CA3C2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4" name="Text Box 22"/>
            <p:cNvSpPr txBox="1"/>
            <p:nvPr/>
          </p:nvSpPr>
          <p:spPr>
            <a:xfrm>
              <a:off x="3622" y="5362"/>
              <a:ext cx="1788" cy="66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1600" b="1" dirty="0">
                  <a:solidFill>
                    <a:srgbClr val="22517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检测文献</a:t>
              </a:r>
              <a:endParaRPr lang="zh-CN" altLang="en-US" sz="1600" b="1" dirty="0">
                <a:solidFill>
                  <a:srgbClr val="22517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" name="Text Box 24"/>
            <p:cNvSpPr txBox="1"/>
            <p:nvPr/>
          </p:nvSpPr>
          <p:spPr>
            <a:xfrm>
              <a:off x="6180" y="7466"/>
              <a:ext cx="1980" cy="66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1600" b="1" dirty="0">
                  <a:solidFill>
                    <a:srgbClr val="22517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检测结果</a:t>
              </a:r>
              <a:endParaRPr lang="zh-CN" altLang="en-US" sz="1600" b="1" dirty="0">
                <a:solidFill>
                  <a:srgbClr val="22517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" name="Text Box 22"/>
            <p:cNvSpPr txBox="1"/>
            <p:nvPr/>
          </p:nvSpPr>
          <p:spPr>
            <a:xfrm>
              <a:off x="9300" y="5351"/>
              <a:ext cx="1785" cy="66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1600" b="1" dirty="0">
                  <a:solidFill>
                    <a:srgbClr val="22517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比对资源</a:t>
              </a:r>
              <a:endParaRPr lang="zh-CN" altLang="en-US" sz="1600" b="1" dirty="0">
                <a:solidFill>
                  <a:srgbClr val="22517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434967" y="1551184"/>
            <a:ext cx="5628229" cy="125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利用自然语言处理技术分析句子内部结构和特征，建立“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词语一句子一段落一篇章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”多级分层指纹特征，从而实现对文献内容的深入理解和检测。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02329" y="947668"/>
            <a:ext cx="4012019" cy="4683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txBody>
          <a:bodyPr lIns="90169" tIns="46989" rIns="90169" bIns="46989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Gill Sans" charset="0"/>
              </a:rPr>
              <a:t>自适应多阶指纹分析技术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73575" y="5553954"/>
            <a:ext cx="6251792" cy="885991"/>
            <a:chOff x="319091" y="4156699"/>
            <a:chExt cx="4910180" cy="764404"/>
          </a:xfrm>
        </p:grpSpPr>
        <p:sp>
          <p:nvSpPr>
            <p:cNvPr id="30" name="椭圆 29"/>
            <p:cNvSpPr/>
            <p:nvPr/>
          </p:nvSpPr>
          <p:spPr>
            <a:xfrm>
              <a:off x="2901420" y="4203115"/>
              <a:ext cx="1060450" cy="700088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120227" tIns="62653" rIns="120227" bIns="62653" anchor="ctr"/>
            <a:lstStyle/>
            <a:p>
              <a:pPr algn="ctr"/>
              <a:r>
                <a:rPr lang="zh-CN" altLang="en-US" sz="2000" b="1" dirty="0">
                  <a:solidFill>
                    <a:srgbClr val="99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charset="-116"/>
                </a:rPr>
                <a:t>抗干扰</a:t>
              </a:r>
              <a:endParaRPr lang="zh-CN" altLang="en-US" sz="2000" b="1" dirty="0">
                <a:solidFill>
                  <a:srgbClr val="99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charset="-116"/>
              </a:endParaRPr>
            </a:p>
            <a:p>
              <a:pPr algn="ctr"/>
              <a:r>
                <a:rPr lang="zh-CN" altLang="en-US" sz="2000" b="1" dirty="0">
                  <a:solidFill>
                    <a:srgbClr val="99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charset="-116"/>
                </a:rPr>
                <a:t>性强</a:t>
              </a:r>
              <a:endParaRPr lang="zh-CN" altLang="en-US" sz="20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4060182" y="4156699"/>
              <a:ext cx="1169089" cy="700088"/>
              <a:chOff x="0" y="0"/>
              <a:chExt cx="1697" cy="1102"/>
            </a:xfrm>
          </p:grpSpPr>
          <p:sp>
            <p:nvSpPr>
              <p:cNvPr id="38" name="椭圆 19"/>
              <p:cNvSpPr/>
              <p:nvPr/>
            </p:nvSpPr>
            <p:spPr>
              <a:xfrm>
                <a:off x="77" y="0"/>
                <a:ext cx="1543" cy="1102"/>
              </a:xfrm>
              <a:prstGeom prst="ellipse">
                <a:avLst/>
              </a:prstGeom>
              <a:solidFill>
                <a:srgbClr val="CCFFCC"/>
              </a:solidFill>
              <a:ln w="9525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120227" tIns="62653" rIns="120227" bIns="62653" anchor="ctr"/>
              <a:lstStyle/>
              <a:p>
                <a:pPr algn="ctr"/>
                <a:endParaRPr lang="zh-CN" altLang="en-US" sz="2000" b="1" dirty="0">
                  <a:solidFill>
                    <a:srgbClr val="99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charset="-116"/>
                </a:endParaRPr>
              </a:p>
            </p:txBody>
          </p:sp>
          <p:sp>
            <p:nvSpPr>
              <p:cNvPr id="39" name="文本框 20"/>
              <p:cNvSpPr txBox="1"/>
              <p:nvPr/>
            </p:nvSpPr>
            <p:spPr>
              <a:xfrm>
                <a:off x="0" y="98"/>
                <a:ext cx="1697" cy="96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9933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charset="-116"/>
                  </a:rPr>
                  <a:t>检测</a:t>
                </a:r>
                <a:endParaRPr lang="zh-CN" altLang="en-US" sz="2000" b="1" dirty="0">
                  <a:solidFill>
                    <a:srgbClr val="99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charset="-116"/>
                </a:endParaRPr>
              </a:p>
              <a:p>
                <a:pPr algn="ctr"/>
                <a:r>
                  <a:rPr lang="zh-CN" altLang="en-US" sz="2000" b="1" dirty="0">
                    <a:solidFill>
                      <a:srgbClr val="9933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charset="-116"/>
                  </a:rPr>
                  <a:t>速度快</a:t>
                </a:r>
                <a:endParaRPr lang="zh-CN" altLang="en-US" sz="2000" b="1" dirty="0">
                  <a:solidFill>
                    <a:srgbClr val="99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charset="-116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9091" y="4177172"/>
              <a:ext cx="1121513" cy="743923"/>
              <a:chOff x="0" y="0"/>
              <a:chExt cx="1630" cy="1171"/>
            </a:xfrm>
          </p:grpSpPr>
          <p:sp>
            <p:nvSpPr>
              <p:cNvPr id="36" name="椭圆 22"/>
              <p:cNvSpPr/>
              <p:nvPr/>
            </p:nvSpPr>
            <p:spPr>
              <a:xfrm>
                <a:off x="55" y="0"/>
                <a:ext cx="1543" cy="1102"/>
              </a:xfrm>
              <a:prstGeom prst="ellipse">
                <a:avLst/>
              </a:prstGeom>
              <a:solidFill>
                <a:srgbClr val="CCFFCC"/>
              </a:solidFill>
              <a:ln w="9525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120227" tIns="62653" rIns="120227" bIns="62653" anchor="ctr"/>
              <a:lstStyle/>
              <a:p>
                <a:pPr algn="ctr"/>
                <a:endParaRPr lang="zh-CN" altLang="en-US" sz="2000" b="1" dirty="0">
                  <a:solidFill>
                    <a:srgbClr val="99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charset="-116"/>
                </a:endParaRPr>
              </a:p>
            </p:txBody>
          </p:sp>
          <p:sp>
            <p:nvSpPr>
              <p:cNvPr id="37" name="文本框 23"/>
              <p:cNvSpPr txBox="1"/>
              <p:nvPr/>
            </p:nvSpPr>
            <p:spPr>
              <a:xfrm>
                <a:off x="0" y="210"/>
                <a:ext cx="1630" cy="96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9933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charset="-116"/>
                  </a:rPr>
                  <a:t>准确/检准率高</a:t>
                </a:r>
                <a:endParaRPr lang="zh-CN" altLang="en-US" sz="2000" b="1" dirty="0">
                  <a:solidFill>
                    <a:srgbClr val="99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charset="-116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1594659" y="4205133"/>
              <a:ext cx="1071171" cy="715970"/>
              <a:chOff x="105" y="0"/>
              <a:chExt cx="1559" cy="1127"/>
            </a:xfrm>
          </p:grpSpPr>
          <p:sp>
            <p:nvSpPr>
              <p:cNvPr id="34" name="椭圆 25"/>
              <p:cNvSpPr/>
              <p:nvPr/>
            </p:nvSpPr>
            <p:spPr>
              <a:xfrm>
                <a:off x="121" y="0"/>
                <a:ext cx="1543" cy="1102"/>
              </a:xfrm>
              <a:prstGeom prst="ellipse">
                <a:avLst/>
              </a:prstGeom>
              <a:solidFill>
                <a:srgbClr val="CCFFCC"/>
              </a:solidFill>
              <a:ln w="9525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120227" tIns="62653" rIns="120227" bIns="62653" anchor="ctr"/>
              <a:lstStyle/>
              <a:p>
                <a:pPr algn="ctr"/>
                <a:endParaRPr lang="zh-CN" altLang="en-US" sz="2000" b="1" dirty="0">
                  <a:solidFill>
                    <a:srgbClr val="99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charset="-116"/>
                </a:endParaRPr>
              </a:p>
            </p:txBody>
          </p:sp>
          <p:sp>
            <p:nvSpPr>
              <p:cNvPr id="35" name="文本框 26"/>
              <p:cNvSpPr txBox="1"/>
              <p:nvPr/>
            </p:nvSpPr>
            <p:spPr>
              <a:xfrm>
                <a:off x="105" y="166"/>
                <a:ext cx="1545" cy="96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9933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charset="-116"/>
                  </a:rPr>
                  <a:t>召回/检全率高</a:t>
                </a:r>
                <a:endParaRPr lang="zh-CN" altLang="en-US" sz="2000" b="1" dirty="0">
                  <a:solidFill>
                    <a:srgbClr val="99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charset="-116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/>
        </p:nvGraphicFramePr>
        <p:xfrm>
          <a:off x="1188721" y="1430022"/>
          <a:ext cx="9814561" cy="486219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455671"/>
                <a:gridCol w="3847465"/>
                <a:gridCol w="2511425"/>
              </a:tblGrid>
              <a:tr h="387985"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数据库名称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来源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文献量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中国学术期刊网络出版总库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学术期刊</a:t>
                      </a: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8760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种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4700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余万篇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615"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中国博士学位论文全文数据库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427家博士单位；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博士论文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万余篇；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+mn-ea"/>
                        </a:rPr>
                        <a:t>中国优秀硕士学位论文全文数据库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+mn-ea"/>
                        </a:rPr>
                        <a:t>684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+mn-ea"/>
                        </a:rPr>
                        <a:t>家硕士单位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+mn-ea"/>
                        </a:rPr>
                        <a:t>硕士论文</a:t>
                      </a: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+mn-ea"/>
                        </a:rPr>
                        <a:t>279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+mn-ea"/>
                        </a:rPr>
                        <a:t>余万篇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615">
                <a:tc>
                  <a:txBody>
                    <a:bodyPr/>
                    <a:lstStyle/>
                    <a:p>
                      <a:pPr lvl="0" algn="l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中国重要会议论文全文数据库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10960家主办单位；16,210个会议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275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余万篇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中国专利全文数据库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中国专利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7833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余万个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中国重要报纸全文数据库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人民日报、光明日报等</a:t>
                      </a: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605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种重要报纸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1461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余万篇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8615"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图书资源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汉语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词典</a:t>
                      </a: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、百科全书等图书资源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8490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部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优先出版文献库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3000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余种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80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万余篇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9920"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合作外文数据库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Springe</a:t>
                      </a: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r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、Taylor &amp; Francis、Wiley等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300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余家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4498万余篇</a:t>
                      </a:r>
                      <a:endParaRPr lang="en-US" altLang="x-none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lvl="0" defTabSz="685800" eaLnBrk="1" hangingPunct="1"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互联网资源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百度文库、道客巴巴、豆丁等网站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数十亿条</a:t>
                      </a:r>
                      <a:endParaRPr lang="en-US" altLang="x-none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9251">
                <a:tc gridSpan="3"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港澳台学术文献库、标准、成果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... ...</a:t>
                      </a:r>
                      <a:endParaRPr lang="en-US" altLang="zh-CN" sz="16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349251">
                <a:tc gridSpan="3">
                  <a:txBody>
                    <a:bodyPr/>
                    <a:lstStyle/>
                    <a:p>
                      <a:pPr lvl="0" defTabSz="685800" eaLnBrk="1" hangingPunct="1">
                        <a:lnSpc>
                          <a:spcPct val="110000"/>
                        </a:lnSpc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00" b="1" dirty="0">
                          <a:solidFill>
                            <a:srgbClr val="E8707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以上数据均是日更新，日更新文献约</a:t>
                      </a:r>
                      <a:r>
                        <a:rPr lang="en-US" altLang="x-none" sz="1600" b="1" dirty="0">
                          <a:solidFill>
                            <a:srgbClr val="E8707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rgbClr val="E8707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万余篇</a:t>
                      </a:r>
                      <a:endParaRPr lang="zh-CN" altLang="en-US" sz="1600" b="1" dirty="0">
                        <a:solidFill>
                          <a:srgbClr val="E8707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7495" marR="67495" marT="28535" marB="28535"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188721" y="61658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比对资源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48247" y="2514600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科研路漫漫，且行且珍惜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77797" y="493783"/>
            <a:ext cx="10116766" cy="5593404"/>
            <a:chOff x="680418" y="502596"/>
            <a:chExt cx="10116766" cy="559340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/>
            <a:srcRect l="18191" t="14395" r="19575" b="33993"/>
            <a:stretch>
              <a:fillRect/>
            </a:stretch>
          </p:blipFill>
          <p:spPr>
            <a:xfrm>
              <a:off x="680418" y="502596"/>
              <a:ext cx="10116766" cy="5593404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803515" y="3073940"/>
              <a:ext cx="1566153" cy="95331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660980" y="2781552"/>
              <a:ext cx="2218425" cy="5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x.cnki.net</a:t>
              </a:r>
              <a:endParaRPr lang="en-US" altLang="zh-CN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4149" y="958189"/>
            <a:ext cx="9957813" cy="53028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53794" y="4109472"/>
            <a:ext cx="1575361" cy="6676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465" noProof="1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" y="958189"/>
            <a:ext cx="10753829" cy="53173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357071" y="943675"/>
            <a:ext cx="479340" cy="4224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21" y="863684"/>
            <a:ext cx="12192000" cy="51306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04" y="958189"/>
            <a:ext cx="10528638" cy="4006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1477" y="1318322"/>
            <a:ext cx="7909045" cy="5208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2288771" y="1379913"/>
            <a:ext cx="7536873" cy="820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546466" y="3255817"/>
            <a:ext cx="7079672" cy="20144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546466" y="5757949"/>
            <a:ext cx="6386945" cy="277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546466" y="2443941"/>
            <a:ext cx="6503323" cy="3214254"/>
            <a:chOff x="2546466" y="2443941"/>
            <a:chExt cx="6503323" cy="3214254"/>
          </a:xfrm>
        </p:grpSpPr>
        <p:sp>
          <p:nvSpPr>
            <p:cNvPr id="13" name="矩形 12"/>
            <p:cNvSpPr/>
            <p:nvPr/>
          </p:nvSpPr>
          <p:spPr>
            <a:xfrm>
              <a:off x="3890356" y="2443941"/>
              <a:ext cx="4305993" cy="5430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2546466" y="5364478"/>
              <a:ext cx="6503323" cy="2937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0197816" y="1379913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常用检索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字段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197816" y="3119389"/>
            <a:ext cx="1415772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全文总结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文献核心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重要词语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73681" y="700891"/>
            <a:ext cx="9584611" cy="954107"/>
            <a:chOff x="1073681" y="700891"/>
            <a:chExt cx="9584611" cy="954107"/>
          </a:xfrm>
        </p:grpSpPr>
        <p:sp>
          <p:nvSpPr>
            <p:cNvPr id="2" name="文本框 1"/>
            <p:cNvSpPr txBox="1"/>
            <p:nvPr/>
          </p:nvSpPr>
          <p:spPr>
            <a:xfrm>
              <a:off x="1073681" y="700891"/>
              <a:ext cx="95846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effectLst>
                    <a:reflection blurRad="165100" stA="23000" endPos="70000" dir="5400000" sy="-100000" algn="bl" rotWithShape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1.2 </a:t>
              </a:r>
              <a:r>
                <a:rPr lang="zh-CN" altLang="en-US" sz="2800" dirty="0">
                  <a:effectLst>
                    <a:reflection blurRad="165100" stA="23000" endPos="70000" dir="5400000" sy="-100000" algn="bl" rotWithShape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论文的构成 </a:t>
              </a:r>
              <a:r>
                <a:rPr lang="en-US" altLang="zh-CN" sz="2800" dirty="0">
                  <a:effectLst>
                    <a:reflection blurRad="165100" stA="23000" endPos="70000" dir="5400000" sy="-100000" algn="bl" rotWithShape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2400" b="1" dirty="0">
                  <a:solidFill>
                    <a:schemeClr val="bg2">
                      <a:lumMod val="50000"/>
                    </a:schemeClr>
                  </a:solidFill>
                  <a:effectLst>
                    <a:reflection blurRad="165100" stA="23000" endPos="70000" dir="5400000" sy="-100000" algn="bl" rotWithShape="0"/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题目、作者、摘要、关键词</a:t>
              </a:r>
              <a:endParaRPr lang="zh-CN" altLang="en-US" sz="2800" b="1" dirty="0">
                <a:solidFill>
                  <a:schemeClr val="bg2">
                    <a:lumMod val="50000"/>
                  </a:schemeClr>
                </a:solidFill>
                <a:effectLst>
                  <a:reflection blurRad="165100" stA="23000" endPos="70000" dir="5400000" sy="-10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686721" y="867806"/>
              <a:ext cx="0" cy="26791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2148429" y="1212980"/>
            <a:ext cx="9030145" cy="4624266"/>
            <a:chOff x="272343" y="623080"/>
            <a:chExt cx="8055051" cy="4124927"/>
          </a:xfrm>
        </p:grpSpPr>
        <p:cxnSp>
          <p:nvCxnSpPr>
            <p:cNvPr id="29" name="直接箭头连接符 28"/>
            <p:cNvCxnSpPr/>
            <p:nvPr/>
          </p:nvCxnSpPr>
          <p:spPr>
            <a:xfrm flipH="1" flipV="1">
              <a:off x="5185168" y="2733840"/>
              <a:ext cx="1390712" cy="2107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H="1" flipV="1">
              <a:off x="5602260" y="1711574"/>
              <a:ext cx="1124501" cy="58550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H="1">
              <a:off x="5667690" y="3191182"/>
              <a:ext cx="1012659" cy="546052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31"/>
            <p:cNvGrpSpPr/>
            <p:nvPr/>
          </p:nvGrpSpPr>
          <p:grpSpPr>
            <a:xfrm>
              <a:off x="6333422" y="1711574"/>
              <a:ext cx="1993972" cy="2025660"/>
              <a:chOff x="6430716" y="2078995"/>
              <a:chExt cx="1993972" cy="2025660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6430716" y="2078995"/>
                <a:ext cx="1993972" cy="2025660"/>
                <a:chOff x="2429110" y="1965090"/>
                <a:chExt cx="1386133" cy="1408161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78" name="组合 77"/>
                <p:cNvGrpSpPr/>
                <p:nvPr/>
              </p:nvGrpSpPr>
              <p:grpSpPr>
                <a:xfrm>
                  <a:off x="2429110" y="1965090"/>
                  <a:ext cx="1386133" cy="1408161"/>
                  <a:chOff x="1277205" y="2880519"/>
                  <a:chExt cx="1338099" cy="1292087"/>
                </a:xfrm>
                <a:noFill/>
              </p:grpSpPr>
              <p:sp>
                <p:nvSpPr>
                  <p:cNvPr id="80" name="椭圆 79"/>
                  <p:cNvSpPr/>
                  <p:nvPr/>
                </p:nvSpPr>
                <p:spPr>
                  <a:xfrm>
                    <a:off x="1439912" y="3024535"/>
                    <a:ext cx="1008112" cy="1008112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330200" dist="215900" dir="8880000" sx="120000" sy="120000" algn="tl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81" name="Picture 4" descr="F:\未标题-1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">
                    <a:duotone>
                      <a:prstClr val="black"/>
                      <a:schemeClr val="tx1">
                        <a:lumMod val="95000"/>
                        <a:lumOff val="5000"/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2">
                            <a14:imgEffect>
                              <a14:sharpenSoften amount="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211" t="17203" r="14255" b="14689"/>
                  <a:stretch>
                    <a:fillRect/>
                  </a:stretch>
                </p:blipFill>
                <p:spPr bwMode="auto">
                  <a:xfrm>
                    <a:off x="1277205" y="2880519"/>
                    <a:ext cx="1338099" cy="12920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</p:pic>
            </p:grpSp>
            <p:sp>
              <p:nvSpPr>
                <p:cNvPr id="79" name="椭圆 78"/>
                <p:cNvSpPr/>
                <p:nvPr/>
              </p:nvSpPr>
              <p:spPr>
                <a:xfrm>
                  <a:off x="2702544" y="2245147"/>
                  <a:ext cx="864096" cy="86409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2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7" name="TextBox 14"/>
              <p:cNvSpPr txBox="1"/>
              <p:nvPr/>
            </p:nvSpPr>
            <p:spPr>
              <a:xfrm>
                <a:off x="7063005" y="2686822"/>
                <a:ext cx="8002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bg1"/>
                    </a:solidFill>
                    <a:latin typeface="方正大黑简体" panose="03000509000000000000" pitchFamily="65" charset="-122"/>
                    <a:ea typeface="方正大黑简体" panose="03000509000000000000" pitchFamily="65" charset="-122"/>
                  </a:rPr>
                  <a:t>产品</a:t>
                </a:r>
                <a:endParaRPr lang="en-US" altLang="zh-CN" sz="2400" dirty="0">
                  <a:solidFill>
                    <a:schemeClr val="bg1"/>
                  </a:solidFill>
                  <a:latin typeface="方正大黑简体" panose="03000509000000000000" pitchFamily="65" charset="-122"/>
                  <a:ea typeface="方正大黑简体" panose="03000509000000000000" pitchFamily="65" charset="-122"/>
                </a:endParaRPr>
              </a:p>
              <a:p>
                <a:r>
                  <a:rPr lang="zh-CN" altLang="en-US" sz="2400" dirty="0">
                    <a:solidFill>
                      <a:schemeClr val="bg1"/>
                    </a:solidFill>
                    <a:latin typeface="方正大黑简体" panose="03000509000000000000" pitchFamily="65" charset="-122"/>
                    <a:ea typeface="方正大黑简体" panose="03000509000000000000" pitchFamily="65" charset="-122"/>
                  </a:rPr>
                  <a:t>形式</a:t>
                </a:r>
                <a:endParaRPr lang="zh-CN" altLang="en-US" sz="2400" dirty="0">
                  <a:solidFill>
                    <a:schemeClr val="bg1"/>
                  </a:solidFill>
                  <a:latin typeface="方正大黑简体" panose="03000509000000000000" pitchFamily="65" charset="-122"/>
                  <a:ea typeface="方正大黑简体" panose="03000509000000000000" pitchFamily="65" charset="-122"/>
                </a:endParaRPr>
              </a:p>
            </p:txBody>
          </p:sp>
        </p:grpSp>
        <p:sp>
          <p:nvSpPr>
            <p:cNvPr id="33" name="TextBox 19"/>
            <p:cNvSpPr txBox="1"/>
            <p:nvPr/>
          </p:nvSpPr>
          <p:spPr>
            <a:xfrm>
              <a:off x="1126594" y="1033450"/>
              <a:ext cx="2877779" cy="419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                     </a:t>
              </a:r>
              <a:r>
                <a:rPr lang="en-US" altLang="zh-CN" dirty="0"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Web</a:t>
              </a:r>
              <a:r>
                <a:rPr lang="zh-CN" altLang="en-US" dirty="0"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版</a:t>
              </a:r>
              <a:endParaRPr lang="en-US" altLang="zh-CN" dirty="0"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</p:txBody>
        </p:sp>
        <p:sp>
          <p:nvSpPr>
            <p:cNvPr id="34" name="TextBox 20"/>
            <p:cNvSpPr txBox="1"/>
            <p:nvPr/>
          </p:nvSpPr>
          <p:spPr>
            <a:xfrm>
              <a:off x="272343" y="2297074"/>
              <a:ext cx="3409759" cy="979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                     </a:t>
              </a:r>
              <a:r>
                <a:rPr lang="zh-CN" altLang="en-US" dirty="0"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手机</a:t>
              </a:r>
              <a:r>
                <a:rPr lang="en-US" altLang="zh-CN" dirty="0"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APP</a:t>
              </a:r>
              <a:endParaRPr lang="en-US" altLang="zh-CN" dirty="0"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  <a:p>
              <a:pPr algn="r"/>
              <a:r>
                <a:rPr lang="zh-CN" altLang="en-US" sz="1600" dirty="0">
                  <a:latin typeface="黑体" panose="02010609060101010101" pitchFamily="49" charset="-122"/>
                  <a:ea typeface="黑体" panose="02010609060101010101" pitchFamily="49" charset="-122"/>
                </a:rPr>
                <a:t>安卓版</a:t>
              </a:r>
              <a:endPara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r"/>
              <a:r>
                <a:rPr lang="en-US" altLang="zh-CN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IOS</a:t>
              </a:r>
              <a:r>
                <a:rPr lang="zh-CN" altLang="en-US" sz="1600" dirty="0">
                  <a:latin typeface="黑体" panose="02010609060101010101" pitchFamily="49" charset="-122"/>
                  <a:ea typeface="黑体" panose="02010609060101010101" pitchFamily="49" charset="-122"/>
                </a:rPr>
                <a:t>版</a:t>
              </a:r>
              <a:endPara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" name="TextBox 21"/>
            <p:cNvSpPr txBox="1"/>
            <p:nvPr/>
          </p:nvSpPr>
          <p:spPr>
            <a:xfrm>
              <a:off x="916349" y="3698642"/>
              <a:ext cx="3214905" cy="979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                   </a:t>
              </a:r>
              <a:r>
                <a:rPr lang="zh-CN" altLang="en-US" dirty="0"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电脑客户端</a:t>
              </a:r>
              <a:endParaRPr lang="en-US" altLang="zh-CN" dirty="0"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  <a:p>
              <a:pPr algn="r"/>
              <a:r>
                <a: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rPr>
                <a:t>Windows</a:t>
              </a:r>
              <a:r>
                <a:rPr lang="zh-CN" altLang="en-US" sz="1600" dirty="0">
                  <a:latin typeface="黑体" panose="02010609060101010101" pitchFamily="49" charset="-122"/>
                  <a:ea typeface="黑体" panose="02010609060101010101" pitchFamily="49" charset="-122"/>
                </a:rPr>
                <a:t>版</a:t>
              </a:r>
              <a:endPara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r"/>
              <a:r>
                <a: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rPr>
                <a:t>Mac</a:t>
              </a:r>
              <a:r>
                <a:rPr lang="zh-CN" altLang="en-US" sz="1600" dirty="0">
                  <a:latin typeface="黑体" panose="02010609060101010101" pitchFamily="49" charset="-122"/>
                  <a:ea typeface="黑体" panose="02010609060101010101" pitchFamily="49" charset="-122"/>
                </a:rPr>
                <a:t>版</a:t>
              </a:r>
              <a:endPara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235608" y="623080"/>
              <a:ext cx="1643514" cy="164351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3731552" y="1880357"/>
              <a:ext cx="1643514" cy="164351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4235608" y="3104493"/>
              <a:ext cx="1643514" cy="164351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Group 547"/>
            <p:cNvGrpSpPr/>
            <p:nvPr/>
          </p:nvGrpSpPr>
          <p:grpSpPr bwMode="auto">
            <a:xfrm rot="20140207">
              <a:off x="4829722" y="3720291"/>
              <a:ext cx="437542" cy="617641"/>
              <a:chOff x="2135" y="2000"/>
              <a:chExt cx="858" cy="1212"/>
            </a:xfrm>
          </p:grpSpPr>
          <p:sp>
            <p:nvSpPr>
              <p:cNvPr id="65" name="AutoShape 548"/>
              <p:cNvSpPr>
                <a:spLocks noChangeAspect="1" noChangeArrowheads="1" noTextEdit="1"/>
              </p:cNvSpPr>
              <p:nvPr/>
            </p:nvSpPr>
            <p:spPr bwMode="auto">
              <a:xfrm>
                <a:off x="2135" y="2000"/>
                <a:ext cx="858" cy="1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Freeform 549"/>
              <p:cNvSpPr/>
              <p:nvPr/>
            </p:nvSpPr>
            <p:spPr bwMode="auto">
              <a:xfrm>
                <a:off x="2454" y="2302"/>
                <a:ext cx="327" cy="348"/>
              </a:xfrm>
              <a:custGeom>
                <a:avLst/>
                <a:gdLst>
                  <a:gd name="T0" fmla="*/ 327 w 327"/>
                  <a:gd name="T1" fmla="*/ 0 h 348"/>
                  <a:gd name="T2" fmla="*/ 98 w 327"/>
                  <a:gd name="T3" fmla="*/ 0 h 348"/>
                  <a:gd name="T4" fmla="*/ 70 w 327"/>
                  <a:gd name="T5" fmla="*/ 0 h 348"/>
                  <a:gd name="T6" fmla="*/ 46 w 327"/>
                  <a:gd name="T7" fmla="*/ 6 h 348"/>
                  <a:gd name="T8" fmla="*/ 31 w 327"/>
                  <a:gd name="T9" fmla="*/ 11 h 348"/>
                  <a:gd name="T10" fmla="*/ 18 w 327"/>
                  <a:gd name="T11" fmla="*/ 24 h 348"/>
                  <a:gd name="T12" fmla="*/ 9 w 327"/>
                  <a:gd name="T13" fmla="*/ 39 h 348"/>
                  <a:gd name="T14" fmla="*/ 7 w 327"/>
                  <a:gd name="T15" fmla="*/ 63 h 348"/>
                  <a:gd name="T16" fmla="*/ 0 w 327"/>
                  <a:gd name="T17" fmla="*/ 98 h 348"/>
                  <a:gd name="T18" fmla="*/ 0 w 327"/>
                  <a:gd name="T19" fmla="*/ 137 h 348"/>
                  <a:gd name="T20" fmla="*/ 0 w 327"/>
                  <a:gd name="T21" fmla="*/ 348 h 348"/>
                  <a:gd name="T22" fmla="*/ 327 w 327"/>
                  <a:gd name="T23" fmla="*/ 348 h 348"/>
                  <a:gd name="T24" fmla="*/ 327 w 327"/>
                  <a:gd name="T25" fmla="*/ 0 h 348"/>
                  <a:gd name="T26" fmla="*/ 327 w 327"/>
                  <a:gd name="T27" fmla="*/ 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7" h="348">
                    <a:moveTo>
                      <a:pt x="327" y="0"/>
                    </a:moveTo>
                    <a:lnTo>
                      <a:pt x="98" y="0"/>
                    </a:lnTo>
                    <a:lnTo>
                      <a:pt x="70" y="0"/>
                    </a:lnTo>
                    <a:lnTo>
                      <a:pt x="46" y="6"/>
                    </a:lnTo>
                    <a:lnTo>
                      <a:pt x="31" y="11"/>
                    </a:lnTo>
                    <a:lnTo>
                      <a:pt x="18" y="24"/>
                    </a:lnTo>
                    <a:lnTo>
                      <a:pt x="9" y="39"/>
                    </a:lnTo>
                    <a:lnTo>
                      <a:pt x="7" y="63"/>
                    </a:lnTo>
                    <a:lnTo>
                      <a:pt x="0" y="98"/>
                    </a:lnTo>
                    <a:lnTo>
                      <a:pt x="0" y="137"/>
                    </a:lnTo>
                    <a:lnTo>
                      <a:pt x="0" y="348"/>
                    </a:lnTo>
                    <a:lnTo>
                      <a:pt x="327" y="348"/>
                    </a:lnTo>
                    <a:lnTo>
                      <a:pt x="327" y="0"/>
                    </a:lnTo>
                    <a:lnTo>
                      <a:pt x="3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Freeform 550"/>
              <p:cNvSpPr/>
              <p:nvPr/>
            </p:nvSpPr>
            <p:spPr bwMode="auto">
              <a:xfrm>
                <a:off x="2455" y="2677"/>
                <a:ext cx="536" cy="533"/>
              </a:xfrm>
              <a:custGeom>
                <a:avLst/>
                <a:gdLst>
                  <a:gd name="T0" fmla="*/ 0 w 536"/>
                  <a:gd name="T1" fmla="*/ 0 h 533"/>
                  <a:gd name="T2" fmla="*/ 0 w 536"/>
                  <a:gd name="T3" fmla="*/ 333 h 533"/>
                  <a:gd name="T4" fmla="*/ 0 w 536"/>
                  <a:gd name="T5" fmla="*/ 353 h 533"/>
                  <a:gd name="T6" fmla="*/ 7 w 536"/>
                  <a:gd name="T7" fmla="*/ 374 h 533"/>
                  <a:gd name="T8" fmla="*/ 11 w 536"/>
                  <a:gd name="T9" fmla="*/ 392 h 533"/>
                  <a:gd name="T10" fmla="*/ 21 w 536"/>
                  <a:gd name="T11" fmla="*/ 411 h 533"/>
                  <a:gd name="T12" fmla="*/ 30 w 536"/>
                  <a:gd name="T13" fmla="*/ 426 h 533"/>
                  <a:gd name="T14" fmla="*/ 44 w 536"/>
                  <a:gd name="T15" fmla="*/ 442 h 533"/>
                  <a:gd name="T16" fmla="*/ 60 w 536"/>
                  <a:gd name="T17" fmla="*/ 459 h 533"/>
                  <a:gd name="T18" fmla="*/ 80 w 536"/>
                  <a:gd name="T19" fmla="*/ 475 h 533"/>
                  <a:gd name="T20" fmla="*/ 100 w 536"/>
                  <a:gd name="T21" fmla="*/ 487 h 533"/>
                  <a:gd name="T22" fmla="*/ 120 w 536"/>
                  <a:gd name="T23" fmla="*/ 499 h 533"/>
                  <a:gd name="T24" fmla="*/ 143 w 536"/>
                  <a:gd name="T25" fmla="*/ 509 h 533"/>
                  <a:gd name="T26" fmla="*/ 167 w 536"/>
                  <a:gd name="T27" fmla="*/ 518 h 533"/>
                  <a:gd name="T28" fmla="*/ 190 w 536"/>
                  <a:gd name="T29" fmla="*/ 523 h 533"/>
                  <a:gd name="T30" fmla="*/ 213 w 536"/>
                  <a:gd name="T31" fmla="*/ 527 h 533"/>
                  <a:gd name="T32" fmla="*/ 240 w 536"/>
                  <a:gd name="T33" fmla="*/ 529 h 533"/>
                  <a:gd name="T34" fmla="*/ 270 w 536"/>
                  <a:gd name="T35" fmla="*/ 533 h 533"/>
                  <a:gd name="T36" fmla="*/ 296 w 536"/>
                  <a:gd name="T37" fmla="*/ 529 h 533"/>
                  <a:gd name="T38" fmla="*/ 323 w 536"/>
                  <a:gd name="T39" fmla="*/ 527 h 533"/>
                  <a:gd name="T40" fmla="*/ 346 w 536"/>
                  <a:gd name="T41" fmla="*/ 523 h 533"/>
                  <a:gd name="T42" fmla="*/ 373 w 536"/>
                  <a:gd name="T43" fmla="*/ 518 h 533"/>
                  <a:gd name="T44" fmla="*/ 396 w 536"/>
                  <a:gd name="T45" fmla="*/ 509 h 533"/>
                  <a:gd name="T46" fmla="*/ 416 w 536"/>
                  <a:gd name="T47" fmla="*/ 499 h 533"/>
                  <a:gd name="T48" fmla="*/ 439 w 536"/>
                  <a:gd name="T49" fmla="*/ 487 h 533"/>
                  <a:gd name="T50" fmla="*/ 460 w 536"/>
                  <a:gd name="T51" fmla="*/ 475 h 533"/>
                  <a:gd name="T52" fmla="*/ 476 w 536"/>
                  <a:gd name="T53" fmla="*/ 459 h 533"/>
                  <a:gd name="T54" fmla="*/ 492 w 536"/>
                  <a:gd name="T55" fmla="*/ 444 h 533"/>
                  <a:gd name="T56" fmla="*/ 506 w 536"/>
                  <a:gd name="T57" fmla="*/ 426 h 533"/>
                  <a:gd name="T58" fmla="*/ 515 w 536"/>
                  <a:gd name="T59" fmla="*/ 411 h 533"/>
                  <a:gd name="T60" fmla="*/ 525 w 536"/>
                  <a:gd name="T61" fmla="*/ 392 h 533"/>
                  <a:gd name="T62" fmla="*/ 532 w 536"/>
                  <a:gd name="T63" fmla="*/ 374 h 533"/>
                  <a:gd name="T64" fmla="*/ 536 w 536"/>
                  <a:gd name="T65" fmla="*/ 353 h 533"/>
                  <a:gd name="T66" fmla="*/ 536 w 536"/>
                  <a:gd name="T67" fmla="*/ 333 h 533"/>
                  <a:gd name="T68" fmla="*/ 536 w 536"/>
                  <a:gd name="T69" fmla="*/ 0 h 533"/>
                  <a:gd name="T70" fmla="*/ 0 w 536"/>
                  <a:gd name="T71" fmla="*/ 0 h 533"/>
                  <a:gd name="T72" fmla="*/ 0 w 536"/>
                  <a:gd name="T73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6" h="533">
                    <a:moveTo>
                      <a:pt x="0" y="0"/>
                    </a:moveTo>
                    <a:lnTo>
                      <a:pt x="0" y="333"/>
                    </a:lnTo>
                    <a:lnTo>
                      <a:pt x="0" y="353"/>
                    </a:lnTo>
                    <a:lnTo>
                      <a:pt x="7" y="374"/>
                    </a:lnTo>
                    <a:lnTo>
                      <a:pt x="11" y="392"/>
                    </a:lnTo>
                    <a:lnTo>
                      <a:pt x="21" y="411"/>
                    </a:lnTo>
                    <a:lnTo>
                      <a:pt x="30" y="426"/>
                    </a:lnTo>
                    <a:lnTo>
                      <a:pt x="44" y="442"/>
                    </a:lnTo>
                    <a:lnTo>
                      <a:pt x="60" y="459"/>
                    </a:lnTo>
                    <a:lnTo>
                      <a:pt x="80" y="475"/>
                    </a:lnTo>
                    <a:lnTo>
                      <a:pt x="100" y="487"/>
                    </a:lnTo>
                    <a:lnTo>
                      <a:pt x="120" y="499"/>
                    </a:lnTo>
                    <a:lnTo>
                      <a:pt x="143" y="509"/>
                    </a:lnTo>
                    <a:lnTo>
                      <a:pt x="167" y="518"/>
                    </a:lnTo>
                    <a:lnTo>
                      <a:pt x="190" y="523"/>
                    </a:lnTo>
                    <a:lnTo>
                      <a:pt x="213" y="527"/>
                    </a:lnTo>
                    <a:lnTo>
                      <a:pt x="240" y="529"/>
                    </a:lnTo>
                    <a:lnTo>
                      <a:pt x="270" y="533"/>
                    </a:lnTo>
                    <a:lnTo>
                      <a:pt x="296" y="529"/>
                    </a:lnTo>
                    <a:lnTo>
                      <a:pt x="323" y="527"/>
                    </a:lnTo>
                    <a:lnTo>
                      <a:pt x="346" y="523"/>
                    </a:lnTo>
                    <a:lnTo>
                      <a:pt x="373" y="518"/>
                    </a:lnTo>
                    <a:lnTo>
                      <a:pt x="396" y="509"/>
                    </a:lnTo>
                    <a:lnTo>
                      <a:pt x="416" y="499"/>
                    </a:lnTo>
                    <a:lnTo>
                      <a:pt x="439" y="487"/>
                    </a:lnTo>
                    <a:lnTo>
                      <a:pt x="460" y="475"/>
                    </a:lnTo>
                    <a:lnTo>
                      <a:pt x="476" y="459"/>
                    </a:lnTo>
                    <a:lnTo>
                      <a:pt x="492" y="444"/>
                    </a:lnTo>
                    <a:lnTo>
                      <a:pt x="506" y="426"/>
                    </a:lnTo>
                    <a:lnTo>
                      <a:pt x="515" y="411"/>
                    </a:lnTo>
                    <a:lnTo>
                      <a:pt x="525" y="392"/>
                    </a:lnTo>
                    <a:lnTo>
                      <a:pt x="532" y="374"/>
                    </a:lnTo>
                    <a:lnTo>
                      <a:pt x="536" y="353"/>
                    </a:lnTo>
                    <a:lnTo>
                      <a:pt x="536" y="333"/>
                    </a:lnTo>
                    <a:lnTo>
                      <a:pt x="53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" name="Freeform 551"/>
              <p:cNvSpPr/>
              <p:nvPr/>
            </p:nvSpPr>
            <p:spPr bwMode="auto">
              <a:xfrm>
                <a:off x="2800" y="2302"/>
                <a:ext cx="186" cy="348"/>
              </a:xfrm>
              <a:custGeom>
                <a:avLst/>
                <a:gdLst>
                  <a:gd name="T0" fmla="*/ 0 w 186"/>
                  <a:gd name="T1" fmla="*/ 0 h 348"/>
                  <a:gd name="T2" fmla="*/ 0 w 186"/>
                  <a:gd name="T3" fmla="*/ 348 h 348"/>
                  <a:gd name="T4" fmla="*/ 186 w 186"/>
                  <a:gd name="T5" fmla="*/ 348 h 348"/>
                  <a:gd name="T6" fmla="*/ 186 w 186"/>
                  <a:gd name="T7" fmla="*/ 137 h 348"/>
                  <a:gd name="T8" fmla="*/ 186 w 186"/>
                  <a:gd name="T9" fmla="*/ 94 h 348"/>
                  <a:gd name="T10" fmla="*/ 183 w 186"/>
                  <a:gd name="T11" fmla="*/ 61 h 348"/>
                  <a:gd name="T12" fmla="*/ 177 w 186"/>
                  <a:gd name="T13" fmla="*/ 36 h 348"/>
                  <a:gd name="T14" fmla="*/ 170 w 186"/>
                  <a:gd name="T15" fmla="*/ 21 h 348"/>
                  <a:gd name="T16" fmla="*/ 162 w 186"/>
                  <a:gd name="T17" fmla="*/ 11 h 348"/>
                  <a:gd name="T18" fmla="*/ 146 w 186"/>
                  <a:gd name="T19" fmla="*/ 3 h 348"/>
                  <a:gd name="T20" fmla="*/ 125 w 186"/>
                  <a:gd name="T21" fmla="*/ 0 h 348"/>
                  <a:gd name="T22" fmla="*/ 101 w 186"/>
                  <a:gd name="T23" fmla="*/ 0 h 348"/>
                  <a:gd name="T24" fmla="*/ 0 w 186"/>
                  <a:gd name="T25" fmla="*/ 0 h 348"/>
                  <a:gd name="T26" fmla="*/ 0 w 186"/>
                  <a:gd name="T27" fmla="*/ 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6" h="348">
                    <a:moveTo>
                      <a:pt x="0" y="0"/>
                    </a:moveTo>
                    <a:lnTo>
                      <a:pt x="0" y="348"/>
                    </a:lnTo>
                    <a:lnTo>
                      <a:pt x="186" y="348"/>
                    </a:lnTo>
                    <a:lnTo>
                      <a:pt x="186" y="137"/>
                    </a:lnTo>
                    <a:lnTo>
                      <a:pt x="186" y="94"/>
                    </a:lnTo>
                    <a:lnTo>
                      <a:pt x="183" y="61"/>
                    </a:lnTo>
                    <a:lnTo>
                      <a:pt x="177" y="36"/>
                    </a:lnTo>
                    <a:lnTo>
                      <a:pt x="170" y="21"/>
                    </a:lnTo>
                    <a:lnTo>
                      <a:pt x="162" y="11"/>
                    </a:lnTo>
                    <a:lnTo>
                      <a:pt x="146" y="3"/>
                    </a:lnTo>
                    <a:lnTo>
                      <a:pt x="125" y="0"/>
                    </a:lnTo>
                    <a:lnTo>
                      <a:pt x="1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" name="Freeform 552"/>
              <p:cNvSpPr/>
              <p:nvPr/>
            </p:nvSpPr>
            <p:spPr bwMode="auto">
              <a:xfrm>
                <a:off x="2733" y="2338"/>
                <a:ext cx="106" cy="244"/>
              </a:xfrm>
              <a:custGeom>
                <a:avLst/>
                <a:gdLst>
                  <a:gd name="T0" fmla="*/ 106 w 106"/>
                  <a:gd name="T1" fmla="*/ 49 h 244"/>
                  <a:gd name="T2" fmla="*/ 106 w 106"/>
                  <a:gd name="T3" fmla="*/ 49 h 244"/>
                  <a:gd name="T4" fmla="*/ 106 w 106"/>
                  <a:gd name="T5" fmla="*/ 40 h 244"/>
                  <a:gd name="T6" fmla="*/ 103 w 106"/>
                  <a:gd name="T7" fmla="*/ 31 h 244"/>
                  <a:gd name="T8" fmla="*/ 98 w 106"/>
                  <a:gd name="T9" fmla="*/ 21 h 244"/>
                  <a:gd name="T10" fmla="*/ 91 w 106"/>
                  <a:gd name="T11" fmla="*/ 15 h 244"/>
                  <a:gd name="T12" fmla="*/ 81 w 106"/>
                  <a:gd name="T13" fmla="*/ 9 h 244"/>
                  <a:gd name="T14" fmla="*/ 72 w 106"/>
                  <a:gd name="T15" fmla="*/ 3 h 244"/>
                  <a:gd name="T16" fmla="*/ 63 w 106"/>
                  <a:gd name="T17" fmla="*/ 0 h 244"/>
                  <a:gd name="T18" fmla="*/ 54 w 106"/>
                  <a:gd name="T19" fmla="*/ 0 h 244"/>
                  <a:gd name="T20" fmla="*/ 42 w 106"/>
                  <a:gd name="T21" fmla="*/ 0 h 244"/>
                  <a:gd name="T22" fmla="*/ 33 w 106"/>
                  <a:gd name="T23" fmla="*/ 3 h 244"/>
                  <a:gd name="T24" fmla="*/ 24 w 106"/>
                  <a:gd name="T25" fmla="*/ 9 h 244"/>
                  <a:gd name="T26" fmla="*/ 15 w 106"/>
                  <a:gd name="T27" fmla="*/ 15 h 244"/>
                  <a:gd name="T28" fmla="*/ 8 w 106"/>
                  <a:gd name="T29" fmla="*/ 21 h 244"/>
                  <a:gd name="T30" fmla="*/ 2 w 106"/>
                  <a:gd name="T31" fmla="*/ 31 h 244"/>
                  <a:gd name="T32" fmla="*/ 0 w 106"/>
                  <a:gd name="T33" fmla="*/ 40 h 244"/>
                  <a:gd name="T34" fmla="*/ 0 w 106"/>
                  <a:gd name="T35" fmla="*/ 49 h 244"/>
                  <a:gd name="T36" fmla="*/ 0 w 106"/>
                  <a:gd name="T37" fmla="*/ 195 h 244"/>
                  <a:gd name="T38" fmla="*/ 0 w 106"/>
                  <a:gd name="T39" fmla="*/ 205 h 244"/>
                  <a:gd name="T40" fmla="*/ 2 w 106"/>
                  <a:gd name="T41" fmla="*/ 214 h 244"/>
                  <a:gd name="T42" fmla="*/ 8 w 106"/>
                  <a:gd name="T43" fmla="*/ 223 h 244"/>
                  <a:gd name="T44" fmla="*/ 15 w 106"/>
                  <a:gd name="T45" fmla="*/ 229 h 244"/>
                  <a:gd name="T46" fmla="*/ 24 w 106"/>
                  <a:gd name="T47" fmla="*/ 236 h 244"/>
                  <a:gd name="T48" fmla="*/ 33 w 106"/>
                  <a:gd name="T49" fmla="*/ 242 h 244"/>
                  <a:gd name="T50" fmla="*/ 42 w 106"/>
                  <a:gd name="T51" fmla="*/ 244 h 244"/>
                  <a:gd name="T52" fmla="*/ 54 w 106"/>
                  <a:gd name="T53" fmla="*/ 244 h 244"/>
                  <a:gd name="T54" fmla="*/ 63 w 106"/>
                  <a:gd name="T55" fmla="*/ 244 h 244"/>
                  <a:gd name="T56" fmla="*/ 72 w 106"/>
                  <a:gd name="T57" fmla="*/ 242 h 244"/>
                  <a:gd name="T58" fmla="*/ 81 w 106"/>
                  <a:gd name="T59" fmla="*/ 236 h 244"/>
                  <a:gd name="T60" fmla="*/ 91 w 106"/>
                  <a:gd name="T61" fmla="*/ 229 h 244"/>
                  <a:gd name="T62" fmla="*/ 98 w 106"/>
                  <a:gd name="T63" fmla="*/ 223 h 244"/>
                  <a:gd name="T64" fmla="*/ 103 w 106"/>
                  <a:gd name="T65" fmla="*/ 214 h 244"/>
                  <a:gd name="T66" fmla="*/ 106 w 106"/>
                  <a:gd name="T67" fmla="*/ 205 h 244"/>
                  <a:gd name="T68" fmla="*/ 106 w 106"/>
                  <a:gd name="T69" fmla="*/ 195 h 244"/>
                  <a:gd name="T70" fmla="*/ 106 w 106"/>
                  <a:gd name="T71" fmla="*/ 49 h 244"/>
                  <a:gd name="T72" fmla="*/ 106 w 106"/>
                  <a:gd name="T73" fmla="*/ 49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44">
                    <a:moveTo>
                      <a:pt x="106" y="49"/>
                    </a:moveTo>
                    <a:lnTo>
                      <a:pt x="106" y="49"/>
                    </a:lnTo>
                    <a:lnTo>
                      <a:pt x="106" y="40"/>
                    </a:lnTo>
                    <a:lnTo>
                      <a:pt x="103" y="31"/>
                    </a:lnTo>
                    <a:lnTo>
                      <a:pt x="98" y="21"/>
                    </a:lnTo>
                    <a:lnTo>
                      <a:pt x="91" y="15"/>
                    </a:lnTo>
                    <a:lnTo>
                      <a:pt x="81" y="9"/>
                    </a:lnTo>
                    <a:lnTo>
                      <a:pt x="72" y="3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2" y="0"/>
                    </a:lnTo>
                    <a:lnTo>
                      <a:pt x="33" y="3"/>
                    </a:lnTo>
                    <a:lnTo>
                      <a:pt x="24" y="9"/>
                    </a:lnTo>
                    <a:lnTo>
                      <a:pt x="15" y="15"/>
                    </a:lnTo>
                    <a:lnTo>
                      <a:pt x="8" y="21"/>
                    </a:lnTo>
                    <a:lnTo>
                      <a:pt x="2" y="31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195"/>
                    </a:lnTo>
                    <a:lnTo>
                      <a:pt x="0" y="205"/>
                    </a:lnTo>
                    <a:lnTo>
                      <a:pt x="2" y="214"/>
                    </a:lnTo>
                    <a:lnTo>
                      <a:pt x="8" y="223"/>
                    </a:lnTo>
                    <a:lnTo>
                      <a:pt x="15" y="229"/>
                    </a:lnTo>
                    <a:lnTo>
                      <a:pt x="24" y="236"/>
                    </a:lnTo>
                    <a:lnTo>
                      <a:pt x="33" y="242"/>
                    </a:lnTo>
                    <a:lnTo>
                      <a:pt x="42" y="244"/>
                    </a:lnTo>
                    <a:lnTo>
                      <a:pt x="54" y="244"/>
                    </a:lnTo>
                    <a:lnTo>
                      <a:pt x="63" y="244"/>
                    </a:lnTo>
                    <a:lnTo>
                      <a:pt x="72" y="242"/>
                    </a:lnTo>
                    <a:lnTo>
                      <a:pt x="81" y="236"/>
                    </a:lnTo>
                    <a:lnTo>
                      <a:pt x="91" y="229"/>
                    </a:lnTo>
                    <a:lnTo>
                      <a:pt x="98" y="223"/>
                    </a:lnTo>
                    <a:lnTo>
                      <a:pt x="103" y="214"/>
                    </a:lnTo>
                    <a:lnTo>
                      <a:pt x="106" y="205"/>
                    </a:lnTo>
                    <a:lnTo>
                      <a:pt x="106" y="195"/>
                    </a:lnTo>
                    <a:lnTo>
                      <a:pt x="106" y="49"/>
                    </a:lnTo>
                    <a:lnTo>
                      <a:pt x="106" y="49"/>
                    </a:lnTo>
                    <a:close/>
                  </a:path>
                </a:pathLst>
              </a:custGeom>
              <a:solidFill>
                <a:srgbClr val="3365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" name="Freeform 553"/>
              <p:cNvSpPr/>
              <p:nvPr/>
            </p:nvSpPr>
            <p:spPr bwMode="auto">
              <a:xfrm>
                <a:off x="2151" y="2016"/>
                <a:ext cx="637" cy="284"/>
              </a:xfrm>
              <a:custGeom>
                <a:avLst/>
                <a:gdLst>
                  <a:gd name="T0" fmla="*/ 627 w 637"/>
                  <a:gd name="T1" fmla="*/ 284 h 284"/>
                  <a:gd name="T2" fmla="*/ 629 w 637"/>
                  <a:gd name="T3" fmla="*/ 264 h 284"/>
                  <a:gd name="T4" fmla="*/ 632 w 637"/>
                  <a:gd name="T5" fmla="*/ 246 h 284"/>
                  <a:gd name="T6" fmla="*/ 634 w 637"/>
                  <a:gd name="T7" fmla="*/ 226 h 284"/>
                  <a:gd name="T8" fmla="*/ 635 w 637"/>
                  <a:gd name="T9" fmla="*/ 217 h 284"/>
                  <a:gd name="T10" fmla="*/ 636 w 637"/>
                  <a:gd name="T11" fmla="*/ 206 h 284"/>
                  <a:gd name="T12" fmla="*/ 636 w 637"/>
                  <a:gd name="T13" fmla="*/ 197 h 284"/>
                  <a:gd name="T14" fmla="*/ 637 w 637"/>
                  <a:gd name="T15" fmla="*/ 188 h 284"/>
                  <a:gd name="T16" fmla="*/ 637 w 637"/>
                  <a:gd name="T17" fmla="*/ 179 h 284"/>
                  <a:gd name="T18" fmla="*/ 637 w 637"/>
                  <a:gd name="T19" fmla="*/ 169 h 284"/>
                  <a:gd name="T20" fmla="*/ 637 w 637"/>
                  <a:gd name="T21" fmla="*/ 161 h 284"/>
                  <a:gd name="T22" fmla="*/ 636 w 637"/>
                  <a:gd name="T23" fmla="*/ 152 h 284"/>
                  <a:gd name="T24" fmla="*/ 635 w 637"/>
                  <a:gd name="T25" fmla="*/ 143 h 284"/>
                  <a:gd name="T26" fmla="*/ 634 w 637"/>
                  <a:gd name="T27" fmla="*/ 135 h 284"/>
                  <a:gd name="T28" fmla="*/ 632 w 637"/>
                  <a:gd name="T29" fmla="*/ 127 h 284"/>
                  <a:gd name="T30" fmla="*/ 630 w 637"/>
                  <a:gd name="T31" fmla="*/ 119 h 284"/>
                  <a:gd name="T32" fmla="*/ 628 w 637"/>
                  <a:gd name="T33" fmla="*/ 111 h 284"/>
                  <a:gd name="T34" fmla="*/ 625 w 637"/>
                  <a:gd name="T35" fmla="*/ 103 h 284"/>
                  <a:gd name="T36" fmla="*/ 622 w 637"/>
                  <a:gd name="T37" fmla="*/ 96 h 284"/>
                  <a:gd name="T38" fmla="*/ 619 w 637"/>
                  <a:gd name="T39" fmla="*/ 88 h 284"/>
                  <a:gd name="T40" fmla="*/ 614 w 637"/>
                  <a:gd name="T41" fmla="*/ 82 h 284"/>
                  <a:gd name="T42" fmla="*/ 609 w 637"/>
                  <a:gd name="T43" fmla="*/ 74 h 284"/>
                  <a:gd name="T44" fmla="*/ 605 w 637"/>
                  <a:gd name="T45" fmla="*/ 68 h 284"/>
                  <a:gd name="T46" fmla="*/ 601 w 637"/>
                  <a:gd name="T47" fmla="*/ 65 h 284"/>
                  <a:gd name="T48" fmla="*/ 599 w 637"/>
                  <a:gd name="T49" fmla="*/ 61 h 284"/>
                  <a:gd name="T50" fmla="*/ 596 w 637"/>
                  <a:gd name="T51" fmla="*/ 59 h 284"/>
                  <a:gd name="T52" fmla="*/ 592 w 637"/>
                  <a:gd name="T53" fmla="*/ 55 h 284"/>
                  <a:gd name="T54" fmla="*/ 589 w 637"/>
                  <a:gd name="T55" fmla="*/ 53 h 284"/>
                  <a:gd name="T56" fmla="*/ 586 w 637"/>
                  <a:gd name="T57" fmla="*/ 50 h 284"/>
                  <a:gd name="T58" fmla="*/ 582 w 637"/>
                  <a:gd name="T59" fmla="*/ 47 h 284"/>
                  <a:gd name="T60" fmla="*/ 578 w 637"/>
                  <a:gd name="T61" fmla="*/ 44 h 284"/>
                  <a:gd name="T62" fmla="*/ 574 w 637"/>
                  <a:gd name="T63" fmla="*/ 42 h 284"/>
                  <a:gd name="T64" fmla="*/ 570 w 637"/>
                  <a:gd name="T65" fmla="*/ 39 h 284"/>
                  <a:gd name="T66" fmla="*/ 566 w 637"/>
                  <a:gd name="T67" fmla="*/ 37 h 284"/>
                  <a:gd name="T68" fmla="*/ 561 w 637"/>
                  <a:gd name="T69" fmla="*/ 35 h 284"/>
                  <a:gd name="T70" fmla="*/ 558 w 637"/>
                  <a:gd name="T71" fmla="*/ 32 h 284"/>
                  <a:gd name="T72" fmla="*/ 552 w 637"/>
                  <a:gd name="T73" fmla="*/ 30 h 284"/>
                  <a:gd name="T74" fmla="*/ 543 w 637"/>
                  <a:gd name="T75" fmla="*/ 27 h 284"/>
                  <a:gd name="T76" fmla="*/ 531 w 637"/>
                  <a:gd name="T77" fmla="*/ 23 h 284"/>
                  <a:gd name="T78" fmla="*/ 520 w 637"/>
                  <a:gd name="T79" fmla="*/ 20 h 284"/>
                  <a:gd name="T80" fmla="*/ 508 w 637"/>
                  <a:gd name="T81" fmla="*/ 16 h 284"/>
                  <a:gd name="T82" fmla="*/ 495 w 637"/>
                  <a:gd name="T83" fmla="*/ 13 h 284"/>
                  <a:gd name="T84" fmla="*/ 482 w 637"/>
                  <a:gd name="T85" fmla="*/ 12 h 284"/>
                  <a:gd name="T86" fmla="*/ 468 w 637"/>
                  <a:gd name="T87" fmla="*/ 9 h 284"/>
                  <a:gd name="T88" fmla="*/ 453 w 637"/>
                  <a:gd name="T89" fmla="*/ 7 h 284"/>
                  <a:gd name="T90" fmla="*/ 438 w 637"/>
                  <a:gd name="T91" fmla="*/ 5 h 284"/>
                  <a:gd name="T92" fmla="*/ 423 w 637"/>
                  <a:gd name="T93" fmla="*/ 4 h 284"/>
                  <a:gd name="T94" fmla="*/ 408 w 637"/>
                  <a:gd name="T95" fmla="*/ 2 h 284"/>
                  <a:gd name="T96" fmla="*/ 391 w 637"/>
                  <a:gd name="T97" fmla="*/ 1 h 284"/>
                  <a:gd name="T98" fmla="*/ 373 w 637"/>
                  <a:gd name="T99" fmla="*/ 1 h 284"/>
                  <a:gd name="T100" fmla="*/ 356 w 637"/>
                  <a:gd name="T101" fmla="*/ 0 h 284"/>
                  <a:gd name="T102" fmla="*/ 339 w 637"/>
                  <a:gd name="T103" fmla="*/ 0 h 284"/>
                  <a:gd name="T104" fmla="*/ 321 w 637"/>
                  <a:gd name="T105" fmla="*/ 0 h 284"/>
                  <a:gd name="T106" fmla="*/ 285 w 637"/>
                  <a:gd name="T107" fmla="*/ 0 h 284"/>
                  <a:gd name="T108" fmla="*/ 245 w 637"/>
                  <a:gd name="T109" fmla="*/ 1 h 284"/>
                  <a:gd name="T110" fmla="*/ 206 w 637"/>
                  <a:gd name="T111" fmla="*/ 4 h 284"/>
                  <a:gd name="T112" fmla="*/ 166 w 637"/>
                  <a:gd name="T113" fmla="*/ 5 h 284"/>
                  <a:gd name="T114" fmla="*/ 125 w 637"/>
                  <a:gd name="T115" fmla="*/ 7 h 284"/>
                  <a:gd name="T116" fmla="*/ 84 w 637"/>
                  <a:gd name="T117" fmla="*/ 10 h 284"/>
                  <a:gd name="T118" fmla="*/ 0 w 637"/>
                  <a:gd name="T119" fmla="*/ 1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37" h="284">
                    <a:moveTo>
                      <a:pt x="627" y="284"/>
                    </a:moveTo>
                    <a:lnTo>
                      <a:pt x="629" y="264"/>
                    </a:lnTo>
                    <a:lnTo>
                      <a:pt x="632" y="246"/>
                    </a:lnTo>
                    <a:lnTo>
                      <a:pt x="634" y="226"/>
                    </a:lnTo>
                    <a:lnTo>
                      <a:pt x="635" y="217"/>
                    </a:lnTo>
                    <a:lnTo>
                      <a:pt x="636" y="206"/>
                    </a:lnTo>
                    <a:lnTo>
                      <a:pt x="636" y="197"/>
                    </a:lnTo>
                    <a:lnTo>
                      <a:pt x="637" y="188"/>
                    </a:lnTo>
                    <a:lnTo>
                      <a:pt x="637" y="179"/>
                    </a:lnTo>
                    <a:lnTo>
                      <a:pt x="637" y="169"/>
                    </a:lnTo>
                    <a:lnTo>
                      <a:pt x="637" y="161"/>
                    </a:lnTo>
                    <a:lnTo>
                      <a:pt x="636" y="152"/>
                    </a:lnTo>
                    <a:lnTo>
                      <a:pt x="635" y="143"/>
                    </a:lnTo>
                    <a:lnTo>
                      <a:pt x="634" y="135"/>
                    </a:lnTo>
                    <a:lnTo>
                      <a:pt x="632" y="127"/>
                    </a:lnTo>
                    <a:lnTo>
                      <a:pt x="630" y="119"/>
                    </a:lnTo>
                    <a:lnTo>
                      <a:pt x="628" y="111"/>
                    </a:lnTo>
                    <a:lnTo>
                      <a:pt x="625" y="103"/>
                    </a:lnTo>
                    <a:lnTo>
                      <a:pt x="622" y="96"/>
                    </a:lnTo>
                    <a:lnTo>
                      <a:pt x="619" y="88"/>
                    </a:lnTo>
                    <a:lnTo>
                      <a:pt x="614" y="82"/>
                    </a:lnTo>
                    <a:lnTo>
                      <a:pt x="609" y="74"/>
                    </a:lnTo>
                    <a:lnTo>
                      <a:pt x="605" y="68"/>
                    </a:lnTo>
                    <a:lnTo>
                      <a:pt x="601" y="65"/>
                    </a:lnTo>
                    <a:lnTo>
                      <a:pt x="599" y="61"/>
                    </a:lnTo>
                    <a:lnTo>
                      <a:pt x="596" y="59"/>
                    </a:lnTo>
                    <a:lnTo>
                      <a:pt x="592" y="55"/>
                    </a:lnTo>
                    <a:lnTo>
                      <a:pt x="589" y="53"/>
                    </a:lnTo>
                    <a:lnTo>
                      <a:pt x="586" y="50"/>
                    </a:lnTo>
                    <a:lnTo>
                      <a:pt x="582" y="47"/>
                    </a:lnTo>
                    <a:lnTo>
                      <a:pt x="578" y="44"/>
                    </a:lnTo>
                    <a:lnTo>
                      <a:pt x="574" y="42"/>
                    </a:lnTo>
                    <a:lnTo>
                      <a:pt x="570" y="39"/>
                    </a:lnTo>
                    <a:lnTo>
                      <a:pt x="566" y="37"/>
                    </a:lnTo>
                    <a:lnTo>
                      <a:pt x="561" y="35"/>
                    </a:lnTo>
                    <a:lnTo>
                      <a:pt x="558" y="32"/>
                    </a:lnTo>
                    <a:lnTo>
                      <a:pt x="552" y="30"/>
                    </a:lnTo>
                    <a:lnTo>
                      <a:pt x="543" y="27"/>
                    </a:lnTo>
                    <a:lnTo>
                      <a:pt x="531" y="23"/>
                    </a:lnTo>
                    <a:lnTo>
                      <a:pt x="520" y="20"/>
                    </a:lnTo>
                    <a:lnTo>
                      <a:pt x="508" y="16"/>
                    </a:lnTo>
                    <a:lnTo>
                      <a:pt x="495" y="13"/>
                    </a:lnTo>
                    <a:lnTo>
                      <a:pt x="482" y="12"/>
                    </a:lnTo>
                    <a:lnTo>
                      <a:pt x="468" y="9"/>
                    </a:lnTo>
                    <a:lnTo>
                      <a:pt x="453" y="7"/>
                    </a:lnTo>
                    <a:lnTo>
                      <a:pt x="438" y="5"/>
                    </a:lnTo>
                    <a:lnTo>
                      <a:pt x="423" y="4"/>
                    </a:lnTo>
                    <a:lnTo>
                      <a:pt x="408" y="2"/>
                    </a:lnTo>
                    <a:lnTo>
                      <a:pt x="391" y="1"/>
                    </a:lnTo>
                    <a:lnTo>
                      <a:pt x="373" y="1"/>
                    </a:lnTo>
                    <a:lnTo>
                      <a:pt x="356" y="0"/>
                    </a:lnTo>
                    <a:lnTo>
                      <a:pt x="339" y="0"/>
                    </a:lnTo>
                    <a:lnTo>
                      <a:pt x="321" y="0"/>
                    </a:lnTo>
                    <a:lnTo>
                      <a:pt x="285" y="0"/>
                    </a:lnTo>
                    <a:lnTo>
                      <a:pt x="245" y="1"/>
                    </a:lnTo>
                    <a:lnTo>
                      <a:pt x="206" y="4"/>
                    </a:lnTo>
                    <a:lnTo>
                      <a:pt x="166" y="5"/>
                    </a:lnTo>
                    <a:lnTo>
                      <a:pt x="125" y="7"/>
                    </a:lnTo>
                    <a:lnTo>
                      <a:pt x="84" y="10"/>
                    </a:lnTo>
                    <a:lnTo>
                      <a:pt x="0" y="15"/>
                    </a:lnTo>
                  </a:path>
                </a:pathLst>
              </a:custGeom>
              <a:noFill/>
              <a:ln w="444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" name="Freeform 554"/>
              <p:cNvSpPr/>
              <p:nvPr/>
            </p:nvSpPr>
            <p:spPr bwMode="auto">
              <a:xfrm>
                <a:off x="2454" y="2302"/>
                <a:ext cx="327" cy="348"/>
              </a:xfrm>
              <a:custGeom>
                <a:avLst/>
                <a:gdLst>
                  <a:gd name="T0" fmla="*/ 327 w 327"/>
                  <a:gd name="T1" fmla="*/ 0 h 348"/>
                  <a:gd name="T2" fmla="*/ 98 w 327"/>
                  <a:gd name="T3" fmla="*/ 0 h 348"/>
                  <a:gd name="T4" fmla="*/ 70 w 327"/>
                  <a:gd name="T5" fmla="*/ 0 h 348"/>
                  <a:gd name="T6" fmla="*/ 46 w 327"/>
                  <a:gd name="T7" fmla="*/ 6 h 348"/>
                  <a:gd name="T8" fmla="*/ 31 w 327"/>
                  <a:gd name="T9" fmla="*/ 11 h 348"/>
                  <a:gd name="T10" fmla="*/ 18 w 327"/>
                  <a:gd name="T11" fmla="*/ 24 h 348"/>
                  <a:gd name="T12" fmla="*/ 9 w 327"/>
                  <a:gd name="T13" fmla="*/ 39 h 348"/>
                  <a:gd name="T14" fmla="*/ 7 w 327"/>
                  <a:gd name="T15" fmla="*/ 63 h 348"/>
                  <a:gd name="T16" fmla="*/ 0 w 327"/>
                  <a:gd name="T17" fmla="*/ 98 h 348"/>
                  <a:gd name="T18" fmla="*/ 0 w 327"/>
                  <a:gd name="T19" fmla="*/ 137 h 348"/>
                  <a:gd name="T20" fmla="*/ 0 w 327"/>
                  <a:gd name="T21" fmla="*/ 348 h 348"/>
                  <a:gd name="T22" fmla="*/ 327 w 327"/>
                  <a:gd name="T23" fmla="*/ 348 h 348"/>
                  <a:gd name="T24" fmla="*/ 327 w 327"/>
                  <a:gd name="T25" fmla="*/ 0 h 348"/>
                  <a:gd name="T26" fmla="*/ 327 w 327"/>
                  <a:gd name="T27" fmla="*/ 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7" h="348">
                    <a:moveTo>
                      <a:pt x="327" y="0"/>
                    </a:moveTo>
                    <a:lnTo>
                      <a:pt x="98" y="0"/>
                    </a:lnTo>
                    <a:lnTo>
                      <a:pt x="70" y="0"/>
                    </a:lnTo>
                    <a:lnTo>
                      <a:pt x="46" y="6"/>
                    </a:lnTo>
                    <a:lnTo>
                      <a:pt x="31" y="11"/>
                    </a:lnTo>
                    <a:lnTo>
                      <a:pt x="18" y="24"/>
                    </a:lnTo>
                    <a:lnTo>
                      <a:pt x="9" y="39"/>
                    </a:lnTo>
                    <a:lnTo>
                      <a:pt x="7" y="63"/>
                    </a:lnTo>
                    <a:lnTo>
                      <a:pt x="0" y="98"/>
                    </a:lnTo>
                    <a:lnTo>
                      <a:pt x="0" y="137"/>
                    </a:lnTo>
                    <a:lnTo>
                      <a:pt x="0" y="348"/>
                    </a:lnTo>
                    <a:lnTo>
                      <a:pt x="327" y="348"/>
                    </a:lnTo>
                    <a:lnTo>
                      <a:pt x="327" y="0"/>
                    </a:lnTo>
                    <a:lnTo>
                      <a:pt x="327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" name="Freeform 555"/>
              <p:cNvSpPr/>
              <p:nvPr/>
            </p:nvSpPr>
            <p:spPr bwMode="auto">
              <a:xfrm>
                <a:off x="2455" y="2677"/>
                <a:ext cx="536" cy="533"/>
              </a:xfrm>
              <a:custGeom>
                <a:avLst/>
                <a:gdLst>
                  <a:gd name="T0" fmla="*/ 0 w 536"/>
                  <a:gd name="T1" fmla="*/ 0 h 533"/>
                  <a:gd name="T2" fmla="*/ 0 w 536"/>
                  <a:gd name="T3" fmla="*/ 333 h 533"/>
                  <a:gd name="T4" fmla="*/ 0 w 536"/>
                  <a:gd name="T5" fmla="*/ 353 h 533"/>
                  <a:gd name="T6" fmla="*/ 7 w 536"/>
                  <a:gd name="T7" fmla="*/ 374 h 533"/>
                  <a:gd name="T8" fmla="*/ 11 w 536"/>
                  <a:gd name="T9" fmla="*/ 392 h 533"/>
                  <a:gd name="T10" fmla="*/ 21 w 536"/>
                  <a:gd name="T11" fmla="*/ 411 h 533"/>
                  <a:gd name="T12" fmla="*/ 30 w 536"/>
                  <a:gd name="T13" fmla="*/ 426 h 533"/>
                  <a:gd name="T14" fmla="*/ 44 w 536"/>
                  <a:gd name="T15" fmla="*/ 442 h 533"/>
                  <a:gd name="T16" fmla="*/ 60 w 536"/>
                  <a:gd name="T17" fmla="*/ 459 h 533"/>
                  <a:gd name="T18" fmla="*/ 80 w 536"/>
                  <a:gd name="T19" fmla="*/ 475 h 533"/>
                  <a:gd name="T20" fmla="*/ 100 w 536"/>
                  <a:gd name="T21" fmla="*/ 487 h 533"/>
                  <a:gd name="T22" fmla="*/ 120 w 536"/>
                  <a:gd name="T23" fmla="*/ 499 h 533"/>
                  <a:gd name="T24" fmla="*/ 143 w 536"/>
                  <a:gd name="T25" fmla="*/ 509 h 533"/>
                  <a:gd name="T26" fmla="*/ 167 w 536"/>
                  <a:gd name="T27" fmla="*/ 518 h 533"/>
                  <a:gd name="T28" fmla="*/ 190 w 536"/>
                  <a:gd name="T29" fmla="*/ 523 h 533"/>
                  <a:gd name="T30" fmla="*/ 213 w 536"/>
                  <a:gd name="T31" fmla="*/ 527 h 533"/>
                  <a:gd name="T32" fmla="*/ 240 w 536"/>
                  <a:gd name="T33" fmla="*/ 529 h 533"/>
                  <a:gd name="T34" fmla="*/ 270 w 536"/>
                  <a:gd name="T35" fmla="*/ 533 h 533"/>
                  <a:gd name="T36" fmla="*/ 296 w 536"/>
                  <a:gd name="T37" fmla="*/ 529 h 533"/>
                  <a:gd name="T38" fmla="*/ 323 w 536"/>
                  <a:gd name="T39" fmla="*/ 527 h 533"/>
                  <a:gd name="T40" fmla="*/ 346 w 536"/>
                  <a:gd name="T41" fmla="*/ 523 h 533"/>
                  <a:gd name="T42" fmla="*/ 373 w 536"/>
                  <a:gd name="T43" fmla="*/ 518 h 533"/>
                  <a:gd name="T44" fmla="*/ 396 w 536"/>
                  <a:gd name="T45" fmla="*/ 509 h 533"/>
                  <a:gd name="T46" fmla="*/ 416 w 536"/>
                  <a:gd name="T47" fmla="*/ 499 h 533"/>
                  <a:gd name="T48" fmla="*/ 439 w 536"/>
                  <a:gd name="T49" fmla="*/ 487 h 533"/>
                  <a:gd name="T50" fmla="*/ 460 w 536"/>
                  <a:gd name="T51" fmla="*/ 475 h 533"/>
                  <a:gd name="T52" fmla="*/ 476 w 536"/>
                  <a:gd name="T53" fmla="*/ 459 h 533"/>
                  <a:gd name="T54" fmla="*/ 492 w 536"/>
                  <a:gd name="T55" fmla="*/ 444 h 533"/>
                  <a:gd name="T56" fmla="*/ 506 w 536"/>
                  <a:gd name="T57" fmla="*/ 426 h 533"/>
                  <a:gd name="T58" fmla="*/ 515 w 536"/>
                  <a:gd name="T59" fmla="*/ 411 h 533"/>
                  <a:gd name="T60" fmla="*/ 525 w 536"/>
                  <a:gd name="T61" fmla="*/ 392 h 533"/>
                  <a:gd name="T62" fmla="*/ 532 w 536"/>
                  <a:gd name="T63" fmla="*/ 374 h 533"/>
                  <a:gd name="T64" fmla="*/ 536 w 536"/>
                  <a:gd name="T65" fmla="*/ 353 h 533"/>
                  <a:gd name="T66" fmla="*/ 536 w 536"/>
                  <a:gd name="T67" fmla="*/ 333 h 533"/>
                  <a:gd name="T68" fmla="*/ 536 w 536"/>
                  <a:gd name="T69" fmla="*/ 0 h 533"/>
                  <a:gd name="T70" fmla="*/ 0 w 536"/>
                  <a:gd name="T71" fmla="*/ 0 h 533"/>
                  <a:gd name="T72" fmla="*/ 0 w 536"/>
                  <a:gd name="T73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6" h="533">
                    <a:moveTo>
                      <a:pt x="0" y="0"/>
                    </a:moveTo>
                    <a:lnTo>
                      <a:pt x="0" y="333"/>
                    </a:lnTo>
                    <a:lnTo>
                      <a:pt x="0" y="353"/>
                    </a:lnTo>
                    <a:lnTo>
                      <a:pt x="7" y="374"/>
                    </a:lnTo>
                    <a:lnTo>
                      <a:pt x="11" y="392"/>
                    </a:lnTo>
                    <a:lnTo>
                      <a:pt x="21" y="411"/>
                    </a:lnTo>
                    <a:lnTo>
                      <a:pt x="30" y="426"/>
                    </a:lnTo>
                    <a:lnTo>
                      <a:pt x="44" y="442"/>
                    </a:lnTo>
                    <a:lnTo>
                      <a:pt x="60" y="459"/>
                    </a:lnTo>
                    <a:lnTo>
                      <a:pt x="80" y="475"/>
                    </a:lnTo>
                    <a:lnTo>
                      <a:pt x="100" y="487"/>
                    </a:lnTo>
                    <a:lnTo>
                      <a:pt x="120" y="499"/>
                    </a:lnTo>
                    <a:lnTo>
                      <a:pt x="143" y="509"/>
                    </a:lnTo>
                    <a:lnTo>
                      <a:pt x="167" y="518"/>
                    </a:lnTo>
                    <a:lnTo>
                      <a:pt x="190" y="523"/>
                    </a:lnTo>
                    <a:lnTo>
                      <a:pt x="213" y="527"/>
                    </a:lnTo>
                    <a:lnTo>
                      <a:pt x="240" y="529"/>
                    </a:lnTo>
                    <a:lnTo>
                      <a:pt x="270" y="533"/>
                    </a:lnTo>
                    <a:lnTo>
                      <a:pt x="296" y="529"/>
                    </a:lnTo>
                    <a:lnTo>
                      <a:pt x="323" y="527"/>
                    </a:lnTo>
                    <a:lnTo>
                      <a:pt x="346" y="523"/>
                    </a:lnTo>
                    <a:lnTo>
                      <a:pt x="373" y="518"/>
                    </a:lnTo>
                    <a:lnTo>
                      <a:pt x="396" y="509"/>
                    </a:lnTo>
                    <a:lnTo>
                      <a:pt x="416" y="499"/>
                    </a:lnTo>
                    <a:lnTo>
                      <a:pt x="439" y="487"/>
                    </a:lnTo>
                    <a:lnTo>
                      <a:pt x="460" y="475"/>
                    </a:lnTo>
                    <a:lnTo>
                      <a:pt x="476" y="459"/>
                    </a:lnTo>
                    <a:lnTo>
                      <a:pt x="492" y="444"/>
                    </a:lnTo>
                    <a:lnTo>
                      <a:pt x="506" y="426"/>
                    </a:lnTo>
                    <a:lnTo>
                      <a:pt x="515" y="411"/>
                    </a:lnTo>
                    <a:lnTo>
                      <a:pt x="525" y="392"/>
                    </a:lnTo>
                    <a:lnTo>
                      <a:pt x="532" y="374"/>
                    </a:lnTo>
                    <a:lnTo>
                      <a:pt x="536" y="353"/>
                    </a:lnTo>
                    <a:lnTo>
                      <a:pt x="536" y="333"/>
                    </a:lnTo>
                    <a:lnTo>
                      <a:pt x="53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" name="Freeform 556"/>
              <p:cNvSpPr/>
              <p:nvPr/>
            </p:nvSpPr>
            <p:spPr bwMode="auto">
              <a:xfrm>
                <a:off x="2800" y="2302"/>
                <a:ext cx="186" cy="348"/>
              </a:xfrm>
              <a:custGeom>
                <a:avLst/>
                <a:gdLst>
                  <a:gd name="T0" fmla="*/ 0 w 186"/>
                  <a:gd name="T1" fmla="*/ 0 h 348"/>
                  <a:gd name="T2" fmla="*/ 0 w 186"/>
                  <a:gd name="T3" fmla="*/ 348 h 348"/>
                  <a:gd name="T4" fmla="*/ 186 w 186"/>
                  <a:gd name="T5" fmla="*/ 348 h 348"/>
                  <a:gd name="T6" fmla="*/ 186 w 186"/>
                  <a:gd name="T7" fmla="*/ 137 h 348"/>
                  <a:gd name="T8" fmla="*/ 186 w 186"/>
                  <a:gd name="T9" fmla="*/ 94 h 348"/>
                  <a:gd name="T10" fmla="*/ 183 w 186"/>
                  <a:gd name="T11" fmla="*/ 61 h 348"/>
                  <a:gd name="T12" fmla="*/ 177 w 186"/>
                  <a:gd name="T13" fmla="*/ 36 h 348"/>
                  <a:gd name="T14" fmla="*/ 170 w 186"/>
                  <a:gd name="T15" fmla="*/ 21 h 348"/>
                  <a:gd name="T16" fmla="*/ 162 w 186"/>
                  <a:gd name="T17" fmla="*/ 11 h 348"/>
                  <a:gd name="T18" fmla="*/ 146 w 186"/>
                  <a:gd name="T19" fmla="*/ 3 h 348"/>
                  <a:gd name="T20" fmla="*/ 125 w 186"/>
                  <a:gd name="T21" fmla="*/ 0 h 348"/>
                  <a:gd name="T22" fmla="*/ 101 w 186"/>
                  <a:gd name="T23" fmla="*/ 0 h 348"/>
                  <a:gd name="T24" fmla="*/ 0 w 186"/>
                  <a:gd name="T25" fmla="*/ 0 h 348"/>
                  <a:gd name="T26" fmla="*/ 0 w 186"/>
                  <a:gd name="T27" fmla="*/ 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6" h="348">
                    <a:moveTo>
                      <a:pt x="0" y="0"/>
                    </a:moveTo>
                    <a:lnTo>
                      <a:pt x="0" y="348"/>
                    </a:lnTo>
                    <a:lnTo>
                      <a:pt x="186" y="348"/>
                    </a:lnTo>
                    <a:lnTo>
                      <a:pt x="186" y="137"/>
                    </a:lnTo>
                    <a:lnTo>
                      <a:pt x="186" y="94"/>
                    </a:lnTo>
                    <a:lnTo>
                      <a:pt x="183" y="61"/>
                    </a:lnTo>
                    <a:lnTo>
                      <a:pt x="177" y="36"/>
                    </a:lnTo>
                    <a:lnTo>
                      <a:pt x="170" y="21"/>
                    </a:lnTo>
                    <a:lnTo>
                      <a:pt x="162" y="11"/>
                    </a:lnTo>
                    <a:lnTo>
                      <a:pt x="146" y="3"/>
                    </a:lnTo>
                    <a:lnTo>
                      <a:pt x="125" y="0"/>
                    </a:lnTo>
                    <a:lnTo>
                      <a:pt x="10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" name="Freeform 557"/>
              <p:cNvSpPr/>
              <p:nvPr/>
            </p:nvSpPr>
            <p:spPr bwMode="auto">
              <a:xfrm>
                <a:off x="2733" y="2338"/>
                <a:ext cx="106" cy="244"/>
              </a:xfrm>
              <a:custGeom>
                <a:avLst/>
                <a:gdLst>
                  <a:gd name="T0" fmla="*/ 106 w 106"/>
                  <a:gd name="T1" fmla="*/ 49 h 244"/>
                  <a:gd name="T2" fmla="*/ 106 w 106"/>
                  <a:gd name="T3" fmla="*/ 49 h 244"/>
                  <a:gd name="T4" fmla="*/ 106 w 106"/>
                  <a:gd name="T5" fmla="*/ 40 h 244"/>
                  <a:gd name="T6" fmla="*/ 103 w 106"/>
                  <a:gd name="T7" fmla="*/ 31 h 244"/>
                  <a:gd name="T8" fmla="*/ 98 w 106"/>
                  <a:gd name="T9" fmla="*/ 21 h 244"/>
                  <a:gd name="T10" fmla="*/ 91 w 106"/>
                  <a:gd name="T11" fmla="*/ 15 h 244"/>
                  <a:gd name="T12" fmla="*/ 81 w 106"/>
                  <a:gd name="T13" fmla="*/ 9 h 244"/>
                  <a:gd name="T14" fmla="*/ 72 w 106"/>
                  <a:gd name="T15" fmla="*/ 3 h 244"/>
                  <a:gd name="T16" fmla="*/ 63 w 106"/>
                  <a:gd name="T17" fmla="*/ 0 h 244"/>
                  <a:gd name="T18" fmla="*/ 54 w 106"/>
                  <a:gd name="T19" fmla="*/ 0 h 244"/>
                  <a:gd name="T20" fmla="*/ 42 w 106"/>
                  <a:gd name="T21" fmla="*/ 0 h 244"/>
                  <a:gd name="T22" fmla="*/ 33 w 106"/>
                  <a:gd name="T23" fmla="*/ 3 h 244"/>
                  <a:gd name="T24" fmla="*/ 24 w 106"/>
                  <a:gd name="T25" fmla="*/ 9 h 244"/>
                  <a:gd name="T26" fmla="*/ 15 w 106"/>
                  <a:gd name="T27" fmla="*/ 15 h 244"/>
                  <a:gd name="T28" fmla="*/ 8 w 106"/>
                  <a:gd name="T29" fmla="*/ 21 h 244"/>
                  <a:gd name="T30" fmla="*/ 2 w 106"/>
                  <a:gd name="T31" fmla="*/ 31 h 244"/>
                  <a:gd name="T32" fmla="*/ 0 w 106"/>
                  <a:gd name="T33" fmla="*/ 40 h 244"/>
                  <a:gd name="T34" fmla="*/ 0 w 106"/>
                  <a:gd name="T35" fmla="*/ 49 h 244"/>
                  <a:gd name="T36" fmla="*/ 0 w 106"/>
                  <a:gd name="T37" fmla="*/ 195 h 244"/>
                  <a:gd name="T38" fmla="*/ 0 w 106"/>
                  <a:gd name="T39" fmla="*/ 205 h 244"/>
                  <a:gd name="T40" fmla="*/ 2 w 106"/>
                  <a:gd name="T41" fmla="*/ 214 h 244"/>
                  <a:gd name="T42" fmla="*/ 8 w 106"/>
                  <a:gd name="T43" fmla="*/ 223 h 244"/>
                  <a:gd name="T44" fmla="*/ 15 w 106"/>
                  <a:gd name="T45" fmla="*/ 229 h 244"/>
                  <a:gd name="T46" fmla="*/ 24 w 106"/>
                  <a:gd name="T47" fmla="*/ 236 h 244"/>
                  <a:gd name="T48" fmla="*/ 33 w 106"/>
                  <a:gd name="T49" fmla="*/ 242 h 244"/>
                  <a:gd name="T50" fmla="*/ 42 w 106"/>
                  <a:gd name="T51" fmla="*/ 244 h 244"/>
                  <a:gd name="T52" fmla="*/ 54 w 106"/>
                  <a:gd name="T53" fmla="*/ 244 h 244"/>
                  <a:gd name="T54" fmla="*/ 63 w 106"/>
                  <a:gd name="T55" fmla="*/ 244 h 244"/>
                  <a:gd name="T56" fmla="*/ 72 w 106"/>
                  <a:gd name="T57" fmla="*/ 242 h 244"/>
                  <a:gd name="T58" fmla="*/ 81 w 106"/>
                  <a:gd name="T59" fmla="*/ 236 h 244"/>
                  <a:gd name="T60" fmla="*/ 91 w 106"/>
                  <a:gd name="T61" fmla="*/ 229 h 244"/>
                  <a:gd name="T62" fmla="*/ 98 w 106"/>
                  <a:gd name="T63" fmla="*/ 223 h 244"/>
                  <a:gd name="T64" fmla="*/ 103 w 106"/>
                  <a:gd name="T65" fmla="*/ 214 h 244"/>
                  <a:gd name="T66" fmla="*/ 106 w 106"/>
                  <a:gd name="T67" fmla="*/ 205 h 244"/>
                  <a:gd name="T68" fmla="*/ 106 w 106"/>
                  <a:gd name="T69" fmla="*/ 195 h 244"/>
                  <a:gd name="T70" fmla="*/ 106 w 106"/>
                  <a:gd name="T71" fmla="*/ 49 h 244"/>
                  <a:gd name="T72" fmla="*/ 106 w 106"/>
                  <a:gd name="T73" fmla="*/ 49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44">
                    <a:moveTo>
                      <a:pt x="106" y="49"/>
                    </a:moveTo>
                    <a:lnTo>
                      <a:pt x="106" y="49"/>
                    </a:lnTo>
                    <a:lnTo>
                      <a:pt x="106" y="40"/>
                    </a:lnTo>
                    <a:lnTo>
                      <a:pt x="103" y="31"/>
                    </a:lnTo>
                    <a:lnTo>
                      <a:pt x="98" y="21"/>
                    </a:lnTo>
                    <a:lnTo>
                      <a:pt x="91" y="15"/>
                    </a:lnTo>
                    <a:lnTo>
                      <a:pt x="81" y="9"/>
                    </a:lnTo>
                    <a:lnTo>
                      <a:pt x="72" y="3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2" y="0"/>
                    </a:lnTo>
                    <a:lnTo>
                      <a:pt x="33" y="3"/>
                    </a:lnTo>
                    <a:lnTo>
                      <a:pt x="24" y="9"/>
                    </a:lnTo>
                    <a:lnTo>
                      <a:pt x="15" y="15"/>
                    </a:lnTo>
                    <a:lnTo>
                      <a:pt x="8" y="21"/>
                    </a:lnTo>
                    <a:lnTo>
                      <a:pt x="2" y="31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195"/>
                    </a:lnTo>
                    <a:lnTo>
                      <a:pt x="0" y="205"/>
                    </a:lnTo>
                    <a:lnTo>
                      <a:pt x="2" y="214"/>
                    </a:lnTo>
                    <a:lnTo>
                      <a:pt x="8" y="223"/>
                    </a:lnTo>
                    <a:lnTo>
                      <a:pt x="15" y="229"/>
                    </a:lnTo>
                    <a:lnTo>
                      <a:pt x="24" y="236"/>
                    </a:lnTo>
                    <a:lnTo>
                      <a:pt x="33" y="242"/>
                    </a:lnTo>
                    <a:lnTo>
                      <a:pt x="42" y="244"/>
                    </a:lnTo>
                    <a:lnTo>
                      <a:pt x="54" y="244"/>
                    </a:lnTo>
                    <a:lnTo>
                      <a:pt x="63" y="244"/>
                    </a:lnTo>
                    <a:lnTo>
                      <a:pt x="72" y="242"/>
                    </a:lnTo>
                    <a:lnTo>
                      <a:pt x="81" y="236"/>
                    </a:lnTo>
                    <a:lnTo>
                      <a:pt x="91" y="229"/>
                    </a:lnTo>
                    <a:lnTo>
                      <a:pt x="98" y="223"/>
                    </a:lnTo>
                    <a:lnTo>
                      <a:pt x="103" y="214"/>
                    </a:lnTo>
                    <a:lnTo>
                      <a:pt x="106" y="205"/>
                    </a:lnTo>
                    <a:lnTo>
                      <a:pt x="106" y="195"/>
                    </a:lnTo>
                    <a:lnTo>
                      <a:pt x="106" y="49"/>
                    </a:lnTo>
                    <a:lnTo>
                      <a:pt x="106" y="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" name="Freeform 558"/>
              <p:cNvSpPr/>
              <p:nvPr/>
            </p:nvSpPr>
            <p:spPr bwMode="auto">
              <a:xfrm>
                <a:off x="2151" y="2002"/>
                <a:ext cx="651" cy="300"/>
              </a:xfrm>
              <a:custGeom>
                <a:avLst/>
                <a:gdLst>
                  <a:gd name="T0" fmla="*/ 646 w 651"/>
                  <a:gd name="T1" fmla="*/ 261 h 300"/>
                  <a:gd name="T2" fmla="*/ 647 w 651"/>
                  <a:gd name="T3" fmla="*/ 241 h 300"/>
                  <a:gd name="T4" fmla="*/ 650 w 651"/>
                  <a:gd name="T5" fmla="*/ 222 h 300"/>
                  <a:gd name="T6" fmla="*/ 651 w 651"/>
                  <a:gd name="T7" fmla="*/ 203 h 300"/>
                  <a:gd name="T8" fmla="*/ 651 w 651"/>
                  <a:gd name="T9" fmla="*/ 183 h 300"/>
                  <a:gd name="T10" fmla="*/ 650 w 651"/>
                  <a:gd name="T11" fmla="*/ 165 h 300"/>
                  <a:gd name="T12" fmla="*/ 649 w 651"/>
                  <a:gd name="T13" fmla="*/ 156 h 300"/>
                  <a:gd name="T14" fmla="*/ 646 w 651"/>
                  <a:gd name="T15" fmla="*/ 139 h 300"/>
                  <a:gd name="T16" fmla="*/ 643 w 651"/>
                  <a:gd name="T17" fmla="*/ 129 h 300"/>
                  <a:gd name="T18" fmla="*/ 638 w 651"/>
                  <a:gd name="T19" fmla="*/ 112 h 300"/>
                  <a:gd name="T20" fmla="*/ 635 w 651"/>
                  <a:gd name="T21" fmla="*/ 104 h 300"/>
                  <a:gd name="T22" fmla="*/ 625 w 651"/>
                  <a:gd name="T23" fmla="*/ 88 h 300"/>
                  <a:gd name="T24" fmla="*/ 621 w 651"/>
                  <a:gd name="T25" fmla="*/ 80 h 300"/>
                  <a:gd name="T26" fmla="*/ 612 w 651"/>
                  <a:gd name="T27" fmla="*/ 69 h 300"/>
                  <a:gd name="T28" fmla="*/ 606 w 651"/>
                  <a:gd name="T29" fmla="*/ 63 h 300"/>
                  <a:gd name="T30" fmla="*/ 601 w 651"/>
                  <a:gd name="T31" fmla="*/ 59 h 300"/>
                  <a:gd name="T32" fmla="*/ 593 w 651"/>
                  <a:gd name="T33" fmla="*/ 52 h 300"/>
                  <a:gd name="T34" fmla="*/ 585 w 651"/>
                  <a:gd name="T35" fmla="*/ 46 h 300"/>
                  <a:gd name="T36" fmla="*/ 577 w 651"/>
                  <a:gd name="T37" fmla="*/ 42 h 300"/>
                  <a:gd name="T38" fmla="*/ 563 w 651"/>
                  <a:gd name="T39" fmla="*/ 35 h 300"/>
                  <a:gd name="T40" fmla="*/ 547 w 651"/>
                  <a:gd name="T41" fmla="*/ 28 h 300"/>
                  <a:gd name="T42" fmla="*/ 524 w 651"/>
                  <a:gd name="T43" fmla="*/ 20 h 300"/>
                  <a:gd name="T44" fmla="*/ 510 w 651"/>
                  <a:gd name="T45" fmla="*/ 16 h 300"/>
                  <a:gd name="T46" fmla="*/ 484 w 651"/>
                  <a:gd name="T47" fmla="*/ 12 h 300"/>
                  <a:gd name="T48" fmla="*/ 455 w 651"/>
                  <a:gd name="T49" fmla="*/ 7 h 300"/>
                  <a:gd name="T50" fmla="*/ 439 w 651"/>
                  <a:gd name="T51" fmla="*/ 5 h 300"/>
                  <a:gd name="T52" fmla="*/ 392 w 651"/>
                  <a:gd name="T53" fmla="*/ 1 h 300"/>
                  <a:gd name="T54" fmla="*/ 357 w 651"/>
                  <a:gd name="T55" fmla="*/ 0 h 300"/>
                  <a:gd name="T56" fmla="*/ 321 w 651"/>
                  <a:gd name="T57" fmla="*/ 0 h 300"/>
                  <a:gd name="T58" fmla="*/ 245 w 651"/>
                  <a:gd name="T59" fmla="*/ 1 h 300"/>
                  <a:gd name="T60" fmla="*/ 165 w 651"/>
                  <a:gd name="T61" fmla="*/ 5 h 300"/>
                  <a:gd name="T62" fmla="*/ 83 w 651"/>
                  <a:gd name="T63" fmla="*/ 11 h 300"/>
                  <a:gd name="T64" fmla="*/ 0 w 651"/>
                  <a:gd name="T65" fmla="*/ 29 h 300"/>
                  <a:gd name="T66" fmla="*/ 126 w 651"/>
                  <a:gd name="T67" fmla="*/ 35 h 300"/>
                  <a:gd name="T68" fmla="*/ 206 w 651"/>
                  <a:gd name="T69" fmla="*/ 31 h 300"/>
                  <a:gd name="T70" fmla="*/ 285 w 651"/>
                  <a:gd name="T71" fmla="*/ 28 h 300"/>
                  <a:gd name="T72" fmla="*/ 339 w 651"/>
                  <a:gd name="T73" fmla="*/ 28 h 300"/>
                  <a:gd name="T74" fmla="*/ 373 w 651"/>
                  <a:gd name="T75" fmla="*/ 29 h 300"/>
                  <a:gd name="T76" fmla="*/ 407 w 651"/>
                  <a:gd name="T77" fmla="*/ 30 h 300"/>
                  <a:gd name="T78" fmla="*/ 452 w 651"/>
                  <a:gd name="T79" fmla="*/ 35 h 300"/>
                  <a:gd name="T80" fmla="*/ 479 w 651"/>
                  <a:gd name="T81" fmla="*/ 38 h 300"/>
                  <a:gd name="T82" fmla="*/ 505 w 651"/>
                  <a:gd name="T83" fmla="*/ 44 h 300"/>
                  <a:gd name="T84" fmla="*/ 528 w 651"/>
                  <a:gd name="T85" fmla="*/ 50 h 300"/>
                  <a:gd name="T86" fmla="*/ 552 w 651"/>
                  <a:gd name="T87" fmla="*/ 59 h 300"/>
                  <a:gd name="T88" fmla="*/ 564 w 651"/>
                  <a:gd name="T89" fmla="*/ 66 h 300"/>
                  <a:gd name="T90" fmla="*/ 567 w 651"/>
                  <a:gd name="T91" fmla="*/ 68 h 300"/>
                  <a:gd name="T92" fmla="*/ 578 w 651"/>
                  <a:gd name="T93" fmla="*/ 75 h 300"/>
                  <a:gd name="T94" fmla="*/ 583 w 651"/>
                  <a:gd name="T95" fmla="*/ 79 h 300"/>
                  <a:gd name="T96" fmla="*/ 589 w 651"/>
                  <a:gd name="T97" fmla="*/ 86 h 300"/>
                  <a:gd name="T98" fmla="*/ 593 w 651"/>
                  <a:gd name="T99" fmla="*/ 90 h 300"/>
                  <a:gd name="T100" fmla="*/ 602 w 651"/>
                  <a:gd name="T101" fmla="*/ 103 h 300"/>
                  <a:gd name="T102" fmla="*/ 609 w 651"/>
                  <a:gd name="T103" fmla="*/ 116 h 300"/>
                  <a:gd name="T104" fmla="*/ 614 w 651"/>
                  <a:gd name="T105" fmla="*/ 128 h 300"/>
                  <a:gd name="T106" fmla="*/ 619 w 651"/>
                  <a:gd name="T107" fmla="*/ 143 h 300"/>
                  <a:gd name="T108" fmla="*/ 621 w 651"/>
                  <a:gd name="T109" fmla="*/ 159 h 300"/>
                  <a:gd name="T110" fmla="*/ 623 w 651"/>
                  <a:gd name="T111" fmla="*/ 175 h 300"/>
                  <a:gd name="T112" fmla="*/ 623 w 651"/>
                  <a:gd name="T113" fmla="*/ 201 h 300"/>
                  <a:gd name="T114" fmla="*/ 622 w 651"/>
                  <a:gd name="T115" fmla="*/ 219 h 300"/>
                  <a:gd name="T116" fmla="*/ 620 w 651"/>
                  <a:gd name="T117" fmla="*/ 238 h 300"/>
                  <a:gd name="T118" fmla="*/ 616 w 651"/>
                  <a:gd name="T119" fmla="*/ 277 h 300"/>
                  <a:gd name="T120" fmla="*/ 640 w 651"/>
                  <a:gd name="T121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51" h="300">
                    <a:moveTo>
                      <a:pt x="640" y="300"/>
                    </a:moveTo>
                    <a:lnTo>
                      <a:pt x="643" y="280"/>
                    </a:lnTo>
                    <a:lnTo>
                      <a:pt x="643" y="280"/>
                    </a:lnTo>
                    <a:lnTo>
                      <a:pt x="646" y="261"/>
                    </a:lnTo>
                    <a:lnTo>
                      <a:pt x="646" y="261"/>
                    </a:lnTo>
                    <a:lnTo>
                      <a:pt x="646" y="261"/>
                    </a:lnTo>
                    <a:lnTo>
                      <a:pt x="647" y="241"/>
                    </a:lnTo>
                    <a:lnTo>
                      <a:pt x="647" y="241"/>
                    </a:lnTo>
                    <a:lnTo>
                      <a:pt x="649" y="232"/>
                    </a:lnTo>
                    <a:lnTo>
                      <a:pt x="649" y="232"/>
                    </a:lnTo>
                    <a:lnTo>
                      <a:pt x="649" y="231"/>
                    </a:lnTo>
                    <a:lnTo>
                      <a:pt x="650" y="222"/>
                    </a:lnTo>
                    <a:lnTo>
                      <a:pt x="650" y="222"/>
                    </a:lnTo>
                    <a:lnTo>
                      <a:pt x="650" y="212"/>
                    </a:lnTo>
                    <a:lnTo>
                      <a:pt x="650" y="212"/>
                    </a:lnTo>
                    <a:lnTo>
                      <a:pt x="651" y="203"/>
                    </a:lnTo>
                    <a:lnTo>
                      <a:pt x="651" y="203"/>
                    </a:lnTo>
                    <a:lnTo>
                      <a:pt x="651" y="202"/>
                    </a:lnTo>
                    <a:lnTo>
                      <a:pt x="651" y="193"/>
                    </a:lnTo>
                    <a:lnTo>
                      <a:pt x="651" y="183"/>
                    </a:lnTo>
                    <a:lnTo>
                      <a:pt x="651" y="175"/>
                    </a:lnTo>
                    <a:lnTo>
                      <a:pt x="651" y="174"/>
                    </a:lnTo>
                    <a:lnTo>
                      <a:pt x="651" y="174"/>
                    </a:lnTo>
                    <a:lnTo>
                      <a:pt x="650" y="165"/>
                    </a:lnTo>
                    <a:lnTo>
                      <a:pt x="650" y="165"/>
                    </a:lnTo>
                    <a:lnTo>
                      <a:pt x="650" y="164"/>
                    </a:lnTo>
                    <a:lnTo>
                      <a:pt x="649" y="156"/>
                    </a:lnTo>
                    <a:lnTo>
                      <a:pt x="649" y="156"/>
                    </a:lnTo>
                    <a:lnTo>
                      <a:pt x="647" y="148"/>
                    </a:lnTo>
                    <a:lnTo>
                      <a:pt x="647" y="147"/>
                    </a:lnTo>
                    <a:lnTo>
                      <a:pt x="647" y="147"/>
                    </a:lnTo>
                    <a:lnTo>
                      <a:pt x="646" y="139"/>
                    </a:lnTo>
                    <a:lnTo>
                      <a:pt x="646" y="137"/>
                    </a:lnTo>
                    <a:lnTo>
                      <a:pt x="645" y="137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2" y="121"/>
                    </a:lnTo>
                    <a:lnTo>
                      <a:pt x="640" y="120"/>
                    </a:lnTo>
                    <a:lnTo>
                      <a:pt x="640" y="120"/>
                    </a:lnTo>
                    <a:lnTo>
                      <a:pt x="638" y="112"/>
                    </a:lnTo>
                    <a:lnTo>
                      <a:pt x="638" y="112"/>
                    </a:lnTo>
                    <a:lnTo>
                      <a:pt x="638" y="112"/>
                    </a:lnTo>
                    <a:lnTo>
                      <a:pt x="635" y="104"/>
                    </a:lnTo>
                    <a:lnTo>
                      <a:pt x="635" y="104"/>
                    </a:lnTo>
                    <a:lnTo>
                      <a:pt x="631" y="96"/>
                    </a:lnTo>
                    <a:lnTo>
                      <a:pt x="630" y="95"/>
                    </a:lnTo>
                    <a:lnTo>
                      <a:pt x="630" y="95"/>
                    </a:lnTo>
                    <a:lnTo>
                      <a:pt x="625" y="88"/>
                    </a:lnTo>
                    <a:lnTo>
                      <a:pt x="625" y="88"/>
                    </a:lnTo>
                    <a:lnTo>
                      <a:pt x="621" y="81"/>
                    </a:lnTo>
                    <a:lnTo>
                      <a:pt x="621" y="81"/>
                    </a:lnTo>
                    <a:lnTo>
                      <a:pt x="621" y="80"/>
                    </a:lnTo>
                    <a:lnTo>
                      <a:pt x="615" y="73"/>
                    </a:lnTo>
                    <a:lnTo>
                      <a:pt x="615" y="73"/>
                    </a:lnTo>
                    <a:lnTo>
                      <a:pt x="614" y="72"/>
                    </a:lnTo>
                    <a:lnTo>
                      <a:pt x="612" y="69"/>
                    </a:lnTo>
                    <a:lnTo>
                      <a:pt x="612" y="69"/>
                    </a:lnTo>
                    <a:lnTo>
                      <a:pt x="608" y="66"/>
                    </a:lnTo>
                    <a:lnTo>
                      <a:pt x="608" y="66"/>
                    </a:lnTo>
                    <a:lnTo>
                      <a:pt x="606" y="63"/>
                    </a:lnTo>
                    <a:lnTo>
                      <a:pt x="606" y="63"/>
                    </a:lnTo>
                    <a:lnTo>
                      <a:pt x="602" y="59"/>
                    </a:lnTo>
                    <a:lnTo>
                      <a:pt x="601" y="59"/>
                    </a:lnTo>
                    <a:lnTo>
                      <a:pt x="601" y="59"/>
                    </a:lnTo>
                    <a:lnTo>
                      <a:pt x="598" y="56"/>
                    </a:lnTo>
                    <a:lnTo>
                      <a:pt x="594" y="53"/>
                    </a:lnTo>
                    <a:lnTo>
                      <a:pt x="594" y="53"/>
                    </a:lnTo>
                    <a:lnTo>
                      <a:pt x="593" y="52"/>
                    </a:lnTo>
                    <a:lnTo>
                      <a:pt x="590" y="50"/>
                    </a:lnTo>
                    <a:lnTo>
                      <a:pt x="586" y="48"/>
                    </a:lnTo>
                    <a:lnTo>
                      <a:pt x="585" y="46"/>
                    </a:lnTo>
                    <a:lnTo>
                      <a:pt x="585" y="46"/>
                    </a:lnTo>
                    <a:lnTo>
                      <a:pt x="581" y="44"/>
                    </a:lnTo>
                    <a:lnTo>
                      <a:pt x="582" y="45"/>
                    </a:lnTo>
                    <a:lnTo>
                      <a:pt x="578" y="42"/>
                    </a:lnTo>
                    <a:lnTo>
                      <a:pt x="577" y="42"/>
                    </a:lnTo>
                    <a:lnTo>
                      <a:pt x="576" y="41"/>
                    </a:lnTo>
                    <a:lnTo>
                      <a:pt x="573" y="38"/>
                    </a:lnTo>
                    <a:lnTo>
                      <a:pt x="568" y="36"/>
                    </a:lnTo>
                    <a:lnTo>
                      <a:pt x="563" y="35"/>
                    </a:lnTo>
                    <a:lnTo>
                      <a:pt x="563" y="34"/>
                    </a:lnTo>
                    <a:lnTo>
                      <a:pt x="562" y="34"/>
                    </a:lnTo>
                    <a:lnTo>
                      <a:pt x="558" y="31"/>
                    </a:lnTo>
                    <a:lnTo>
                      <a:pt x="547" y="28"/>
                    </a:lnTo>
                    <a:lnTo>
                      <a:pt x="547" y="27"/>
                    </a:lnTo>
                    <a:lnTo>
                      <a:pt x="546" y="27"/>
                    </a:lnTo>
                    <a:lnTo>
                      <a:pt x="535" y="23"/>
                    </a:lnTo>
                    <a:lnTo>
                      <a:pt x="524" y="20"/>
                    </a:lnTo>
                    <a:lnTo>
                      <a:pt x="524" y="20"/>
                    </a:lnTo>
                    <a:lnTo>
                      <a:pt x="511" y="16"/>
                    </a:lnTo>
                    <a:lnTo>
                      <a:pt x="511" y="16"/>
                    </a:lnTo>
                    <a:lnTo>
                      <a:pt x="510" y="16"/>
                    </a:lnTo>
                    <a:lnTo>
                      <a:pt x="498" y="14"/>
                    </a:lnTo>
                    <a:lnTo>
                      <a:pt x="498" y="14"/>
                    </a:lnTo>
                    <a:lnTo>
                      <a:pt x="498" y="14"/>
                    </a:lnTo>
                    <a:lnTo>
                      <a:pt x="484" y="12"/>
                    </a:lnTo>
                    <a:lnTo>
                      <a:pt x="484" y="12"/>
                    </a:lnTo>
                    <a:lnTo>
                      <a:pt x="470" y="10"/>
                    </a:lnTo>
                    <a:lnTo>
                      <a:pt x="470" y="10"/>
                    </a:lnTo>
                    <a:lnTo>
                      <a:pt x="455" y="7"/>
                    </a:lnTo>
                    <a:lnTo>
                      <a:pt x="455" y="7"/>
                    </a:lnTo>
                    <a:lnTo>
                      <a:pt x="440" y="5"/>
                    </a:lnTo>
                    <a:lnTo>
                      <a:pt x="440" y="5"/>
                    </a:lnTo>
                    <a:lnTo>
                      <a:pt x="439" y="5"/>
                    </a:lnTo>
                    <a:lnTo>
                      <a:pt x="424" y="4"/>
                    </a:lnTo>
                    <a:lnTo>
                      <a:pt x="408" y="3"/>
                    </a:lnTo>
                    <a:lnTo>
                      <a:pt x="408" y="3"/>
                    </a:lnTo>
                    <a:lnTo>
                      <a:pt x="392" y="1"/>
                    </a:lnTo>
                    <a:lnTo>
                      <a:pt x="392" y="1"/>
                    </a:lnTo>
                    <a:lnTo>
                      <a:pt x="374" y="1"/>
                    </a:lnTo>
                    <a:lnTo>
                      <a:pt x="357" y="0"/>
                    </a:lnTo>
                    <a:lnTo>
                      <a:pt x="357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05" y="4"/>
                    </a:lnTo>
                    <a:lnTo>
                      <a:pt x="205" y="4"/>
                    </a:lnTo>
                    <a:lnTo>
                      <a:pt x="165" y="5"/>
                    </a:lnTo>
                    <a:lnTo>
                      <a:pt x="165" y="5"/>
                    </a:lnTo>
                    <a:lnTo>
                      <a:pt x="125" y="7"/>
                    </a:lnTo>
                    <a:lnTo>
                      <a:pt x="125" y="7"/>
                    </a:lnTo>
                    <a:lnTo>
                      <a:pt x="83" y="11"/>
                    </a:lnTo>
                    <a:lnTo>
                      <a:pt x="83" y="11"/>
                    </a:lnTo>
                    <a:lnTo>
                      <a:pt x="0" y="15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43"/>
                    </a:lnTo>
                    <a:lnTo>
                      <a:pt x="85" y="38"/>
                    </a:lnTo>
                    <a:lnTo>
                      <a:pt x="85" y="38"/>
                    </a:lnTo>
                    <a:lnTo>
                      <a:pt x="126" y="35"/>
                    </a:lnTo>
                    <a:lnTo>
                      <a:pt x="126" y="35"/>
                    </a:lnTo>
                    <a:lnTo>
                      <a:pt x="167" y="33"/>
                    </a:lnTo>
                    <a:lnTo>
                      <a:pt x="167" y="33"/>
                    </a:lnTo>
                    <a:lnTo>
                      <a:pt x="206" y="31"/>
                    </a:lnTo>
                    <a:lnTo>
                      <a:pt x="206" y="31"/>
                    </a:lnTo>
                    <a:lnTo>
                      <a:pt x="247" y="29"/>
                    </a:lnTo>
                    <a:lnTo>
                      <a:pt x="247" y="29"/>
                    </a:lnTo>
                    <a:lnTo>
                      <a:pt x="285" y="28"/>
                    </a:lnTo>
                    <a:lnTo>
                      <a:pt x="285" y="28"/>
                    </a:lnTo>
                    <a:lnTo>
                      <a:pt x="321" y="28"/>
                    </a:lnTo>
                    <a:lnTo>
                      <a:pt x="320" y="28"/>
                    </a:lnTo>
                    <a:lnTo>
                      <a:pt x="339" y="28"/>
                    </a:lnTo>
                    <a:lnTo>
                      <a:pt x="339" y="28"/>
                    </a:lnTo>
                    <a:lnTo>
                      <a:pt x="356" y="28"/>
                    </a:lnTo>
                    <a:lnTo>
                      <a:pt x="356" y="28"/>
                    </a:lnTo>
                    <a:lnTo>
                      <a:pt x="373" y="29"/>
                    </a:lnTo>
                    <a:lnTo>
                      <a:pt x="391" y="29"/>
                    </a:lnTo>
                    <a:lnTo>
                      <a:pt x="391" y="29"/>
                    </a:lnTo>
                    <a:lnTo>
                      <a:pt x="407" y="30"/>
                    </a:lnTo>
                    <a:lnTo>
                      <a:pt x="407" y="30"/>
                    </a:lnTo>
                    <a:lnTo>
                      <a:pt x="422" y="31"/>
                    </a:lnTo>
                    <a:lnTo>
                      <a:pt x="438" y="33"/>
                    </a:lnTo>
                    <a:lnTo>
                      <a:pt x="437" y="33"/>
                    </a:lnTo>
                    <a:lnTo>
                      <a:pt x="452" y="35"/>
                    </a:lnTo>
                    <a:lnTo>
                      <a:pt x="452" y="35"/>
                    </a:lnTo>
                    <a:lnTo>
                      <a:pt x="467" y="37"/>
                    </a:lnTo>
                    <a:lnTo>
                      <a:pt x="467" y="37"/>
                    </a:lnTo>
                    <a:lnTo>
                      <a:pt x="479" y="38"/>
                    </a:lnTo>
                    <a:lnTo>
                      <a:pt x="479" y="38"/>
                    </a:lnTo>
                    <a:lnTo>
                      <a:pt x="493" y="41"/>
                    </a:lnTo>
                    <a:lnTo>
                      <a:pt x="492" y="41"/>
                    </a:lnTo>
                    <a:lnTo>
                      <a:pt x="505" y="44"/>
                    </a:lnTo>
                    <a:lnTo>
                      <a:pt x="505" y="43"/>
                    </a:lnTo>
                    <a:lnTo>
                      <a:pt x="516" y="46"/>
                    </a:lnTo>
                    <a:lnTo>
                      <a:pt x="516" y="46"/>
                    </a:lnTo>
                    <a:lnTo>
                      <a:pt x="528" y="50"/>
                    </a:lnTo>
                    <a:lnTo>
                      <a:pt x="538" y="53"/>
                    </a:lnTo>
                    <a:lnTo>
                      <a:pt x="537" y="52"/>
                    </a:lnTo>
                    <a:lnTo>
                      <a:pt x="546" y="57"/>
                    </a:lnTo>
                    <a:lnTo>
                      <a:pt x="552" y="59"/>
                    </a:lnTo>
                    <a:lnTo>
                      <a:pt x="551" y="59"/>
                    </a:lnTo>
                    <a:lnTo>
                      <a:pt x="555" y="61"/>
                    </a:lnTo>
                    <a:lnTo>
                      <a:pt x="560" y="64"/>
                    </a:lnTo>
                    <a:lnTo>
                      <a:pt x="564" y="66"/>
                    </a:lnTo>
                    <a:lnTo>
                      <a:pt x="562" y="65"/>
                    </a:lnTo>
                    <a:lnTo>
                      <a:pt x="566" y="67"/>
                    </a:lnTo>
                    <a:lnTo>
                      <a:pt x="567" y="68"/>
                    </a:lnTo>
                    <a:lnTo>
                      <a:pt x="567" y="68"/>
                    </a:lnTo>
                    <a:lnTo>
                      <a:pt x="571" y="71"/>
                    </a:lnTo>
                    <a:lnTo>
                      <a:pt x="570" y="69"/>
                    </a:lnTo>
                    <a:lnTo>
                      <a:pt x="574" y="73"/>
                    </a:lnTo>
                    <a:lnTo>
                      <a:pt x="578" y="75"/>
                    </a:lnTo>
                    <a:lnTo>
                      <a:pt x="577" y="74"/>
                    </a:lnTo>
                    <a:lnTo>
                      <a:pt x="581" y="77"/>
                    </a:lnTo>
                    <a:lnTo>
                      <a:pt x="584" y="80"/>
                    </a:lnTo>
                    <a:lnTo>
                      <a:pt x="583" y="79"/>
                    </a:lnTo>
                    <a:lnTo>
                      <a:pt x="586" y="82"/>
                    </a:lnTo>
                    <a:lnTo>
                      <a:pt x="586" y="82"/>
                    </a:lnTo>
                    <a:lnTo>
                      <a:pt x="589" y="86"/>
                    </a:lnTo>
                    <a:lnTo>
                      <a:pt x="589" y="86"/>
                    </a:lnTo>
                    <a:lnTo>
                      <a:pt x="592" y="89"/>
                    </a:lnTo>
                    <a:lnTo>
                      <a:pt x="592" y="89"/>
                    </a:lnTo>
                    <a:lnTo>
                      <a:pt x="594" y="91"/>
                    </a:lnTo>
                    <a:lnTo>
                      <a:pt x="593" y="90"/>
                    </a:lnTo>
                    <a:lnTo>
                      <a:pt x="599" y="96"/>
                    </a:lnTo>
                    <a:lnTo>
                      <a:pt x="598" y="96"/>
                    </a:lnTo>
                    <a:lnTo>
                      <a:pt x="602" y="103"/>
                    </a:lnTo>
                    <a:lnTo>
                      <a:pt x="602" y="103"/>
                    </a:lnTo>
                    <a:lnTo>
                      <a:pt x="607" y="110"/>
                    </a:lnTo>
                    <a:lnTo>
                      <a:pt x="606" y="107"/>
                    </a:lnTo>
                    <a:lnTo>
                      <a:pt x="609" y="116"/>
                    </a:lnTo>
                    <a:lnTo>
                      <a:pt x="609" y="116"/>
                    </a:lnTo>
                    <a:lnTo>
                      <a:pt x="613" y="122"/>
                    </a:lnTo>
                    <a:lnTo>
                      <a:pt x="612" y="121"/>
                    </a:lnTo>
                    <a:lnTo>
                      <a:pt x="615" y="129"/>
                    </a:lnTo>
                    <a:lnTo>
                      <a:pt x="614" y="128"/>
                    </a:lnTo>
                    <a:lnTo>
                      <a:pt x="616" y="136"/>
                    </a:lnTo>
                    <a:lnTo>
                      <a:pt x="616" y="136"/>
                    </a:lnTo>
                    <a:lnTo>
                      <a:pt x="619" y="144"/>
                    </a:lnTo>
                    <a:lnTo>
                      <a:pt x="619" y="143"/>
                    </a:lnTo>
                    <a:lnTo>
                      <a:pt x="620" y="151"/>
                    </a:lnTo>
                    <a:lnTo>
                      <a:pt x="620" y="151"/>
                    </a:lnTo>
                    <a:lnTo>
                      <a:pt x="621" y="159"/>
                    </a:lnTo>
                    <a:lnTo>
                      <a:pt x="621" y="159"/>
                    </a:lnTo>
                    <a:lnTo>
                      <a:pt x="622" y="167"/>
                    </a:lnTo>
                    <a:lnTo>
                      <a:pt x="622" y="167"/>
                    </a:lnTo>
                    <a:lnTo>
                      <a:pt x="623" y="175"/>
                    </a:lnTo>
                    <a:lnTo>
                      <a:pt x="623" y="175"/>
                    </a:lnTo>
                    <a:lnTo>
                      <a:pt x="623" y="183"/>
                    </a:lnTo>
                    <a:lnTo>
                      <a:pt x="623" y="193"/>
                    </a:lnTo>
                    <a:lnTo>
                      <a:pt x="623" y="202"/>
                    </a:lnTo>
                    <a:lnTo>
                      <a:pt x="623" y="201"/>
                    </a:lnTo>
                    <a:lnTo>
                      <a:pt x="622" y="211"/>
                    </a:lnTo>
                    <a:lnTo>
                      <a:pt x="622" y="211"/>
                    </a:lnTo>
                    <a:lnTo>
                      <a:pt x="622" y="219"/>
                    </a:lnTo>
                    <a:lnTo>
                      <a:pt x="622" y="219"/>
                    </a:lnTo>
                    <a:lnTo>
                      <a:pt x="621" y="230"/>
                    </a:lnTo>
                    <a:lnTo>
                      <a:pt x="621" y="228"/>
                    </a:lnTo>
                    <a:lnTo>
                      <a:pt x="620" y="238"/>
                    </a:lnTo>
                    <a:lnTo>
                      <a:pt x="620" y="238"/>
                    </a:lnTo>
                    <a:lnTo>
                      <a:pt x="619" y="258"/>
                    </a:lnTo>
                    <a:lnTo>
                      <a:pt x="619" y="257"/>
                    </a:lnTo>
                    <a:lnTo>
                      <a:pt x="616" y="277"/>
                    </a:lnTo>
                    <a:lnTo>
                      <a:pt x="616" y="277"/>
                    </a:lnTo>
                    <a:lnTo>
                      <a:pt x="614" y="296"/>
                    </a:lnTo>
                    <a:lnTo>
                      <a:pt x="627" y="298"/>
                    </a:lnTo>
                    <a:lnTo>
                      <a:pt x="627" y="298"/>
                    </a:lnTo>
                    <a:lnTo>
                      <a:pt x="640" y="30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0" name="Group 230"/>
            <p:cNvGrpSpPr/>
            <p:nvPr/>
          </p:nvGrpSpPr>
          <p:grpSpPr bwMode="auto">
            <a:xfrm rot="774914">
              <a:off x="4394007" y="2354383"/>
              <a:ext cx="330848" cy="700927"/>
              <a:chOff x="2881" y="3615"/>
              <a:chExt cx="498" cy="1057"/>
            </a:xfrm>
          </p:grpSpPr>
          <p:sp>
            <p:nvSpPr>
              <p:cNvPr id="42" name="Freeform 201"/>
              <p:cNvSpPr>
                <a:spLocks noEditPoints="1"/>
              </p:cNvSpPr>
              <p:nvPr/>
            </p:nvSpPr>
            <p:spPr bwMode="auto">
              <a:xfrm>
                <a:off x="2881" y="3615"/>
                <a:ext cx="498" cy="1057"/>
              </a:xfrm>
              <a:custGeom>
                <a:avLst/>
                <a:gdLst>
                  <a:gd name="T0" fmla="*/ 7958 w 7972"/>
                  <a:gd name="T1" fmla="*/ 14298 h 16916"/>
                  <a:gd name="T2" fmla="*/ 7905 w 7972"/>
                  <a:gd name="T3" fmla="*/ 14651 h 16916"/>
                  <a:gd name="T4" fmla="*/ 7808 w 7972"/>
                  <a:gd name="T5" fmla="*/ 14988 h 16916"/>
                  <a:gd name="T6" fmla="*/ 7671 w 7972"/>
                  <a:gd name="T7" fmla="*/ 15307 h 16916"/>
                  <a:gd name="T8" fmla="*/ 7491 w 7972"/>
                  <a:gd name="T9" fmla="*/ 15609 h 16916"/>
                  <a:gd name="T10" fmla="*/ 7269 w 7972"/>
                  <a:gd name="T11" fmla="*/ 15895 h 16916"/>
                  <a:gd name="T12" fmla="*/ 7007 w 7972"/>
                  <a:gd name="T13" fmla="*/ 16163 h 16916"/>
                  <a:gd name="T14" fmla="*/ 6725 w 7972"/>
                  <a:gd name="T15" fmla="*/ 16393 h 16916"/>
                  <a:gd name="T16" fmla="*/ 6426 w 7972"/>
                  <a:gd name="T17" fmla="*/ 16582 h 16916"/>
                  <a:gd name="T18" fmla="*/ 6110 w 7972"/>
                  <a:gd name="T19" fmla="*/ 16728 h 16916"/>
                  <a:gd name="T20" fmla="*/ 5778 w 7972"/>
                  <a:gd name="T21" fmla="*/ 16833 h 16916"/>
                  <a:gd name="T22" fmla="*/ 5429 w 7972"/>
                  <a:gd name="T23" fmla="*/ 16895 h 16916"/>
                  <a:gd name="T24" fmla="*/ 5063 w 7972"/>
                  <a:gd name="T25" fmla="*/ 16916 h 16916"/>
                  <a:gd name="T26" fmla="*/ 2596 w 7972"/>
                  <a:gd name="T27" fmla="*/ 16902 h 16916"/>
                  <a:gd name="T28" fmla="*/ 2245 w 7972"/>
                  <a:gd name="T29" fmla="*/ 16848 h 16916"/>
                  <a:gd name="T30" fmla="*/ 1911 w 7972"/>
                  <a:gd name="T31" fmla="*/ 16752 h 16916"/>
                  <a:gd name="T32" fmla="*/ 1592 w 7972"/>
                  <a:gd name="T33" fmla="*/ 16614 h 16916"/>
                  <a:gd name="T34" fmla="*/ 1292 w 7972"/>
                  <a:gd name="T35" fmla="*/ 16434 h 16916"/>
                  <a:gd name="T36" fmla="*/ 1008 w 7972"/>
                  <a:gd name="T37" fmla="*/ 16213 h 16916"/>
                  <a:gd name="T38" fmla="*/ 745 w 7972"/>
                  <a:gd name="T39" fmla="*/ 15950 h 16916"/>
                  <a:gd name="T40" fmla="*/ 517 w 7972"/>
                  <a:gd name="T41" fmla="*/ 15668 h 16916"/>
                  <a:gd name="T42" fmla="*/ 331 w 7972"/>
                  <a:gd name="T43" fmla="*/ 15369 h 16916"/>
                  <a:gd name="T44" fmla="*/ 186 w 7972"/>
                  <a:gd name="T45" fmla="*/ 15052 h 16916"/>
                  <a:gd name="T46" fmla="*/ 82 w 7972"/>
                  <a:gd name="T47" fmla="*/ 14720 h 16916"/>
                  <a:gd name="T48" fmla="*/ 21 w 7972"/>
                  <a:gd name="T49" fmla="*/ 14370 h 16916"/>
                  <a:gd name="T50" fmla="*/ 0 w 7972"/>
                  <a:gd name="T51" fmla="*/ 14005 h 16916"/>
                  <a:gd name="T52" fmla="*/ 14 w 7972"/>
                  <a:gd name="T53" fmla="*/ 5013 h 16916"/>
                  <a:gd name="T54" fmla="*/ 66 w 7972"/>
                  <a:gd name="T55" fmla="*/ 4660 h 16916"/>
                  <a:gd name="T56" fmla="*/ 162 w 7972"/>
                  <a:gd name="T57" fmla="*/ 4326 h 16916"/>
                  <a:gd name="T58" fmla="*/ 298 w 7972"/>
                  <a:gd name="T59" fmla="*/ 4008 h 16916"/>
                  <a:gd name="T60" fmla="*/ 476 w 7972"/>
                  <a:gd name="T61" fmla="*/ 3707 h 16916"/>
                  <a:gd name="T62" fmla="*/ 695 w 7972"/>
                  <a:gd name="T63" fmla="*/ 3424 h 16916"/>
                  <a:gd name="T64" fmla="*/ 954 w 7972"/>
                  <a:gd name="T65" fmla="*/ 3159 h 16916"/>
                  <a:gd name="T66" fmla="*/ 1235 w 7972"/>
                  <a:gd name="T67" fmla="*/ 2931 h 16916"/>
                  <a:gd name="T68" fmla="*/ 1531 w 7972"/>
                  <a:gd name="T69" fmla="*/ 2745 h 16916"/>
                  <a:gd name="T70" fmla="*/ 1845 w 7972"/>
                  <a:gd name="T71" fmla="*/ 2601 h 16916"/>
                  <a:gd name="T72" fmla="*/ 2176 w 7972"/>
                  <a:gd name="T73" fmla="*/ 2497 h 16916"/>
                  <a:gd name="T74" fmla="*/ 2525 w 7972"/>
                  <a:gd name="T75" fmla="*/ 2434 h 16916"/>
                  <a:gd name="T76" fmla="*/ 2890 w 7972"/>
                  <a:gd name="T77" fmla="*/ 2414 h 16916"/>
                  <a:gd name="T78" fmla="*/ 4960 w 7972"/>
                  <a:gd name="T79" fmla="*/ 611 h 16916"/>
                  <a:gd name="T80" fmla="*/ 5005 w 7972"/>
                  <a:gd name="T81" fmla="*/ 445 h 16916"/>
                  <a:gd name="T82" fmla="*/ 5092 w 7972"/>
                  <a:gd name="T83" fmla="*/ 294 h 16916"/>
                  <a:gd name="T84" fmla="*/ 5218 w 7972"/>
                  <a:gd name="T85" fmla="*/ 162 h 16916"/>
                  <a:gd name="T86" fmla="*/ 5365 w 7972"/>
                  <a:gd name="T87" fmla="*/ 66 h 16916"/>
                  <a:gd name="T88" fmla="*/ 5528 w 7972"/>
                  <a:gd name="T89" fmla="*/ 14 h 16916"/>
                  <a:gd name="T90" fmla="*/ 5707 w 7972"/>
                  <a:gd name="T91" fmla="*/ 1 h 16916"/>
                  <a:gd name="T92" fmla="*/ 5880 w 7972"/>
                  <a:gd name="T93" fmla="*/ 29 h 16916"/>
                  <a:gd name="T94" fmla="*/ 6037 w 7972"/>
                  <a:gd name="T95" fmla="*/ 100 h 16916"/>
                  <a:gd name="T96" fmla="*/ 6177 w 7972"/>
                  <a:gd name="T97" fmla="*/ 212 h 16916"/>
                  <a:gd name="T98" fmla="*/ 6289 w 7972"/>
                  <a:gd name="T99" fmla="*/ 352 h 16916"/>
                  <a:gd name="T100" fmla="*/ 6359 w 7972"/>
                  <a:gd name="T101" fmla="*/ 509 h 16916"/>
                  <a:gd name="T102" fmla="*/ 6388 w 7972"/>
                  <a:gd name="T103" fmla="*/ 682 h 16916"/>
                  <a:gd name="T104" fmla="*/ 6672 w 7972"/>
                  <a:gd name="T105" fmla="*/ 2906 h 16916"/>
                  <a:gd name="T106" fmla="*/ 7081 w 7972"/>
                  <a:gd name="T107" fmla="*/ 3210 h 16916"/>
                  <a:gd name="T108" fmla="*/ 7414 w 7972"/>
                  <a:gd name="T109" fmla="*/ 3559 h 16916"/>
                  <a:gd name="T110" fmla="*/ 7669 w 7972"/>
                  <a:gd name="T111" fmla="*/ 3955 h 16916"/>
                  <a:gd name="T112" fmla="*/ 7846 w 7972"/>
                  <a:gd name="T113" fmla="*/ 4397 h 16916"/>
                  <a:gd name="T114" fmla="*/ 7948 w 7972"/>
                  <a:gd name="T115" fmla="*/ 4884 h 16916"/>
                  <a:gd name="T116" fmla="*/ 7972 w 7972"/>
                  <a:gd name="T117" fmla="*/ 14005 h 16916"/>
                  <a:gd name="T118" fmla="*/ 1878 w 7972"/>
                  <a:gd name="T119" fmla="*/ 7488 h 16916"/>
                  <a:gd name="T120" fmla="*/ 1878 w 7972"/>
                  <a:gd name="T121" fmla="*/ 5411 h 16916"/>
                  <a:gd name="T122" fmla="*/ 1878 w 7972"/>
                  <a:gd name="T123" fmla="*/ 5190 h 16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72" h="16916">
                    <a:moveTo>
                      <a:pt x="7972" y="14005"/>
                    </a:moveTo>
                    <a:lnTo>
                      <a:pt x="7971" y="14079"/>
                    </a:lnTo>
                    <a:lnTo>
                      <a:pt x="7969" y="14153"/>
                    </a:lnTo>
                    <a:lnTo>
                      <a:pt x="7965" y="14226"/>
                    </a:lnTo>
                    <a:lnTo>
                      <a:pt x="7958" y="14298"/>
                    </a:lnTo>
                    <a:lnTo>
                      <a:pt x="7951" y="14370"/>
                    </a:lnTo>
                    <a:lnTo>
                      <a:pt x="7942" y="14442"/>
                    </a:lnTo>
                    <a:lnTo>
                      <a:pt x="7931" y="14512"/>
                    </a:lnTo>
                    <a:lnTo>
                      <a:pt x="7918" y="14582"/>
                    </a:lnTo>
                    <a:lnTo>
                      <a:pt x="7905" y="14651"/>
                    </a:lnTo>
                    <a:lnTo>
                      <a:pt x="7889" y="14720"/>
                    </a:lnTo>
                    <a:lnTo>
                      <a:pt x="7871" y="14788"/>
                    </a:lnTo>
                    <a:lnTo>
                      <a:pt x="7852" y="14855"/>
                    </a:lnTo>
                    <a:lnTo>
                      <a:pt x="7830" y="14922"/>
                    </a:lnTo>
                    <a:lnTo>
                      <a:pt x="7808" y="14988"/>
                    </a:lnTo>
                    <a:lnTo>
                      <a:pt x="7784" y="15052"/>
                    </a:lnTo>
                    <a:lnTo>
                      <a:pt x="7759" y="15117"/>
                    </a:lnTo>
                    <a:lnTo>
                      <a:pt x="7731" y="15182"/>
                    </a:lnTo>
                    <a:lnTo>
                      <a:pt x="7701" y="15244"/>
                    </a:lnTo>
                    <a:lnTo>
                      <a:pt x="7671" y="15307"/>
                    </a:lnTo>
                    <a:lnTo>
                      <a:pt x="7638" y="15369"/>
                    </a:lnTo>
                    <a:lnTo>
                      <a:pt x="7603" y="15430"/>
                    </a:lnTo>
                    <a:lnTo>
                      <a:pt x="7567" y="15491"/>
                    </a:lnTo>
                    <a:lnTo>
                      <a:pt x="7530" y="15550"/>
                    </a:lnTo>
                    <a:lnTo>
                      <a:pt x="7491" y="15609"/>
                    </a:lnTo>
                    <a:lnTo>
                      <a:pt x="7450" y="15668"/>
                    </a:lnTo>
                    <a:lnTo>
                      <a:pt x="7407" y="15726"/>
                    </a:lnTo>
                    <a:lnTo>
                      <a:pt x="7363" y="15783"/>
                    </a:lnTo>
                    <a:lnTo>
                      <a:pt x="7316" y="15840"/>
                    </a:lnTo>
                    <a:lnTo>
                      <a:pt x="7269" y="15895"/>
                    </a:lnTo>
                    <a:lnTo>
                      <a:pt x="7220" y="15950"/>
                    </a:lnTo>
                    <a:lnTo>
                      <a:pt x="7169" y="16005"/>
                    </a:lnTo>
                    <a:lnTo>
                      <a:pt x="7116" y="16060"/>
                    </a:lnTo>
                    <a:lnTo>
                      <a:pt x="7062" y="16112"/>
                    </a:lnTo>
                    <a:lnTo>
                      <a:pt x="7007" y="16163"/>
                    </a:lnTo>
                    <a:lnTo>
                      <a:pt x="6952" y="16213"/>
                    </a:lnTo>
                    <a:lnTo>
                      <a:pt x="6896" y="16261"/>
                    </a:lnTo>
                    <a:lnTo>
                      <a:pt x="6840" y="16306"/>
                    </a:lnTo>
                    <a:lnTo>
                      <a:pt x="6783" y="16351"/>
                    </a:lnTo>
                    <a:lnTo>
                      <a:pt x="6725" y="16393"/>
                    </a:lnTo>
                    <a:lnTo>
                      <a:pt x="6667" y="16434"/>
                    </a:lnTo>
                    <a:lnTo>
                      <a:pt x="6607" y="16474"/>
                    </a:lnTo>
                    <a:lnTo>
                      <a:pt x="6548" y="16512"/>
                    </a:lnTo>
                    <a:lnTo>
                      <a:pt x="6487" y="16548"/>
                    </a:lnTo>
                    <a:lnTo>
                      <a:pt x="6426" y="16582"/>
                    </a:lnTo>
                    <a:lnTo>
                      <a:pt x="6364" y="16614"/>
                    </a:lnTo>
                    <a:lnTo>
                      <a:pt x="6302" y="16645"/>
                    </a:lnTo>
                    <a:lnTo>
                      <a:pt x="6238" y="16675"/>
                    </a:lnTo>
                    <a:lnTo>
                      <a:pt x="6175" y="16702"/>
                    </a:lnTo>
                    <a:lnTo>
                      <a:pt x="6110" y="16728"/>
                    </a:lnTo>
                    <a:lnTo>
                      <a:pt x="6046" y="16752"/>
                    </a:lnTo>
                    <a:lnTo>
                      <a:pt x="5979" y="16774"/>
                    </a:lnTo>
                    <a:lnTo>
                      <a:pt x="5913" y="16796"/>
                    </a:lnTo>
                    <a:lnTo>
                      <a:pt x="5846" y="16815"/>
                    </a:lnTo>
                    <a:lnTo>
                      <a:pt x="5778" y="16833"/>
                    </a:lnTo>
                    <a:lnTo>
                      <a:pt x="5709" y="16848"/>
                    </a:lnTo>
                    <a:lnTo>
                      <a:pt x="5640" y="16862"/>
                    </a:lnTo>
                    <a:lnTo>
                      <a:pt x="5570" y="16875"/>
                    </a:lnTo>
                    <a:lnTo>
                      <a:pt x="5500" y="16887"/>
                    </a:lnTo>
                    <a:lnTo>
                      <a:pt x="5429" y="16895"/>
                    </a:lnTo>
                    <a:lnTo>
                      <a:pt x="5357" y="16902"/>
                    </a:lnTo>
                    <a:lnTo>
                      <a:pt x="5285" y="16909"/>
                    </a:lnTo>
                    <a:lnTo>
                      <a:pt x="5212" y="16913"/>
                    </a:lnTo>
                    <a:lnTo>
                      <a:pt x="5138" y="16915"/>
                    </a:lnTo>
                    <a:lnTo>
                      <a:pt x="5063" y="16916"/>
                    </a:lnTo>
                    <a:lnTo>
                      <a:pt x="2890" y="16916"/>
                    </a:lnTo>
                    <a:lnTo>
                      <a:pt x="2816" y="16915"/>
                    </a:lnTo>
                    <a:lnTo>
                      <a:pt x="2742" y="16913"/>
                    </a:lnTo>
                    <a:lnTo>
                      <a:pt x="2669" y="16909"/>
                    </a:lnTo>
                    <a:lnTo>
                      <a:pt x="2596" y="16902"/>
                    </a:lnTo>
                    <a:lnTo>
                      <a:pt x="2525" y="16895"/>
                    </a:lnTo>
                    <a:lnTo>
                      <a:pt x="2454" y="16887"/>
                    </a:lnTo>
                    <a:lnTo>
                      <a:pt x="2384" y="16875"/>
                    </a:lnTo>
                    <a:lnTo>
                      <a:pt x="2314" y="16862"/>
                    </a:lnTo>
                    <a:lnTo>
                      <a:pt x="2245" y="16848"/>
                    </a:lnTo>
                    <a:lnTo>
                      <a:pt x="2176" y="16833"/>
                    </a:lnTo>
                    <a:lnTo>
                      <a:pt x="2108" y="16815"/>
                    </a:lnTo>
                    <a:lnTo>
                      <a:pt x="2042" y="16796"/>
                    </a:lnTo>
                    <a:lnTo>
                      <a:pt x="1976" y="16774"/>
                    </a:lnTo>
                    <a:lnTo>
                      <a:pt x="1911" y="16752"/>
                    </a:lnTo>
                    <a:lnTo>
                      <a:pt x="1845" y="16728"/>
                    </a:lnTo>
                    <a:lnTo>
                      <a:pt x="1782" y="16702"/>
                    </a:lnTo>
                    <a:lnTo>
                      <a:pt x="1718" y="16675"/>
                    </a:lnTo>
                    <a:lnTo>
                      <a:pt x="1655" y="16645"/>
                    </a:lnTo>
                    <a:lnTo>
                      <a:pt x="1592" y="16614"/>
                    </a:lnTo>
                    <a:lnTo>
                      <a:pt x="1531" y="16582"/>
                    </a:lnTo>
                    <a:lnTo>
                      <a:pt x="1470" y="16548"/>
                    </a:lnTo>
                    <a:lnTo>
                      <a:pt x="1410" y="16512"/>
                    </a:lnTo>
                    <a:lnTo>
                      <a:pt x="1351" y="16474"/>
                    </a:lnTo>
                    <a:lnTo>
                      <a:pt x="1292" y="16434"/>
                    </a:lnTo>
                    <a:lnTo>
                      <a:pt x="1235" y="16393"/>
                    </a:lnTo>
                    <a:lnTo>
                      <a:pt x="1176" y="16351"/>
                    </a:lnTo>
                    <a:lnTo>
                      <a:pt x="1120" y="16306"/>
                    </a:lnTo>
                    <a:lnTo>
                      <a:pt x="1064" y="16261"/>
                    </a:lnTo>
                    <a:lnTo>
                      <a:pt x="1008" y="16213"/>
                    </a:lnTo>
                    <a:lnTo>
                      <a:pt x="954" y="16163"/>
                    </a:lnTo>
                    <a:lnTo>
                      <a:pt x="900" y="16112"/>
                    </a:lnTo>
                    <a:lnTo>
                      <a:pt x="847" y="16060"/>
                    </a:lnTo>
                    <a:lnTo>
                      <a:pt x="794" y="16005"/>
                    </a:lnTo>
                    <a:lnTo>
                      <a:pt x="745" y="15950"/>
                    </a:lnTo>
                    <a:lnTo>
                      <a:pt x="695" y="15895"/>
                    </a:lnTo>
                    <a:lnTo>
                      <a:pt x="648" y="15840"/>
                    </a:lnTo>
                    <a:lnTo>
                      <a:pt x="603" y="15783"/>
                    </a:lnTo>
                    <a:lnTo>
                      <a:pt x="558" y="15726"/>
                    </a:lnTo>
                    <a:lnTo>
                      <a:pt x="517" y="15668"/>
                    </a:lnTo>
                    <a:lnTo>
                      <a:pt x="476" y="15609"/>
                    </a:lnTo>
                    <a:lnTo>
                      <a:pt x="437" y="15550"/>
                    </a:lnTo>
                    <a:lnTo>
                      <a:pt x="400" y="15491"/>
                    </a:lnTo>
                    <a:lnTo>
                      <a:pt x="365" y="15430"/>
                    </a:lnTo>
                    <a:lnTo>
                      <a:pt x="331" y="15369"/>
                    </a:lnTo>
                    <a:lnTo>
                      <a:pt x="298" y="15307"/>
                    </a:lnTo>
                    <a:lnTo>
                      <a:pt x="267" y="15244"/>
                    </a:lnTo>
                    <a:lnTo>
                      <a:pt x="239" y="15182"/>
                    </a:lnTo>
                    <a:lnTo>
                      <a:pt x="211" y="15117"/>
                    </a:lnTo>
                    <a:lnTo>
                      <a:pt x="186" y="15052"/>
                    </a:lnTo>
                    <a:lnTo>
                      <a:pt x="162" y="14988"/>
                    </a:lnTo>
                    <a:lnTo>
                      <a:pt x="139" y="14922"/>
                    </a:lnTo>
                    <a:lnTo>
                      <a:pt x="119" y="14855"/>
                    </a:lnTo>
                    <a:lnTo>
                      <a:pt x="100" y="14788"/>
                    </a:lnTo>
                    <a:lnTo>
                      <a:pt x="82" y="14720"/>
                    </a:lnTo>
                    <a:lnTo>
                      <a:pt x="66" y="14651"/>
                    </a:lnTo>
                    <a:lnTo>
                      <a:pt x="53" y="14582"/>
                    </a:lnTo>
                    <a:lnTo>
                      <a:pt x="40" y="14512"/>
                    </a:lnTo>
                    <a:lnTo>
                      <a:pt x="29" y="14442"/>
                    </a:lnTo>
                    <a:lnTo>
                      <a:pt x="21" y="14370"/>
                    </a:lnTo>
                    <a:lnTo>
                      <a:pt x="14" y="14298"/>
                    </a:lnTo>
                    <a:lnTo>
                      <a:pt x="7" y="14226"/>
                    </a:lnTo>
                    <a:lnTo>
                      <a:pt x="3" y="14153"/>
                    </a:lnTo>
                    <a:lnTo>
                      <a:pt x="1" y="14079"/>
                    </a:lnTo>
                    <a:lnTo>
                      <a:pt x="0" y="14005"/>
                    </a:lnTo>
                    <a:lnTo>
                      <a:pt x="0" y="5306"/>
                    </a:lnTo>
                    <a:lnTo>
                      <a:pt x="1" y="5232"/>
                    </a:lnTo>
                    <a:lnTo>
                      <a:pt x="3" y="5158"/>
                    </a:lnTo>
                    <a:lnTo>
                      <a:pt x="7" y="5085"/>
                    </a:lnTo>
                    <a:lnTo>
                      <a:pt x="14" y="5013"/>
                    </a:lnTo>
                    <a:lnTo>
                      <a:pt x="21" y="4941"/>
                    </a:lnTo>
                    <a:lnTo>
                      <a:pt x="29" y="4870"/>
                    </a:lnTo>
                    <a:lnTo>
                      <a:pt x="40" y="4800"/>
                    </a:lnTo>
                    <a:lnTo>
                      <a:pt x="53" y="4730"/>
                    </a:lnTo>
                    <a:lnTo>
                      <a:pt x="66" y="4660"/>
                    </a:lnTo>
                    <a:lnTo>
                      <a:pt x="82" y="4593"/>
                    </a:lnTo>
                    <a:lnTo>
                      <a:pt x="100" y="4525"/>
                    </a:lnTo>
                    <a:lnTo>
                      <a:pt x="119" y="4458"/>
                    </a:lnTo>
                    <a:lnTo>
                      <a:pt x="139" y="4391"/>
                    </a:lnTo>
                    <a:lnTo>
                      <a:pt x="162" y="4326"/>
                    </a:lnTo>
                    <a:lnTo>
                      <a:pt x="186" y="4261"/>
                    </a:lnTo>
                    <a:lnTo>
                      <a:pt x="211" y="4197"/>
                    </a:lnTo>
                    <a:lnTo>
                      <a:pt x="239" y="4133"/>
                    </a:lnTo>
                    <a:lnTo>
                      <a:pt x="267" y="4071"/>
                    </a:lnTo>
                    <a:lnTo>
                      <a:pt x="298" y="4008"/>
                    </a:lnTo>
                    <a:lnTo>
                      <a:pt x="331" y="3947"/>
                    </a:lnTo>
                    <a:lnTo>
                      <a:pt x="365" y="3885"/>
                    </a:lnTo>
                    <a:lnTo>
                      <a:pt x="400" y="3826"/>
                    </a:lnTo>
                    <a:lnTo>
                      <a:pt x="437" y="3766"/>
                    </a:lnTo>
                    <a:lnTo>
                      <a:pt x="476" y="3707"/>
                    </a:lnTo>
                    <a:lnTo>
                      <a:pt x="517" y="3649"/>
                    </a:lnTo>
                    <a:lnTo>
                      <a:pt x="558" y="3592"/>
                    </a:lnTo>
                    <a:lnTo>
                      <a:pt x="603" y="3535"/>
                    </a:lnTo>
                    <a:lnTo>
                      <a:pt x="648" y="3479"/>
                    </a:lnTo>
                    <a:lnTo>
                      <a:pt x="695" y="3424"/>
                    </a:lnTo>
                    <a:lnTo>
                      <a:pt x="745" y="3368"/>
                    </a:lnTo>
                    <a:lnTo>
                      <a:pt x="794" y="3314"/>
                    </a:lnTo>
                    <a:lnTo>
                      <a:pt x="847" y="3261"/>
                    </a:lnTo>
                    <a:lnTo>
                      <a:pt x="900" y="3210"/>
                    </a:lnTo>
                    <a:lnTo>
                      <a:pt x="954" y="3159"/>
                    </a:lnTo>
                    <a:lnTo>
                      <a:pt x="1008" y="3110"/>
                    </a:lnTo>
                    <a:lnTo>
                      <a:pt x="1064" y="3062"/>
                    </a:lnTo>
                    <a:lnTo>
                      <a:pt x="1120" y="3017"/>
                    </a:lnTo>
                    <a:lnTo>
                      <a:pt x="1176" y="2973"/>
                    </a:lnTo>
                    <a:lnTo>
                      <a:pt x="1235" y="2931"/>
                    </a:lnTo>
                    <a:lnTo>
                      <a:pt x="1292" y="2891"/>
                    </a:lnTo>
                    <a:lnTo>
                      <a:pt x="1351" y="2852"/>
                    </a:lnTo>
                    <a:lnTo>
                      <a:pt x="1410" y="2815"/>
                    </a:lnTo>
                    <a:lnTo>
                      <a:pt x="1470" y="2779"/>
                    </a:lnTo>
                    <a:lnTo>
                      <a:pt x="1531" y="2745"/>
                    </a:lnTo>
                    <a:lnTo>
                      <a:pt x="1592" y="2713"/>
                    </a:lnTo>
                    <a:lnTo>
                      <a:pt x="1655" y="2682"/>
                    </a:lnTo>
                    <a:lnTo>
                      <a:pt x="1718" y="2654"/>
                    </a:lnTo>
                    <a:lnTo>
                      <a:pt x="1782" y="2626"/>
                    </a:lnTo>
                    <a:lnTo>
                      <a:pt x="1845" y="2601"/>
                    </a:lnTo>
                    <a:lnTo>
                      <a:pt x="1911" y="2576"/>
                    </a:lnTo>
                    <a:lnTo>
                      <a:pt x="1976" y="2554"/>
                    </a:lnTo>
                    <a:lnTo>
                      <a:pt x="2042" y="2533"/>
                    </a:lnTo>
                    <a:lnTo>
                      <a:pt x="2108" y="2514"/>
                    </a:lnTo>
                    <a:lnTo>
                      <a:pt x="2176" y="2497"/>
                    </a:lnTo>
                    <a:lnTo>
                      <a:pt x="2245" y="2481"/>
                    </a:lnTo>
                    <a:lnTo>
                      <a:pt x="2314" y="2467"/>
                    </a:lnTo>
                    <a:lnTo>
                      <a:pt x="2384" y="2455"/>
                    </a:lnTo>
                    <a:lnTo>
                      <a:pt x="2454" y="2444"/>
                    </a:lnTo>
                    <a:lnTo>
                      <a:pt x="2525" y="2434"/>
                    </a:lnTo>
                    <a:lnTo>
                      <a:pt x="2596" y="2427"/>
                    </a:lnTo>
                    <a:lnTo>
                      <a:pt x="2669" y="2422"/>
                    </a:lnTo>
                    <a:lnTo>
                      <a:pt x="2742" y="2417"/>
                    </a:lnTo>
                    <a:lnTo>
                      <a:pt x="2816" y="2414"/>
                    </a:lnTo>
                    <a:lnTo>
                      <a:pt x="2890" y="2414"/>
                    </a:lnTo>
                    <a:lnTo>
                      <a:pt x="4953" y="2414"/>
                    </a:lnTo>
                    <a:lnTo>
                      <a:pt x="4953" y="719"/>
                    </a:lnTo>
                    <a:lnTo>
                      <a:pt x="4954" y="682"/>
                    </a:lnTo>
                    <a:lnTo>
                      <a:pt x="4956" y="646"/>
                    </a:lnTo>
                    <a:lnTo>
                      <a:pt x="4960" y="611"/>
                    </a:lnTo>
                    <a:lnTo>
                      <a:pt x="4966" y="576"/>
                    </a:lnTo>
                    <a:lnTo>
                      <a:pt x="4974" y="542"/>
                    </a:lnTo>
                    <a:lnTo>
                      <a:pt x="4982" y="509"/>
                    </a:lnTo>
                    <a:lnTo>
                      <a:pt x="4993" y="476"/>
                    </a:lnTo>
                    <a:lnTo>
                      <a:pt x="5005" y="445"/>
                    </a:lnTo>
                    <a:lnTo>
                      <a:pt x="5019" y="413"/>
                    </a:lnTo>
                    <a:lnTo>
                      <a:pt x="5035" y="382"/>
                    </a:lnTo>
                    <a:lnTo>
                      <a:pt x="5053" y="352"/>
                    </a:lnTo>
                    <a:lnTo>
                      <a:pt x="5072" y="323"/>
                    </a:lnTo>
                    <a:lnTo>
                      <a:pt x="5092" y="294"/>
                    </a:lnTo>
                    <a:lnTo>
                      <a:pt x="5114" y="266"/>
                    </a:lnTo>
                    <a:lnTo>
                      <a:pt x="5139" y="239"/>
                    </a:lnTo>
                    <a:lnTo>
                      <a:pt x="5164" y="212"/>
                    </a:lnTo>
                    <a:lnTo>
                      <a:pt x="5191" y="186"/>
                    </a:lnTo>
                    <a:lnTo>
                      <a:pt x="5218" y="162"/>
                    </a:lnTo>
                    <a:lnTo>
                      <a:pt x="5247" y="140"/>
                    </a:lnTo>
                    <a:lnTo>
                      <a:pt x="5275" y="119"/>
                    </a:lnTo>
                    <a:lnTo>
                      <a:pt x="5305" y="100"/>
                    </a:lnTo>
                    <a:lnTo>
                      <a:pt x="5334" y="82"/>
                    </a:lnTo>
                    <a:lnTo>
                      <a:pt x="5365" y="66"/>
                    </a:lnTo>
                    <a:lnTo>
                      <a:pt x="5397" y="53"/>
                    </a:lnTo>
                    <a:lnTo>
                      <a:pt x="5429" y="40"/>
                    </a:lnTo>
                    <a:lnTo>
                      <a:pt x="5461" y="29"/>
                    </a:lnTo>
                    <a:lnTo>
                      <a:pt x="5494" y="21"/>
                    </a:lnTo>
                    <a:lnTo>
                      <a:pt x="5528" y="14"/>
                    </a:lnTo>
                    <a:lnTo>
                      <a:pt x="5563" y="7"/>
                    </a:lnTo>
                    <a:lnTo>
                      <a:pt x="5598" y="3"/>
                    </a:lnTo>
                    <a:lnTo>
                      <a:pt x="5634" y="1"/>
                    </a:lnTo>
                    <a:lnTo>
                      <a:pt x="5671" y="0"/>
                    </a:lnTo>
                    <a:lnTo>
                      <a:pt x="5707" y="1"/>
                    </a:lnTo>
                    <a:lnTo>
                      <a:pt x="5743" y="3"/>
                    </a:lnTo>
                    <a:lnTo>
                      <a:pt x="5778" y="7"/>
                    </a:lnTo>
                    <a:lnTo>
                      <a:pt x="5813" y="14"/>
                    </a:lnTo>
                    <a:lnTo>
                      <a:pt x="5847" y="21"/>
                    </a:lnTo>
                    <a:lnTo>
                      <a:pt x="5880" y="29"/>
                    </a:lnTo>
                    <a:lnTo>
                      <a:pt x="5912" y="40"/>
                    </a:lnTo>
                    <a:lnTo>
                      <a:pt x="5945" y="53"/>
                    </a:lnTo>
                    <a:lnTo>
                      <a:pt x="5976" y="66"/>
                    </a:lnTo>
                    <a:lnTo>
                      <a:pt x="6006" y="82"/>
                    </a:lnTo>
                    <a:lnTo>
                      <a:pt x="6037" y="100"/>
                    </a:lnTo>
                    <a:lnTo>
                      <a:pt x="6066" y="119"/>
                    </a:lnTo>
                    <a:lnTo>
                      <a:pt x="6094" y="140"/>
                    </a:lnTo>
                    <a:lnTo>
                      <a:pt x="6123" y="162"/>
                    </a:lnTo>
                    <a:lnTo>
                      <a:pt x="6150" y="186"/>
                    </a:lnTo>
                    <a:lnTo>
                      <a:pt x="6177" y="212"/>
                    </a:lnTo>
                    <a:lnTo>
                      <a:pt x="6202" y="239"/>
                    </a:lnTo>
                    <a:lnTo>
                      <a:pt x="6226" y="266"/>
                    </a:lnTo>
                    <a:lnTo>
                      <a:pt x="6249" y="294"/>
                    </a:lnTo>
                    <a:lnTo>
                      <a:pt x="6270" y="323"/>
                    </a:lnTo>
                    <a:lnTo>
                      <a:pt x="6289" y="352"/>
                    </a:lnTo>
                    <a:lnTo>
                      <a:pt x="6306" y="382"/>
                    </a:lnTo>
                    <a:lnTo>
                      <a:pt x="6322" y="413"/>
                    </a:lnTo>
                    <a:lnTo>
                      <a:pt x="6335" y="445"/>
                    </a:lnTo>
                    <a:lnTo>
                      <a:pt x="6348" y="476"/>
                    </a:lnTo>
                    <a:lnTo>
                      <a:pt x="6359" y="509"/>
                    </a:lnTo>
                    <a:lnTo>
                      <a:pt x="6368" y="542"/>
                    </a:lnTo>
                    <a:lnTo>
                      <a:pt x="6376" y="576"/>
                    </a:lnTo>
                    <a:lnTo>
                      <a:pt x="6381" y="611"/>
                    </a:lnTo>
                    <a:lnTo>
                      <a:pt x="6385" y="646"/>
                    </a:lnTo>
                    <a:lnTo>
                      <a:pt x="6388" y="682"/>
                    </a:lnTo>
                    <a:lnTo>
                      <a:pt x="6388" y="719"/>
                    </a:lnTo>
                    <a:lnTo>
                      <a:pt x="6388" y="2746"/>
                    </a:lnTo>
                    <a:lnTo>
                      <a:pt x="6486" y="2798"/>
                    </a:lnTo>
                    <a:lnTo>
                      <a:pt x="6581" y="2851"/>
                    </a:lnTo>
                    <a:lnTo>
                      <a:pt x="6672" y="2906"/>
                    </a:lnTo>
                    <a:lnTo>
                      <a:pt x="6760" y="2963"/>
                    </a:lnTo>
                    <a:lnTo>
                      <a:pt x="6844" y="3022"/>
                    </a:lnTo>
                    <a:lnTo>
                      <a:pt x="6927" y="3083"/>
                    </a:lnTo>
                    <a:lnTo>
                      <a:pt x="7005" y="3145"/>
                    </a:lnTo>
                    <a:lnTo>
                      <a:pt x="7081" y="3210"/>
                    </a:lnTo>
                    <a:lnTo>
                      <a:pt x="7154" y="3276"/>
                    </a:lnTo>
                    <a:lnTo>
                      <a:pt x="7224" y="3344"/>
                    </a:lnTo>
                    <a:lnTo>
                      <a:pt x="7290" y="3414"/>
                    </a:lnTo>
                    <a:lnTo>
                      <a:pt x="7353" y="3486"/>
                    </a:lnTo>
                    <a:lnTo>
                      <a:pt x="7414" y="3559"/>
                    </a:lnTo>
                    <a:lnTo>
                      <a:pt x="7471" y="3635"/>
                    </a:lnTo>
                    <a:lnTo>
                      <a:pt x="7525" y="3713"/>
                    </a:lnTo>
                    <a:lnTo>
                      <a:pt x="7577" y="3791"/>
                    </a:lnTo>
                    <a:lnTo>
                      <a:pt x="7624" y="3873"/>
                    </a:lnTo>
                    <a:lnTo>
                      <a:pt x="7669" y="3955"/>
                    </a:lnTo>
                    <a:lnTo>
                      <a:pt x="7711" y="4040"/>
                    </a:lnTo>
                    <a:lnTo>
                      <a:pt x="7749" y="4126"/>
                    </a:lnTo>
                    <a:lnTo>
                      <a:pt x="7785" y="4215"/>
                    </a:lnTo>
                    <a:lnTo>
                      <a:pt x="7818" y="4305"/>
                    </a:lnTo>
                    <a:lnTo>
                      <a:pt x="7846" y="4397"/>
                    </a:lnTo>
                    <a:lnTo>
                      <a:pt x="7873" y="4490"/>
                    </a:lnTo>
                    <a:lnTo>
                      <a:pt x="7896" y="4586"/>
                    </a:lnTo>
                    <a:lnTo>
                      <a:pt x="7916" y="4684"/>
                    </a:lnTo>
                    <a:lnTo>
                      <a:pt x="7933" y="4783"/>
                    </a:lnTo>
                    <a:lnTo>
                      <a:pt x="7948" y="4884"/>
                    </a:lnTo>
                    <a:lnTo>
                      <a:pt x="7958" y="4987"/>
                    </a:lnTo>
                    <a:lnTo>
                      <a:pt x="7966" y="5091"/>
                    </a:lnTo>
                    <a:lnTo>
                      <a:pt x="7970" y="5198"/>
                    </a:lnTo>
                    <a:lnTo>
                      <a:pt x="7972" y="5306"/>
                    </a:lnTo>
                    <a:lnTo>
                      <a:pt x="7972" y="14005"/>
                    </a:lnTo>
                    <a:close/>
                    <a:moveTo>
                      <a:pt x="1878" y="6837"/>
                    </a:moveTo>
                    <a:lnTo>
                      <a:pt x="1878" y="7365"/>
                    </a:lnTo>
                    <a:lnTo>
                      <a:pt x="1878" y="7621"/>
                    </a:lnTo>
                    <a:lnTo>
                      <a:pt x="1878" y="7648"/>
                    </a:lnTo>
                    <a:lnTo>
                      <a:pt x="1878" y="7488"/>
                    </a:lnTo>
                    <a:lnTo>
                      <a:pt x="1878" y="7184"/>
                    </a:lnTo>
                    <a:lnTo>
                      <a:pt x="1878" y="6782"/>
                    </a:lnTo>
                    <a:lnTo>
                      <a:pt x="1878" y="6323"/>
                    </a:lnTo>
                    <a:lnTo>
                      <a:pt x="1878" y="5852"/>
                    </a:lnTo>
                    <a:lnTo>
                      <a:pt x="1878" y="5411"/>
                    </a:lnTo>
                    <a:lnTo>
                      <a:pt x="1878" y="5045"/>
                    </a:lnTo>
                    <a:lnTo>
                      <a:pt x="1878" y="4796"/>
                    </a:lnTo>
                    <a:lnTo>
                      <a:pt x="1878" y="4708"/>
                    </a:lnTo>
                    <a:lnTo>
                      <a:pt x="1878" y="4825"/>
                    </a:lnTo>
                    <a:lnTo>
                      <a:pt x="1878" y="5190"/>
                    </a:lnTo>
                    <a:lnTo>
                      <a:pt x="1878" y="5845"/>
                    </a:lnTo>
                    <a:lnTo>
                      <a:pt x="1878" y="6837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Freeform 202"/>
              <p:cNvSpPr/>
              <p:nvPr/>
            </p:nvSpPr>
            <p:spPr bwMode="auto">
              <a:xfrm>
                <a:off x="2881" y="3615"/>
                <a:ext cx="498" cy="1057"/>
              </a:xfrm>
              <a:custGeom>
                <a:avLst/>
                <a:gdLst>
                  <a:gd name="T0" fmla="*/ 7958 w 7972"/>
                  <a:gd name="T1" fmla="*/ 14298 h 16916"/>
                  <a:gd name="T2" fmla="*/ 7905 w 7972"/>
                  <a:gd name="T3" fmla="*/ 14651 h 16916"/>
                  <a:gd name="T4" fmla="*/ 7808 w 7972"/>
                  <a:gd name="T5" fmla="*/ 14988 h 16916"/>
                  <a:gd name="T6" fmla="*/ 7671 w 7972"/>
                  <a:gd name="T7" fmla="*/ 15307 h 16916"/>
                  <a:gd name="T8" fmla="*/ 7491 w 7972"/>
                  <a:gd name="T9" fmla="*/ 15609 h 16916"/>
                  <a:gd name="T10" fmla="*/ 7269 w 7972"/>
                  <a:gd name="T11" fmla="*/ 15895 h 16916"/>
                  <a:gd name="T12" fmla="*/ 7007 w 7972"/>
                  <a:gd name="T13" fmla="*/ 16163 h 16916"/>
                  <a:gd name="T14" fmla="*/ 6725 w 7972"/>
                  <a:gd name="T15" fmla="*/ 16393 h 16916"/>
                  <a:gd name="T16" fmla="*/ 6426 w 7972"/>
                  <a:gd name="T17" fmla="*/ 16582 h 16916"/>
                  <a:gd name="T18" fmla="*/ 6110 w 7972"/>
                  <a:gd name="T19" fmla="*/ 16728 h 16916"/>
                  <a:gd name="T20" fmla="*/ 5778 w 7972"/>
                  <a:gd name="T21" fmla="*/ 16833 h 16916"/>
                  <a:gd name="T22" fmla="*/ 5429 w 7972"/>
                  <a:gd name="T23" fmla="*/ 16895 h 16916"/>
                  <a:gd name="T24" fmla="*/ 5063 w 7972"/>
                  <a:gd name="T25" fmla="*/ 16916 h 16916"/>
                  <a:gd name="T26" fmla="*/ 2596 w 7972"/>
                  <a:gd name="T27" fmla="*/ 16902 h 16916"/>
                  <a:gd name="T28" fmla="*/ 2245 w 7972"/>
                  <a:gd name="T29" fmla="*/ 16848 h 16916"/>
                  <a:gd name="T30" fmla="*/ 1911 w 7972"/>
                  <a:gd name="T31" fmla="*/ 16752 h 16916"/>
                  <a:gd name="T32" fmla="*/ 1592 w 7972"/>
                  <a:gd name="T33" fmla="*/ 16614 h 16916"/>
                  <a:gd name="T34" fmla="*/ 1292 w 7972"/>
                  <a:gd name="T35" fmla="*/ 16434 h 16916"/>
                  <a:gd name="T36" fmla="*/ 1008 w 7972"/>
                  <a:gd name="T37" fmla="*/ 16213 h 16916"/>
                  <a:gd name="T38" fmla="*/ 745 w 7972"/>
                  <a:gd name="T39" fmla="*/ 15950 h 16916"/>
                  <a:gd name="T40" fmla="*/ 517 w 7972"/>
                  <a:gd name="T41" fmla="*/ 15668 h 16916"/>
                  <a:gd name="T42" fmla="*/ 331 w 7972"/>
                  <a:gd name="T43" fmla="*/ 15369 h 16916"/>
                  <a:gd name="T44" fmla="*/ 186 w 7972"/>
                  <a:gd name="T45" fmla="*/ 15052 h 16916"/>
                  <a:gd name="T46" fmla="*/ 82 w 7972"/>
                  <a:gd name="T47" fmla="*/ 14720 h 16916"/>
                  <a:gd name="T48" fmla="*/ 21 w 7972"/>
                  <a:gd name="T49" fmla="*/ 14370 h 16916"/>
                  <a:gd name="T50" fmla="*/ 0 w 7972"/>
                  <a:gd name="T51" fmla="*/ 14005 h 16916"/>
                  <a:gd name="T52" fmla="*/ 14 w 7972"/>
                  <a:gd name="T53" fmla="*/ 5013 h 16916"/>
                  <a:gd name="T54" fmla="*/ 66 w 7972"/>
                  <a:gd name="T55" fmla="*/ 4660 h 16916"/>
                  <a:gd name="T56" fmla="*/ 162 w 7972"/>
                  <a:gd name="T57" fmla="*/ 4326 h 16916"/>
                  <a:gd name="T58" fmla="*/ 298 w 7972"/>
                  <a:gd name="T59" fmla="*/ 4008 h 16916"/>
                  <a:gd name="T60" fmla="*/ 476 w 7972"/>
                  <a:gd name="T61" fmla="*/ 3707 h 16916"/>
                  <a:gd name="T62" fmla="*/ 695 w 7972"/>
                  <a:gd name="T63" fmla="*/ 3424 h 16916"/>
                  <a:gd name="T64" fmla="*/ 954 w 7972"/>
                  <a:gd name="T65" fmla="*/ 3159 h 16916"/>
                  <a:gd name="T66" fmla="*/ 1235 w 7972"/>
                  <a:gd name="T67" fmla="*/ 2931 h 16916"/>
                  <a:gd name="T68" fmla="*/ 1531 w 7972"/>
                  <a:gd name="T69" fmla="*/ 2745 h 16916"/>
                  <a:gd name="T70" fmla="*/ 1845 w 7972"/>
                  <a:gd name="T71" fmla="*/ 2601 h 16916"/>
                  <a:gd name="T72" fmla="*/ 2176 w 7972"/>
                  <a:gd name="T73" fmla="*/ 2497 h 16916"/>
                  <a:gd name="T74" fmla="*/ 2525 w 7972"/>
                  <a:gd name="T75" fmla="*/ 2434 h 16916"/>
                  <a:gd name="T76" fmla="*/ 2890 w 7972"/>
                  <a:gd name="T77" fmla="*/ 2414 h 16916"/>
                  <a:gd name="T78" fmla="*/ 4960 w 7972"/>
                  <a:gd name="T79" fmla="*/ 611 h 16916"/>
                  <a:gd name="T80" fmla="*/ 5005 w 7972"/>
                  <a:gd name="T81" fmla="*/ 445 h 16916"/>
                  <a:gd name="T82" fmla="*/ 5092 w 7972"/>
                  <a:gd name="T83" fmla="*/ 294 h 16916"/>
                  <a:gd name="T84" fmla="*/ 5218 w 7972"/>
                  <a:gd name="T85" fmla="*/ 162 h 16916"/>
                  <a:gd name="T86" fmla="*/ 5365 w 7972"/>
                  <a:gd name="T87" fmla="*/ 66 h 16916"/>
                  <a:gd name="T88" fmla="*/ 5528 w 7972"/>
                  <a:gd name="T89" fmla="*/ 14 h 16916"/>
                  <a:gd name="T90" fmla="*/ 5707 w 7972"/>
                  <a:gd name="T91" fmla="*/ 1 h 16916"/>
                  <a:gd name="T92" fmla="*/ 5880 w 7972"/>
                  <a:gd name="T93" fmla="*/ 29 h 16916"/>
                  <a:gd name="T94" fmla="*/ 6037 w 7972"/>
                  <a:gd name="T95" fmla="*/ 100 h 16916"/>
                  <a:gd name="T96" fmla="*/ 6177 w 7972"/>
                  <a:gd name="T97" fmla="*/ 212 h 16916"/>
                  <a:gd name="T98" fmla="*/ 6289 w 7972"/>
                  <a:gd name="T99" fmla="*/ 352 h 16916"/>
                  <a:gd name="T100" fmla="*/ 6359 w 7972"/>
                  <a:gd name="T101" fmla="*/ 509 h 16916"/>
                  <a:gd name="T102" fmla="*/ 6388 w 7972"/>
                  <a:gd name="T103" fmla="*/ 682 h 16916"/>
                  <a:gd name="T104" fmla="*/ 6672 w 7972"/>
                  <a:gd name="T105" fmla="*/ 2906 h 16916"/>
                  <a:gd name="T106" fmla="*/ 7081 w 7972"/>
                  <a:gd name="T107" fmla="*/ 3210 h 16916"/>
                  <a:gd name="T108" fmla="*/ 7414 w 7972"/>
                  <a:gd name="T109" fmla="*/ 3559 h 16916"/>
                  <a:gd name="T110" fmla="*/ 7669 w 7972"/>
                  <a:gd name="T111" fmla="*/ 3955 h 16916"/>
                  <a:gd name="T112" fmla="*/ 7846 w 7972"/>
                  <a:gd name="T113" fmla="*/ 4397 h 16916"/>
                  <a:gd name="T114" fmla="*/ 7948 w 7972"/>
                  <a:gd name="T115" fmla="*/ 4884 h 16916"/>
                  <a:gd name="T116" fmla="*/ 7972 w 7972"/>
                  <a:gd name="T117" fmla="*/ 14005 h 16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972" h="16916">
                    <a:moveTo>
                      <a:pt x="7972" y="14005"/>
                    </a:moveTo>
                    <a:lnTo>
                      <a:pt x="7971" y="14079"/>
                    </a:lnTo>
                    <a:lnTo>
                      <a:pt x="7969" y="14153"/>
                    </a:lnTo>
                    <a:lnTo>
                      <a:pt x="7965" y="14226"/>
                    </a:lnTo>
                    <a:lnTo>
                      <a:pt x="7958" y="14298"/>
                    </a:lnTo>
                    <a:lnTo>
                      <a:pt x="7951" y="14370"/>
                    </a:lnTo>
                    <a:lnTo>
                      <a:pt x="7942" y="14442"/>
                    </a:lnTo>
                    <a:lnTo>
                      <a:pt x="7931" y="14512"/>
                    </a:lnTo>
                    <a:lnTo>
                      <a:pt x="7918" y="14582"/>
                    </a:lnTo>
                    <a:lnTo>
                      <a:pt x="7905" y="14651"/>
                    </a:lnTo>
                    <a:lnTo>
                      <a:pt x="7889" y="14720"/>
                    </a:lnTo>
                    <a:lnTo>
                      <a:pt x="7871" y="14788"/>
                    </a:lnTo>
                    <a:lnTo>
                      <a:pt x="7852" y="14855"/>
                    </a:lnTo>
                    <a:lnTo>
                      <a:pt x="7830" y="14922"/>
                    </a:lnTo>
                    <a:lnTo>
                      <a:pt x="7808" y="14988"/>
                    </a:lnTo>
                    <a:lnTo>
                      <a:pt x="7784" y="15052"/>
                    </a:lnTo>
                    <a:lnTo>
                      <a:pt x="7759" y="15117"/>
                    </a:lnTo>
                    <a:lnTo>
                      <a:pt x="7731" y="15182"/>
                    </a:lnTo>
                    <a:lnTo>
                      <a:pt x="7701" y="15244"/>
                    </a:lnTo>
                    <a:lnTo>
                      <a:pt x="7671" y="15307"/>
                    </a:lnTo>
                    <a:lnTo>
                      <a:pt x="7638" y="15369"/>
                    </a:lnTo>
                    <a:lnTo>
                      <a:pt x="7603" y="15430"/>
                    </a:lnTo>
                    <a:lnTo>
                      <a:pt x="7567" y="15491"/>
                    </a:lnTo>
                    <a:lnTo>
                      <a:pt x="7530" y="15550"/>
                    </a:lnTo>
                    <a:lnTo>
                      <a:pt x="7491" y="15609"/>
                    </a:lnTo>
                    <a:lnTo>
                      <a:pt x="7450" y="15668"/>
                    </a:lnTo>
                    <a:lnTo>
                      <a:pt x="7407" y="15726"/>
                    </a:lnTo>
                    <a:lnTo>
                      <a:pt x="7363" y="15783"/>
                    </a:lnTo>
                    <a:lnTo>
                      <a:pt x="7316" y="15840"/>
                    </a:lnTo>
                    <a:lnTo>
                      <a:pt x="7269" y="15895"/>
                    </a:lnTo>
                    <a:lnTo>
                      <a:pt x="7220" y="15950"/>
                    </a:lnTo>
                    <a:lnTo>
                      <a:pt x="7169" y="16005"/>
                    </a:lnTo>
                    <a:lnTo>
                      <a:pt x="7116" y="16060"/>
                    </a:lnTo>
                    <a:lnTo>
                      <a:pt x="7062" y="16112"/>
                    </a:lnTo>
                    <a:lnTo>
                      <a:pt x="7007" y="16163"/>
                    </a:lnTo>
                    <a:lnTo>
                      <a:pt x="6952" y="16213"/>
                    </a:lnTo>
                    <a:lnTo>
                      <a:pt x="6896" y="16261"/>
                    </a:lnTo>
                    <a:lnTo>
                      <a:pt x="6840" y="16306"/>
                    </a:lnTo>
                    <a:lnTo>
                      <a:pt x="6783" y="16351"/>
                    </a:lnTo>
                    <a:lnTo>
                      <a:pt x="6725" y="16393"/>
                    </a:lnTo>
                    <a:lnTo>
                      <a:pt x="6667" y="16434"/>
                    </a:lnTo>
                    <a:lnTo>
                      <a:pt x="6607" y="16474"/>
                    </a:lnTo>
                    <a:lnTo>
                      <a:pt x="6548" y="16512"/>
                    </a:lnTo>
                    <a:lnTo>
                      <a:pt x="6487" y="16548"/>
                    </a:lnTo>
                    <a:lnTo>
                      <a:pt x="6426" y="16582"/>
                    </a:lnTo>
                    <a:lnTo>
                      <a:pt x="6364" y="16614"/>
                    </a:lnTo>
                    <a:lnTo>
                      <a:pt x="6302" y="16645"/>
                    </a:lnTo>
                    <a:lnTo>
                      <a:pt x="6238" y="16675"/>
                    </a:lnTo>
                    <a:lnTo>
                      <a:pt x="6175" y="16702"/>
                    </a:lnTo>
                    <a:lnTo>
                      <a:pt x="6110" y="16728"/>
                    </a:lnTo>
                    <a:lnTo>
                      <a:pt x="6046" y="16752"/>
                    </a:lnTo>
                    <a:lnTo>
                      <a:pt x="5979" y="16774"/>
                    </a:lnTo>
                    <a:lnTo>
                      <a:pt x="5913" y="16796"/>
                    </a:lnTo>
                    <a:lnTo>
                      <a:pt x="5846" y="16815"/>
                    </a:lnTo>
                    <a:lnTo>
                      <a:pt x="5778" y="16833"/>
                    </a:lnTo>
                    <a:lnTo>
                      <a:pt x="5709" y="16848"/>
                    </a:lnTo>
                    <a:lnTo>
                      <a:pt x="5640" y="16862"/>
                    </a:lnTo>
                    <a:lnTo>
                      <a:pt x="5570" y="16875"/>
                    </a:lnTo>
                    <a:lnTo>
                      <a:pt x="5500" y="16887"/>
                    </a:lnTo>
                    <a:lnTo>
                      <a:pt x="5429" y="16895"/>
                    </a:lnTo>
                    <a:lnTo>
                      <a:pt x="5357" y="16902"/>
                    </a:lnTo>
                    <a:lnTo>
                      <a:pt x="5285" y="16909"/>
                    </a:lnTo>
                    <a:lnTo>
                      <a:pt x="5212" y="16913"/>
                    </a:lnTo>
                    <a:lnTo>
                      <a:pt x="5138" y="16915"/>
                    </a:lnTo>
                    <a:lnTo>
                      <a:pt x="5063" y="16916"/>
                    </a:lnTo>
                    <a:lnTo>
                      <a:pt x="2890" y="16916"/>
                    </a:lnTo>
                    <a:lnTo>
                      <a:pt x="2816" y="16915"/>
                    </a:lnTo>
                    <a:lnTo>
                      <a:pt x="2742" y="16913"/>
                    </a:lnTo>
                    <a:lnTo>
                      <a:pt x="2669" y="16909"/>
                    </a:lnTo>
                    <a:lnTo>
                      <a:pt x="2596" y="16902"/>
                    </a:lnTo>
                    <a:lnTo>
                      <a:pt x="2525" y="16895"/>
                    </a:lnTo>
                    <a:lnTo>
                      <a:pt x="2454" y="16887"/>
                    </a:lnTo>
                    <a:lnTo>
                      <a:pt x="2384" y="16875"/>
                    </a:lnTo>
                    <a:lnTo>
                      <a:pt x="2314" y="16862"/>
                    </a:lnTo>
                    <a:lnTo>
                      <a:pt x="2245" y="16848"/>
                    </a:lnTo>
                    <a:lnTo>
                      <a:pt x="2176" y="16833"/>
                    </a:lnTo>
                    <a:lnTo>
                      <a:pt x="2108" y="16815"/>
                    </a:lnTo>
                    <a:lnTo>
                      <a:pt x="2042" y="16796"/>
                    </a:lnTo>
                    <a:lnTo>
                      <a:pt x="1976" y="16774"/>
                    </a:lnTo>
                    <a:lnTo>
                      <a:pt x="1911" y="16752"/>
                    </a:lnTo>
                    <a:lnTo>
                      <a:pt x="1845" y="16728"/>
                    </a:lnTo>
                    <a:lnTo>
                      <a:pt x="1782" y="16702"/>
                    </a:lnTo>
                    <a:lnTo>
                      <a:pt x="1718" y="16675"/>
                    </a:lnTo>
                    <a:lnTo>
                      <a:pt x="1655" y="16645"/>
                    </a:lnTo>
                    <a:lnTo>
                      <a:pt x="1592" y="16614"/>
                    </a:lnTo>
                    <a:lnTo>
                      <a:pt x="1531" y="16582"/>
                    </a:lnTo>
                    <a:lnTo>
                      <a:pt x="1470" y="16548"/>
                    </a:lnTo>
                    <a:lnTo>
                      <a:pt x="1410" y="16512"/>
                    </a:lnTo>
                    <a:lnTo>
                      <a:pt x="1351" y="16474"/>
                    </a:lnTo>
                    <a:lnTo>
                      <a:pt x="1292" y="16434"/>
                    </a:lnTo>
                    <a:lnTo>
                      <a:pt x="1235" y="16393"/>
                    </a:lnTo>
                    <a:lnTo>
                      <a:pt x="1176" y="16351"/>
                    </a:lnTo>
                    <a:lnTo>
                      <a:pt x="1120" y="16306"/>
                    </a:lnTo>
                    <a:lnTo>
                      <a:pt x="1064" y="16261"/>
                    </a:lnTo>
                    <a:lnTo>
                      <a:pt x="1008" y="16213"/>
                    </a:lnTo>
                    <a:lnTo>
                      <a:pt x="954" y="16163"/>
                    </a:lnTo>
                    <a:lnTo>
                      <a:pt x="900" y="16112"/>
                    </a:lnTo>
                    <a:lnTo>
                      <a:pt x="847" y="16060"/>
                    </a:lnTo>
                    <a:lnTo>
                      <a:pt x="794" y="16005"/>
                    </a:lnTo>
                    <a:lnTo>
                      <a:pt x="745" y="15950"/>
                    </a:lnTo>
                    <a:lnTo>
                      <a:pt x="695" y="15895"/>
                    </a:lnTo>
                    <a:lnTo>
                      <a:pt x="648" y="15840"/>
                    </a:lnTo>
                    <a:lnTo>
                      <a:pt x="603" y="15783"/>
                    </a:lnTo>
                    <a:lnTo>
                      <a:pt x="558" y="15726"/>
                    </a:lnTo>
                    <a:lnTo>
                      <a:pt x="517" y="15668"/>
                    </a:lnTo>
                    <a:lnTo>
                      <a:pt x="476" y="15609"/>
                    </a:lnTo>
                    <a:lnTo>
                      <a:pt x="437" y="15550"/>
                    </a:lnTo>
                    <a:lnTo>
                      <a:pt x="400" y="15491"/>
                    </a:lnTo>
                    <a:lnTo>
                      <a:pt x="365" y="15430"/>
                    </a:lnTo>
                    <a:lnTo>
                      <a:pt x="331" y="15369"/>
                    </a:lnTo>
                    <a:lnTo>
                      <a:pt x="298" y="15307"/>
                    </a:lnTo>
                    <a:lnTo>
                      <a:pt x="267" y="15244"/>
                    </a:lnTo>
                    <a:lnTo>
                      <a:pt x="239" y="15182"/>
                    </a:lnTo>
                    <a:lnTo>
                      <a:pt x="211" y="15117"/>
                    </a:lnTo>
                    <a:lnTo>
                      <a:pt x="186" y="15052"/>
                    </a:lnTo>
                    <a:lnTo>
                      <a:pt x="162" y="14988"/>
                    </a:lnTo>
                    <a:lnTo>
                      <a:pt x="139" y="14922"/>
                    </a:lnTo>
                    <a:lnTo>
                      <a:pt x="119" y="14855"/>
                    </a:lnTo>
                    <a:lnTo>
                      <a:pt x="100" y="14788"/>
                    </a:lnTo>
                    <a:lnTo>
                      <a:pt x="82" y="14720"/>
                    </a:lnTo>
                    <a:lnTo>
                      <a:pt x="66" y="14651"/>
                    </a:lnTo>
                    <a:lnTo>
                      <a:pt x="53" y="14582"/>
                    </a:lnTo>
                    <a:lnTo>
                      <a:pt x="40" y="14512"/>
                    </a:lnTo>
                    <a:lnTo>
                      <a:pt x="29" y="14442"/>
                    </a:lnTo>
                    <a:lnTo>
                      <a:pt x="21" y="14370"/>
                    </a:lnTo>
                    <a:lnTo>
                      <a:pt x="14" y="14298"/>
                    </a:lnTo>
                    <a:lnTo>
                      <a:pt x="7" y="14226"/>
                    </a:lnTo>
                    <a:lnTo>
                      <a:pt x="3" y="14153"/>
                    </a:lnTo>
                    <a:lnTo>
                      <a:pt x="1" y="14079"/>
                    </a:lnTo>
                    <a:lnTo>
                      <a:pt x="0" y="14005"/>
                    </a:lnTo>
                    <a:lnTo>
                      <a:pt x="0" y="5306"/>
                    </a:lnTo>
                    <a:lnTo>
                      <a:pt x="1" y="5232"/>
                    </a:lnTo>
                    <a:lnTo>
                      <a:pt x="3" y="5158"/>
                    </a:lnTo>
                    <a:lnTo>
                      <a:pt x="7" y="5085"/>
                    </a:lnTo>
                    <a:lnTo>
                      <a:pt x="14" y="5013"/>
                    </a:lnTo>
                    <a:lnTo>
                      <a:pt x="21" y="4941"/>
                    </a:lnTo>
                    <a:lnTo>
                      <a:pt x="29" y="4870"/>
                    </a:lnTo>
                    <a:lnTo>
                      <a:pt x="40" y="4800"/>
                    </a:lnTo>
                    <a:lnTo>
                      <a:pt x="53" y="4730"/>
                    </a:lnTo>
                    <a:lnTo>
                      <a:pt x="66" y="4660"/>
                    </a:lnTo>
                    <a:lnTo>
                      <a:pt x="82" y="4593"/>
                    </a:lnTo>
                    <a:lnTo>
                      <a:pt x="100" y="4525"/>
                    </a:lnTo>
                    <a:lnTo>
                      <a:pt x="119" y="4458"/>
                    </a:lnTo>
                    <a:lnTo>
                      <a:pt x="139" y="4391"/>
                    </a:lnTo>
                    <a:lnTo>
                      <a:pt x="162" y="4326"/>
                    </a:lnTo>
                    <a:lnTo>
                      <a:pt x="186" y="4261"/>
                    </a:lnTo>
                    <a:lnTo>
                      <a:pt x="211" y="4197"/>
                    </a:lnTo>
                    <a:lnTo>
                      <a:pt x="239" y="4133"/>
                    </a:lnTo>
                    <a:lnTo>
                      <a:pt x="267" y="4071"/>
                    </a:lnTo>
                    <a:lnTo>
                      <a:pt x="298" y="4008"/>
                    </a:lnTo>
                    <a:lnTo>
                      <a:pt x="331" y="3947"/>
                    </a:lnTo>
                    <a:lnTo>
                      <a:pt x="365" y="3885"/>
                    </a:lnTo>
                    <a:lnTo>
                      <a:pt x="400" y="3826"/>
                    </a:lnTo>
                    <a:lnTo>
                      <a:pt x="437" y="3766"/>
                    </a:lnTo>
                    <a:lnTo>
                      <a:pt x="476" y="3707"/>
                    </a:lnTo>
                    <a:lnTo>
                      <a:pt x="517" y="3649"/>
                    </a:lnTo>
                    <a:lnTo>
                      <a:pt x="558" y="3592"/>
                    </a:lnTo>
                    <a:lnTo>
                      <a:pt x="603" y="3535"/>
                    </a:lnTo>
                    <a:lnTo>
                      <a:pt x="648" y="3479"/>
                    </a:lnTo>
                    <a:lnTo>
                      <a:pt x="695" y="3424"/>
                    </a:lnTo>
                    <a:lnTo>
                      <a:pt x="745" y="3368"/>
                    </a:lnTo>
                    <a:lnTo>
                      <a:pt x="794" y="3314"/>
                    </a:lnTo>
                    <a:lnTo>
                      <a:pt x="847" y="3261"/>
                    </a:lnTo>
                    <a:lnTo>
                      <a:pt x="900" y="3210"/>
                    </a:lnTo>
                    <a:lnTo>
                      <a:pt x="954" y="3159"/>
                    </a:lnTo>
                    <a:lnTo>
                      <a:pt x="1008" y="3110"/>
                    </a:lnTo>
                    <a:lnTo>
                      <a:pt x="1064" y="3062"/>
                    </a:lnTo>
                    <a:lnTo>
                      <a:pt x="1120" y="3017"/>
                    </a:lnTo>
                    <a:lnTo>
                      <a:pt x="1176" y="2973"/>
                    </a:lnTo>
                    <a:lnTo>
                      <a:pt x="1235" y="2931"/>
                    </a:lnTo>
                    <a:lnTo>
                      <a:pt x="1292" y="2891"/>
                    </a:lnTo>
                    <a:lnTo>
                      <a:pt x="1351" y="2852"/>
                    </a:lnTo>
                    <a:lnTo>
                      <a:pt x="1410" y="2815"/>
                    </a:lnTo>
                    <a:lnTo>
                      <a:pt x="1470" y="2779"/>
                    </a:lnTo>
                    <a:lnTo>
                      <a:pt x="1531" y="2745"/>
                    </a:lnTo>
                    <a:lnTo>
                      <a:pt x="1592" y="2713"/>
                    </a:lnTo>
                    <a:lnTo>
                      <a:pt x="1655" y="2682"/>
                    </a:lnTo>
                    <a:lnTo>
                      <a:pt x="1718" y="2654"/>
                    </a:lnTo>
                    <a:lnTo>
                      <a:pt x="1782" y="2626"/>
                    </a:lnTo>
                    <a:lnTo>
                      <a:pt x="1845" y="2601"/>
                    </a:lnTo>
                    <a:lnTo>
                      <a:pt x="1911" y="2576"/>
                    </a:lnTo>
                    <a:lnTo>
                      <a:pt x="1976" y="2554"/>
                    </a:lnTo>
                    <a:lnTo>
                      <a:pt x="2042" y="2533"/>
                    </a:lnTo>
                    <a:lnTo>
                      <a:pt x="2108" y="2514"/>
                    </a:lnTo>
                    <a:lnTo>
                      <a:pt x="2176" y="2497"/>
                    </a:lnTo>
                    <a:lnTo>
                      <a:pt x="2245" y="2481"/>
                    </a:lnTo>
                    <a:lnTo>
                      <a:pt x="2314" y="2467"/>
                    </a:lnTo>
                    <a:lnTo>
                      <a:pt x="2384" y="2455"/>
                    </a:lnTo>
                    <a:lnTo>
                      <a:pt x="2454" y="2444"/>
                    </a:lnTo>
                    <a:lnTo>
                      <a:pt x="2525" y="2434"/>
                    </a:lnTo>
                    <a:lnTo>
                      <a:pt x="2596" y="2427"/>
                    </a:lnTo>
                    <a:lnTo>
                      <a:pt x="2669" y="2422"/>
                    </a:lnTo>
                    <a:lnTo>
                      <a:pt x="2742" y="2417"/>
                    </a:lnTo>
                    <a:lnTo>
                      <a:pt x="2816" y="2414"/>
                    </a:lnTo>
                    <a:lnTo>
                      <a:pt x="2890" y="2414"/>
                    </a:lnTo>
                    <a:lnTo>
                      <a:pt x="4953" y="2414"/>
                    </a:lnTo>
                    <a:lnTo>
                      <a:pt x="4953" y="719"/>
                    </a:lnTo>
                    <a:lnTo>
                      <a:pt x="4954" y="682"/>
                    </a:lnTo>
                    <a:lnTo>
                      <a:pt x="4956" y="646"/>
                    </a:lnTo>
                    <a:lnTo>
                      <a:pt x="4960" y="611"/>
                    </a:lnTo>
                    <a:lnTo>
                      <a:pt x="4966" y="576"/>
                    </a:lnTo>
                    <a:lnTo>
                      <a:pt x="4974" y="542"/>
                    </a:lnTo>
                    <a:lnTo>
                      <a:pt x="4982" y="509"/>
                    </a:lnTo>
                    <a:lnTo>
                      <a:pt x="4993" y="476"/>
                    </a:lnTo>
                    <a:lnTo>
                      <a:pt x="5005" y="445"/>
                    </a:lnTo>
                    <a:lnTo>
                      <a:pt x="5019" y="413"/>
                    </a:lnTo>
                    <a:lnTo>
                      <a:pt x="5035" y="382"/>
                    </a:lnTo>
                    <a:lnTo>
                      <a:pt x="5053" y="352"/>
                    </a:lnTo>
                    <a:lnTo>
                      <a:pt x="5072" y="323"/>
                    </a:lnTo>
                    <a:lnTo>
                      <a:pt x="5092" y="294"/>
                    </a:lnTo>
                    <a:lnTo>
                      <a:pt x="5114" y="266"/>
                    </a:lnTo>
                    <a:lnTo>
                      <a:pt x="5139" y="239"/>
                    </a:lnTo>
                    <a:lnTo>
                      <a:pt x="5164" y="212"/>
                    </a:lnTo>
                    <a:lnTo>
                      <a:pt x="5191" y="186"/>
                    </a:lnTo>
                    <a:lnTo>
                      <a:pt x="5218" y="162"/>
                    </a:lnTo>
                    <a:lnTo>
                      <a:pt x="5247" y="140"/>
                    </a:lnTo>
                    <a:lnTo>
                      <a:pt x="5275" y="119"/>
                    </a:lnTo>
                    <a:lnTo>
                      <a:pt x="5305" y="100"/>
                    </a:lnTo>
                    <a:lnTo>
                      <a:pt x="5334" y="82"/>
                    </a:lnTo>
                    <a:lnTo>
                      <a:pt x="5365" y="66"/>
                    </a:lnTo>
                    <a:lnTo>
                      <a:pt x="5397" y="53"/>
                    </a:lnTo>
                    <a:lnTo>
                      <a:pt x="5429" y="40"/>
                    </a:lnTo>
                    <a:lnTo>
                      <a:pt x="5461" y="29"/>
                    </a:lnTo>
                    <a:lnTo>
                      <a:pt x="5494" y="21"/>
                    </a:lnTo>
                    <a:lnTo>
                      <a:pt x="5528" y="14"/>
                    </a:lnTo>
                    <a:lnTo>
                      <a:pt x="5563" y="7"/>
                    </a:lnTo>
                    <a:lnTo>
                      <a:pt x="5598" y="3"/>
                    </a:lnTo>
                    <a:lnTo>
                      <a:pt x="5634" y="1"/>
                    </a:lnTo>
                    <a:lnTo>
                      <a:pt x="5671" y="0"/>
                    </a:lnTo>
                    <a:lnTo>
                      <a:pt x="5707" y="1"/>
                    </a:lnTo>
                    <a:lnTo>
                      <a:pt x="5743" y="3"/>
                    </a:lnTo>
                    <a:lnTo>
                      <a:pt x="5778" y="7"/>
                    </a:lnTo>
                    <a:lnTo>
                      <a:pt x="5813" y="14"/>
                    </a:lnTo>
                    <a:lnTo>
                      <a:pt x="5847" y="21"/>
                    </a:lnTo>
                    <a:lnTo>
                      <a:pt x="5880" y="29"/>
                    </a:lnTo>
                    <a:lnTo>
                      <a:pt x="5912" y="40"/>
                    </a:lnTo>
                    <a:lnTo>
                      <a:pt x="5945" y="53"/>
                    </a:lnTo>
                    <a:lnTo>
                      <a:pt x="5976" y="66"/>
                    </a:lnTo>
                    <a:lnTo>
                      <a:pt x="6006" y="82"/>
                    </a:lnTo>
                    <a:lnTo>
                      <a:pt x="6037" y="100"/>
                    </a:lnTo>
                    <a:lnTo>
                      <a:pt x="6066" y="119"/>
                    </a:lnTo>
                    <a:lnTo>
                      <a:pt x="6094" y="140"/>
                    </a:lnTo>
                    <a:lnTo>
                      <a:pt x="6123" y="162"/>
                    </a:lnTo>
                    <a:lnTo>
                      <a:pt x="6150" y="186"/>
                    </a:lnTo>
                    <a:lnTo>
                      <a:pt x="6177" y="212"/>
                    </a:lnTo>
                    <a:lnTo>
                      <a:pt x="6202" y="239"/>
                    </a:lnTo>
                    <a:lnTo>
                      <a:pt x="6226" y="266"/>
                    </a:lnTo>
                    <a:lnTo>
                      <a:pt x="6249" y="294"/>
                    </a:lnTo>
                    <a:lnTo>
                      <a:pt x="6270" y="323"/>
                    </a:lnTo>
                    <a:lnTo>
                      <a:pt x="6289" y="352"/>
                    </a:lnTo>
                    <a:lnTo>
                      <a:pt x="6306" y="382"/>
                    </a:lnTo>
                    <a:lnTo>
                      <a:pt x="6322" y="413"/>
                    </a:lnTo>
                    <a:lnTo>
                      <a:pt x="6335" y="445"/>
                    </a:lnTo>
                    <a:lnTo>
                      <a:pt x="6348" y="476"/>
                    </a:lnTo>
                    <a:lnTo>
                      <a:pt x="6359" y="509"/>
                    </a:lnTo>
                    <a:lnTo>
                      <a:pt x="6368" y="542"/>
                    </a:lnTo>
                    <a:lnTo>
                      <a:pt x="6376" y="576"/>
                    </a:lnTo>
                    <a:lnTo>
                      <a:pt x="6381" y="611"/>
                    </a:lnTo>
                    <a:lnTo>
                      <a:pt x="6385" y="646"/>
                    </a:lnTo>
                    <a:lnTo>
                      <a:pt x="6388" y="682"/>
                    </a:lnTo>
                    <a:lnTo>
                      <a:pt x="6388" y="719"/>
                    </a:lnTo>
                    <a:lnTo>
                      <a:pt x="6388" y="2746"/>
                    </a:lnTo>
                    <a:lnTo>
                      <a:pt x="6486" y="2798"/>
                    </a:lnTo>
                    <a:lnTo>
                      <a:pt x="6581" y="2851"/>
                    </a:lnTo>
                    <a:lnTo>
                      <a:pt x="6672" y="2906"/>
                    </a:lnTo>
                    <a:lnTo>
                      <a:pt x="6760" y="2963"/>
                    </a:lnTo>
                    <a:lnTo>
                      <a:pt x="6844" y="3022"/>
                    </a:lnTo>
                    <a:lnTo>
                      <a:pt x="6927" y="3083"/>
                    </a:lnTo>
                    <a:lnTo>
                      <a:pt x="7005" y="3145"/>
                    </a:lnTo>
                    <a:lnTo>
                      <a:pt x="7081" y="3210"/>
                    </a:lnTo>
                    <a:lnTo>
                      <a:pt x="7154" y="3276"/>
                    </a:lnTo>
                    <a:lnTo>
                      <a:pt x="7224" y="3344"/>
                    </a:lnTo>
                    <a:lnTo>
                      <a:pt x="7290" y="3414"/>
                    </a:lnTo>
                    <a:lnTo>
                      <a:pt x="7353" y="3486"/>
                    </a:lnTo>
                    <a:lnTo>
                      <a:pt x="7414" y="3559"/>
                    </a:lnTo>
                    <a:lnTo>
                      <a:pt x="7471" y="3635"/>
                    </a:lnTo>
                    <a:lnTo>
                      <a:pt x="7525" y="3713"/>
                    </a:lnTo>
                    <a:lnTo>
                      <a:pt x="7577" y="3791"/>
                    </a:lnTo>
                    <a:lnTo>
                      <a:pt x="7624" y="3873"/>
                    </a:lnTo>
                    <a:lnTo>
                      <a:pt x="7669" y="3955"/>
                    </a:lnTo>
                    <a:lnTo>
                      <a:pt x="7711" y="4040"/>
                    </a:lnTo>
                    <a:lnTo>
                      <a:pt x="7749" y="4126"/>
                    </a:lnTo>
                    <a:lnTo>
                      <a:pt x="7785" y="4215"/>
                    </a:lnTo>
                    <a:lnTo>
                      <a:pt x="7818" y="4305"/>
                    </a:lnTo>
                    <a:lnTo>
                      <a:pt x="7846" y="4397"/>
                    </a:lnTo>
                    <a:lnTo>
                      <a:pt x="7873" y="4490"/>
                    </a:lnTo>
                    <a:lnTo>
                      <a:pt x="7896" y="4586"/>
                    </a:lnTo>
                    <a:lnTo>
                      <a:pt x="7916" y="4684"/>
                    </a:lnTo>
                    <a:lnTo>
                      <a:pt x="7933" y="4783"/>
                    </a:lnTo>
                    <a:lnTo>
                      <a:pt x="7948" y="4884"/>
                    </a:lnTo>
                    <a:lnTo>
                      <a:pt x="7958" y="4987"/>
                    </a:lnTo>
                    <a:lnTo>
                      <a:pt x="7966" y="5091"/>
                    </a:lnTo>
                    <a:lnTo>
                      <a:pt x="7970" y="5198"/>
                    </a:lnTo>
                    <a:lnTo>
                      <a:pt x="7972" y="5306"/>
                    </a:lnTo>
                    <a:lnTo>
                      <a:pt x="7972" y="1400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Freeform 203"/>
              <p:cNvSpPr/>
              <p:nvPr/>
            </p:nvSpPr>
            <p:spPr bwMode="auto">
              <a:xfrm>
                <a:off x="2998" y="3909"/>
                <a:ext cx="1" cy="184"/>
              </a:xfrm>
              <a:custGeom>
                <a:avLst/>
                <a:gdLst>
                  <a:gd name="T0" fmla="*/ 2129 h 2940"/>
                  <a:gd name="T1" fmla="*/ 2657 h 2940"/>
                  <a:gd name="T2" fmla="*/ 2913 h 2940"/>
                  <a:gd name="T3" fmla="*/ 2940 h 2940"/>
                  <a:gd name="T4" fmla="*/ 2780 h 2940"/>
                  <a:gd name="T5" fmla="*/ 2476 h 2940"/>
                  <a:gd name="T6" fmla="*/ 2074 h 2940"/>
                  <a:gd name="T7" fmla="*/ 1615 h 2940"/>
                  <a:gd name="T8" fmla="*/ 1144 h 2940"/>
                  <a:gd name="T9" fmla="*/ 703 h 2940"/>
                  <a:gd name="T10" fmla="*/ 337 h 2940"/>
                  <a:gd name="T11" fmla="*/ 88 h 2940"/>
                  <a:gd name="T12" fmla="*/ 0 h 2940"/>
                  <a:gd name="T13" fmla="*/ 117 h 2940"/>
                  <a:gd name="T14" fmla="*/ 482 h 2940"/>
                  <a:gd name="T15" fmla="*/ 1137 h 2940"/>
                  <a:gd name="T16" fmla="*/ 2129 h 294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</a:cxnLst>
                <a:rect l="0" t="0" r="r" b="b"/>
                <a:pathLst>
                  <a:path h="2940">
                    <a:moveTo>
                      <a:pt x="0" y="2129"/>
                    </a:moveTo>
                    <a:lnTo>
                      <a:pt x="0" y="2657"/>
                    </a:lnTo>
                    <a:lnTo>
                      <a:pt x="0" y="2913"/>
                    </a:lnTo>
                    <a:lnTo>
                      <a:pt x="0" y="2940"/>
                    </a:lnTo>
                    <a:lnTo>
                      <a:pt x="0" y="2780"/>
                    </a:lnTo>
                    <a:lnTo>
                      <a:pt x="0" y="2476"/>
                    </a:lnTo>
                    <a:lnTo>
                      <a:pt x="0" y="2074"/>
                    </a:lnTo>
                    <a:lnTo>
                      <a:pt x="0" y="1615"/>
                    </a:lnTo>
                    <a:lnTo>
                      <a:pt x="0" y="1144"/>
                    </a:lnTo>
                    <a:lnTo>
                      <a:pt x="0" y="703"/>
                    </a:lnTo>
                    <a:lnTo>
                      <a:pt x="0" y="337"/>
                    </a:lnTo>
                    <a:lnTo>
                      <a:pt x="0" y="88"/>
                    </a:lnTo>
                    <a:lnTo>
                      <a:pt x="0" y="0"/>
                    </a:lnTo>
                    <a:lnTo>
                      <a:pt x="0" y="117"/>
                    </a:lnTo>
                    <a:lnTo>
                      <a:pt x="0" y="482"/>
                    </a:lnTo>
                    <a:lnTo>
                      <a:pt x="0" y="1137"/>
                    </a:lnTo>
                    <a:lnTo>
                      <a:pt x="0" y="2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Freeform 204"/>
              <p:cNvSpPr/>
              <p:nvPr/>
            </p:nvSpPr>
            <p:spPr bwMode="auto">
              <a:xfrm>
                <a:off x="2941" y="3876"/>
                <a:ext cx="373" cy="223"/>
              </a:xfrm>
              <a:custGeom>
                <a:avLst/>
                <a:gdLst>
                  <a:gd name="T0" fmla="*/ 5072 w 5962"/>
                  <a:gd name="T1" fmla="*/ 1 h 3574"/>
                  <a:gd name="T2" fmla="*/ 5213 w 5962"/>
                  <a:gd name="T3" fmla="*/ 19 h 3574"/>
                  <a:gd name="T4" fmla="*/ 5345 w 5962"/>
                  <a:gd name="T5" fmla="*/ 58 h 3574"/>
                  <a:gd name="T6" fmla="*/ 5470 w 5962"/>
                  <a:gd name="T7" fmla="*/ 115 h 3574"/>
                  <a:gd name="T8" fmla="*/ 5584 w 5962"/>
                  <a:gd name="T9" fmla="*/ 188 h 3574"/>
                  <a:gd name="T10" fmla="*/ 5687 w 5962"/>
                  <a:gd name="T11" fmla="*/ 277 h 3574"/>
                  <a:gd name="T12" fmla="*/ 5775 w 5962"/>
                  <a:gd name="T13" fmla="*/ 378 h 3574"/>
                  <a:gd name="T14" fmla="*/ 5849 w 5962"/>
                  <a:gd name="T15" fmla="*/ 493 h 3574"/>
                  <a:gd name="T16" fmla="*/ 5905 w 5962"/>
                  <a:gd name="T17" fmla="*/ 618 h 3574"/>
                  <a:gd name="T18" fmla="*/ 5943 w 5962"/>
                  <a:gd name="T19" fmla="*/ 751 h 3574"/>
                  <a:gd name="T20" fmla="*/ 5961 w 5962"/>
                  <a:gd name="T21" fmla="*/ 891 h 3574"/>
                  <a:gd name="T22" fmla="*/ 5961 w 5962"/>
                  <a:gd name="T23" fmla="*/ 2684 h 3574"/>
                  <a:gd name="T24" fmla="*/ 5943 w 5962"/>
                  <a:gd name="T25" fmla="*/ 2825 h 3574"/>
                  <a:gd name="T26" fmla="*/ 5905 w 5962"/>
                  <a:gd name="T27" fmla="*/ 2958 h 3574"/>
                  <a:gd name="T28" fmla="*/ 5849 w 5962"/>
                  <a:gd name="T29" fmla="*/ 3082 h 3574"/>
                  <a:gd name="T30" fmla="*/ 5775 w 5962"/>
                  <a:gd name="T31" fmla="*/ 3196 h 3574"/>
                  <a:gd name="T32" fmla="*/ 5687 w 5962"/>
                  <a:gd name="T33" fmla="*/ 3299 h 3574"/>
                  <a:gd name="T34" fmla="*/ 5584 w 5962"/>
                  <a:gd name="T35" fmla="*/ 3387 h 3574"/>
                  <a:gd name="T36" fmla="*/ 5470 w 5962"/>
                  <a:gd name="T37" fmla="*/ 3461 h 3574"/>
                  <a:gd name="T38" fmla="*/ 5345 w 5962"/>
                  <a:gd name="T39" fmla="*/ 3517 h 3574"/>
                  <a:gd name="T40" fmla="*/ 5213 w 5962"/>
                  <a:gd name="T41" fmla="*/ 3555 h 3574"/>
                  <a:gd name="T42" fmla="*/ 5072 w 5962"/>
                  <a:gd name="T43" fmla="*/ 3573 h 3574"/>
                  <a:gd name="T44" fmla="*/ 891 w 5962"/>
                  <a:gd name="T45" fmla="*/ 3573 h 3574"/>
                  <a:gd name="T46" fmla="*/ 750 w 5962"/>
                  <a:gd name="T47" fmla="*/ 3555 h 3574"/>
                  <a:gd name="T48" fmla="*/ 617 w 5962"/>
                  <a:gd name="T49" fmla="*/ 3517 h 3574"/>
                  <a:gd name="T50" fmla="*/ 492 w 5962"/>
                  <a:gd name="T51" fmla="*/ 3461 h 3574"/>
                  <a:gd name="T52" fmla="*/ 378 w 5962"/>
                  <a:gd name="T53" fmla="*/ 3387 h 3574"/>
                  <a:gd name="T54" fmla="*/ 276 w 5962"/>
                  <a:gd name="T55" fmla="*/ 3299 h 3574"/>
                  <a:gd name="T56" fmla="*/ 187 w 5962"/>
                  <a:gd name="T57" fmla="*/ 3196 h 3574"/>
                  <a:gd name="T58" fmla="*/ 114 w 5962"/>
                  <a:gd name="T59" fmla="*/ 3082 h 3574"/>
                  <a:gd name="T60" fmla="*/ 57 w 5962"/>
                  <a:gd name="T61" fmla="*/ 2958 h 3574"/>
                  <a:gd name="T62" fmla="*/ 19 w 5962"/>
                  <a:gd name="T63" fmla="*/ 2825 h 3574"/>
                  <a:gd name="T64" fmla="*/ 1 w 5962"/>
                  <a:gd name="T65" fmla="*/ 2684 h 3574"/>
                  <a:gd name="T66" fmla="*/ 1 w 5962"/>
                  <a:gd name="T67" fmla="*/ 891 h 3574"/>
                  <a:gd name="T68" fmla="*/ 19 w 5962"/>
                  <a:gd name="T69" fmla="*/ 751 h 3574"/>
                  <a:gd name="T70" fmla="*/ 57 w 5962"/>
                  <a:gd name="T71" fmla="*/ 618 h 3574"/>
                  <a:gd name="T72" fmla="*/ 114 w 5962"/>
                  <a:gd name="T73" fmla="*/ 493 h 3574"/>
                  <a:gd name="T74" fmla="*/ 187 w 5962"/>
                  <a:gd name="T75" fmla="*/ 378 h 3574"/>
                  <a:gd name="T76" fmla="*/ 276 w 5962"/>
                  <a:gd name="T77" fmla="*/ 277 h 3574"/>
                  <a:gd name="T78" fmla="*/ 378 w 5962"/>
                  <a:gd name="T79" fmla="*/ 188 h 3574"/>
                  <a:gd name="T80" fmla="*/ 492 w 5962"/>
                  <a:gd name="T81" fmla="*/ 115 h 3574"/>
                  <a:gd name="T82" fmla="*/ 617 w 5962"/>
                  <a:gd name="T83" fmla="*/ 58 h 3574"/>
                  <a:gd name="T84" fmla="*/ 750 w 5962"/>
                  <a:gd name="T85" fmla="*/ 19 h 3574"/>
                  <a:gd name="T86" fmla="*/ 891 w 5962"/>
                  <a:gd name="T87" fmla="*/ 1 h 3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962" h="3574">
                    <a:moveTo>
                      <a:pt x="938" y="0"/>
                    </a:moveTo>
                    <a:lnTo>
                      <a:pt x="5024" y="0"/>
                    </a:lnTo>
                    <a:lnTo>
                      <a:pt x="5072" y="1"/>
                    </a:lnTo>
                    <a:lnTo>
                      <a:pt x="5120" y="6"/>
                    </a:lnTo>
                    <a:lnTo>
                      <a:pt x="5166" y="11"/>
                    </a:lnTo>
                    <a:lnTo>
                      <a:pt x="5213" y="19"/>
                    </a:lnTo>
                    <a:lnTo>
                      <a:pt x="5257" y="30"/>
                    </a:lnTo>
                    <a:lnTo>
                      <a:pt x="5302" y="43"/>
                    </a:lnTo>
                    <a:lnTo>
                      <a:pt x="5345" y="58"/>
                    </a:lnTo>
                    <a:lnTo>
                      <a:pt x="5389" y="74"/>
                    </a:lnTo>
                    <a:lnTo>
                      <a:pt x="5430" y="94"/>
                    </a:lnTo>
                    <a:lnTo>
                      <a:pt x="5470" y="115"/>
                    </a:lnTo>
                    <a:lnTo>
                      <a:pt x="5509" y="137"/>
                    </a:lnTo>
                    <a:lnTo>
                      <a:pt x="5547" y="161"/>
                    </a:lnTo>
                    <a:lnTo>
                      <a:pt x="5584" y="188"/>
                    </a:lnTo>
                    <a:lnTo>
                      <a:pt x="5620" y="215"/>
                    </a:lnTo>
                    <a:lnTo>
                      <a:pt x="5654" y="245"/>
                    </a:lnTo>
                    <a:lnTo>
                      <a:pt x="5687" y="277"/>
                    </a:lnTo>
                    <a:lnTo>
                      <a:pt x="5718" y="310"/>
                    </a:lnTo>
                    <a:lnTo>
                      <a:pt x="5747" y="343"/>
                    </a:lnTo>
                    <a:lnTo>
                      <a:pt x="5775" y="378"/>
                    </a:lnTo>
                    <a:lnTo>
                      <a:pt x="5801" y="415"/>
                    </a:lnTo>
                    <a:lnTo>
                      <a:pt x="5826" y="454"/>
                    </a:lnTo>
                    <a:lnTo>
                      <a:pt x="5849" y="493"/>
                    </a:lnTo>
                    <a:lnTo>
                      <a:pt x="5869" y="533"/>
                    </a:lnTo>
                    <a:lnTo>
                      <a:pt x="5888" y="575"/>
                    </a:lnTo>
                    <a:lnTo>
                      <a:pt x="5905" y="618"/>
                    </a:lnTo>
                    <a:lnTo>
                      <a:pt x="5920" y="661"/>
                    </a:lnTo>
                    <a:lnTo>
                      <a:pt x="5932" y="706"/>
                    </a:lnTo>
                    <a:lnTo>
                      <a:pt x="5943" y="751"/>
                    </a:lnTo>
                    <a:lnTo>
                      <a:pt x="5952" y="797"/>
                    </a:lnTo>
                    <a:lnTo>
                      <a:pt x="5957" y="844"/>
                    </a:lnTo>
                    <a:lnTo>
                      <a:pt x="5961" y="891"/>
                    </a:lnTo>
                    <a:lnTo>
                      <a:pt x="5962" y="940"/>
                    </a:lnTo>
                    <a:lnTo>
                      <a:pt x="5962" y="2636"/>
                    </a:lnTo>
                    <a:lnTo>
                      <a:pt x="5961" y="2684"/>
                    </a:lnTo>
                    <a:lnTo>
                      <a:pt x="5957" y="2732"/>
                    </a:lnTo>
                    <a:lnTo>
                      <a:pt x="5952" y="2778"/>
                    </a:lnTo>
                    <a:lnTo>
                      <a:pt x="5943" y="2825"/>
                    </a:lnTo>
                    <a:lnTo>
                      <a:pt x="5932" y="2870"/>
                    </a:lnTo>
                    <a:lnTo>
                      <a:pt x="5920" y="2915"/>
                    </a:lnTo>
                    <a:lnTo>
                      <a:pt x="5905" y="2958"/>
                    </a:lnTo>
                    <a:lnTo>
                      <a:pt x="5888" y="3000"/>
                    </a:lnTo>
                    <a:lnTo>
                      <a:pt x="5869" y="3042"/>
                    </a:lnTo>
                    <a:lnTo>
                      <a:pt x="5849" y="3082"/>
                    </a:lnTo>
                    <a:lnTo>
                      <a:pt x="5826" y="3121"/>
                    </a:lnTo>
                    <a:lnTo>
                      <a:pt x="5801" y="3159"/>
                    </a:lnTo>
                    <a:lnTo>
                      <a:pt x="5775" y="3196"/>
                    </a:lnTo>
                    <a:lnTo>
                      <a:pt x="5747" y="3232"/>
                    </a:lnTo>
                    <a:lnTo>
                      <a:pt x="5718" y="3266"/>
                    </a:lnTo>
                    <a:lnTo>
                      <a:pt x="5687" y="3299"/>
                    </a:lnTo>
                    <a:lnTo>
                      <a:pt x="5654" y="3330"/>
                    </a:lnTo>
                    <a:lnTo>
                      <a:pt x="5620" y="3359"/>
                    </a:lnTo>
                    <a:lnTo>
                      <a:pt x="5584" y="3387"/>
                    </a:lnTo>
                    <a:lnTo>
                      <a:pt x="5547" y="3414"/>
                    </a:lnTo>
                    <a:lnTo>
                      <a:pt x="5509" y="3438"/>
                    </a:lnTo>
                    <a:lnTo>
                      <a:pt x="5470" y="3461"/>
                    </a:lnTo>
                    <a:lnTo>
                      <a:pt x="5430" y="3481"/>
                    </a:lnTo>
                    <a:lnTo>
                      <a:pt x="5389" y="3500"/>
                    </a:lnTo>
                    <a:lnTo>
                      <a:pt x="5345" y="3517"/>
                    </a:lnTo>
                    <a:lnTo>
                      <a:pt x="5302" y="3532"/>
                    </a:lnTo>
                    <a:lnTo>
                      <a:pt x="5257" y="3545"/>
                    </a:lnTo>
                    <a:lnTo>
                      <a:pt x="5213" y="3555"/>
                    </a:lnTo>
                    <a:lnTo>
                      <a:pt x="5166" y="3564"/>
                    </a:lnTo>
                    <a:lnTo>
                      <a:pt x="5120" y="3570"/>
                    </a:lnTo>
                    <a:lnTo>
                      <a:pt x="5072" y="3573"/>
                    </a:lnTo>
                    <a:lnTo>
                      <a:pt x="5024" y="3574"/>
                    </a:lnTo>
                    <a:lnTo>
                      <a:pt x="938" y="3574"/>
                    </a:lnTo>
                    <a:lnTo>
                      <a:pt x="891" y="3573"/>
                    </a:lnTo>
                    <a:lnTo>
                      <a:pt x="843" y="3570"/>
                    </a:lnTo>
                    <a:lnTo>
                      <a:pt x="796" y="3564"/>
                    </a:lnTo>
                    <a:lnTo>
                      <a:pt x="750" y="3555"/>
                    </a:lnTo>
                    <a:lnTo>
                      <a:pt x="705" y="3545"/>
                    </a:lnTo>
                    <a:lnTo>
                      <a:pt x="660" y="3532"/>
                    </a:lnTo>
                    <a:lnTo>
                      <a:pt x="617" y="3517"/>
                    </a:lnTo>
                    <a:lnTo>
                      <a:pt x="574" y="3500"/>
                    </a:lnTo>
                    <a:lnTo>
                      <a:pt x="532" y="3481"/>
                    </a:lnTo>
                    <a:lnTo>
                      <a:pt x="492" y="3461"/>
                    </a:lnTo>
                    <a:lnTo>
                      <a:pt x="453" y="3438"/>
                    </a:lnTo>
                    <a:lnTo>
                      <a:pt x="415" y="3414"/>
                    </a:lnTo>
                    <a:lnTo>
                      <a:pt x="378" y="3387"/>
                    </a:lnTo>
                    <a:lnTo>
                      <a:pt x="343" y="3359"/>
                    </a:lnTo>
                    <a:lnTo>
                      <a:pt x="309" y="3330"/>
                    </a:lnTo>
                    <a:lnTo>
                      <a:pt x="276" y="3299"/>
                    </a:lnTo>
                    <a:lnTo>
                      <a:pt x="244" y="3266"/>
                    </a:lnTo>
                    <a:lnTo>
                      <a:pt x="215" y="3232"/>
                    </a:lnTo>
                    <a:lnTo>
                      <a:pt x="187" y="3196"/>
                    </a:lnTo>
                    <a:lnTo>
                      <a:pt x="161" y="3159"/>
                    </a:lnTo>
                    <a:lnTo>
                      <a:pt x="136" y="3121"/>
                    </a:lnTo>
                    <a:lnTo>
                      <a:pt x="114" y="3082"/>
                    </a:lnTo>
                    <a:lnTo>
                      <a:pt x="93" y="3042"/>
                    </a:lnTo>
                    <a:lnTo>
                      <a:pt x="74" y="3000"/>
                    </a:lnTo>
                    <a:lnTo>
                      <a:pt x="57" y="2958"/>
                    </a:lnTo>
                    <a:lnTo>
                      <a:pt x="42" y="2915"/>
                    </a:lnTo>
                    <a:lnTo>
                      <a:pt x="30" y="2870"/>
                    </a:lnTo>
                    <a:lnTo>
                      <a:pt x="19" y="2825"/>
                    </a:lnTo>
                    <a:lnTo>
                      <a:pt x="12" y="2778"/>
                    </a:lnTo>
                    <a:lnTo>
                      <a:pt x="5" y="2732"/>
                    </a:lnTo>
                    <a:lnTo>
                      <a:pt x="1" y="2684"/>
                    </a:lnTo>
                    <a:lnTo>
                      <a:pt x="0" y="2636"/>
                    </a:lnTo>
                    <a:lnTo>
                      <a:pt x="0" y="940"/>
                    </a:lnTo>
                    <a:lnTo>
                      <a:pt x="1" y="891"/>
                    </a:lnTo>
                    <a:lnTo>
                      <a:pt x="5" y="844"/>
                    </a:lnTo>
                    <a:lnTo>
                      <a:pt x="12" y="797"/>
                    </a:lnTo>
                    <a:lnTo>
                      <a:pt x="19" y="751"/>
                    </a:lnTo>
                    <a:lnTo>
                      <a:pt x="30" y="706"/>
                    </a:lnTo>
                    <a:lnTo>
                      <a:pt x="42" y="661"/>
                    </a:lnTo>
                    <a:lnTo>
                      <a:pt x="57" y="618"/>
                    </a:lnTo>
                    <a:lnTo>
                      <a:pt x="74" y="575"/>
                    </a:lnTo>
                    <a:lnTo>
                      <a:pt x="93" y="533"/>
                    </a:lnTo>
                    <a:lnTo>
                      <a:pt x="114" y="493"/>
                    </a:lnTo>
                    <a:lnTo>
                      <a:pt x="136" y="454"/>
                    </a:lnTo>
                    <a:lnTo>
                      <a:pt x="161" y="415"/>
                    </a:lnTo>
                    <a:lnTo>
                      <a:pt x="187" y="378"/>
                    </a:lnTo>
                    <a:lnTo>
                      <a:pt x="215" y="343"/>
                    </a:lnTo>
                    <a:lnTo>
                      <a:pt x="244" y="310"/>
                    </a:lnTo>
                    <a:lnTo>
                      <a:pt x="276" y="277"/>
                    </a:lnTo>
                    <a:lnTo>
                      <a:pt x="309" y="245"/>
                    </a:lnTo>
                    <a:lnTo>
                      <a:pt x="343" y="215"/>
                    </a:lnTo>
                    <a:lnTo>
                      <a:pt x="378" y="188"/>
                    </a:lnTo>
                    <a:lnTo>
                      <a:pt x="415" y="161"/>
                    </a:lnTo>
                    <a:lnTo>
                      <a:pt x="453" y="137"/>
                    </a:lnTo>
                    <a:lnTo>
                      <a:pt x="492" y="115"/>
                    </a:lnTo>
                    <a:lnTo>
                      <a:pt x="532" y="94"/>
                    </a:lnTo>
                    <a:lnTo>
                      <a:pt x="574" y="74"/>
                    </a:lnTo>
                    <a:lnTo>
                      <a:pt x="617" y="58"/>
                    </a:lnTo>
                    <a:lnTo>
                      <a:pt x="660" y="43"/>
                    </a:lnTo>
                    <a:lnTo>
                      <a:pt x="705" y="30"/>
                    </a:lnTo>
                    <a:lnTo>
                      <a:pt x="750" y="19"/>
                    </a:lnTo>
                    <a:lnTo>
                      <a:pt x="796" y="11"/>
                    </a:lnTo>
                    <a:lnTo>
                      <a:pt x="843" y="6"/>
                    </a:lnTo>
                    <a:lnTo>
                      <a:pt x="891" y="1"/>
                    </a:lnTo>
                    <a:lnTo>
                      <a:pt x="93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Freeform 205"/>
              <p:cNvSpPr/>
              <p:nvPr/>
            </p:nvSpPr>
            <p:spPr bwMode="auto">
              <a:xfrm>
                <a:off x="2941" y="3876"/>
                <a:ext cx="373" cy="223"/>
              </a:xfrm>
              <a:custGeom>
                <a:avLst/>
                <a:gdLst>
                  <a:gd name="T0" fmla="*/ 5072 w 5962"/>
                  <a:gd name="T1" fmla="*/ 1 h 3574"/>
                  <a:gd name="T2" fmla="*/ 5213 w 5962"/>
                  <a:gd name="T3" fmla="*/ 19 h 3574"/>
                  <a:gd name="T4" fmla="*/ 5345 w 5962"/>
                  <a:gd name="T5" fmla="*/ 58 h 3574"/>
                  <a:gd name="T6" fmla="*/ 5470 w 5962"/>
                  <a:gd name="T7" fmla="*/ 115 h 3574"/>
                  <a:gd name="T8" fmla="*/ 5584 w 5962"/>
                  <a:gd name="T9" fmla="*/ 188 h 3574"/>
                  <a:gd name="T10" fmla="*/ 5687 w 5962"/>
                  <a:gd name="T11" fmla="*/ 277 h 3574"/>
                  <a:gd name="T12" fmla="*/ 5775 w 5962"/>
                  <a:gd name="T13" fmla="*/ 378 h 3574"/>
                  <a:gd name="T14" fmla="*/ 5849 w 5962"/>
                  <a:gd name="T15" fmla="*/ 493 h 3574"/>
                  <a:gd name="T16" fmla="*/ 5905 w 5962"/>
                  <a:gd name="T17" fmla="*/ 618 h 3574"/>
                  <a:gd name="T18" fmla="*/ 5943 w 5962"/>
                  <a:gd name="T19" fmla="*/ 751 h 3574"/>
                  <a:gd name="T20" fmla="*/ 5961 w 5962"/>
                  <a:gd name="T21" fmla="*/ 891 h 3574"/>
                  <a:gd name="T22" fmla="*/ 5961 w 5962"/>
                  <a:gd name="T23" fmla="*/ 2684 h 3574"/>
                  <a:gd name="T24" fmla="*/ 5943 w 5962"/>
                  <a:gd name="T25" fmla="*/ 2825 h 3574"/>
                  <a:gd name="T26" fmla="*/ 5905 w 5962"/>
                  <a:gd name="T27" fmla="*/ 2958 h 3574"/>
                  <a:gd name="T28" fmla="*/ 5849 w 5962"/>
                  <a:gd name="T29" fmla="*/ 3082 h 3574"/>
                  <a:gd name="T30" fmla="*/ 5775 w 5962"/>
                  <a:gd name="T31" fmla="*/ 3196 h 3574"/>
                  <a:gd name="T32" fmla="*/ 5687 w 5962"/>
                  <a:gd name="T33" fmla="*/ 3299 h 3574"/>
                  <a:gd name="T34" fmla="*/ 5584 w 5962"/>
                  <a:gd name="T35" fmla="*/ 3387 h 3574"/>
                  <a:gd name="T36" fmla="*/ 5470 w 5962"/>
                  <a:gd name="T37" fmla="*/ 3461 h 3574"/>
                  <a:gd name="T38" fmla="*/ 5345 w 5962"/>
                  <a:gd name="T39" fmla="*/ 3517 h 3574"/>
                  <a:gd name="T40" fmla="*/ 5213 w 5962"/>
                  <a:gd name="T41" fmla="*/ 3555 h 3574"/>
                  <a:gd name="T42" fmla="*/ 5072 w 5962"/>
                  <a:gd name="T43" fmla="*/ 3573 h 3574"/>
                  <a:gd name="T44" fmla="*/ 891 w 5962"/>
                  <a:gd name="T45" fmla="*/ 3573 h 3574"/>
                  <a:gd name="T46" fmla="*/ 750 w 5962"/>
                  <a:gd name="T47" fmla="*/ 3555 h 3574"/>
                  <a:gd name="T48" fmla="*/ 617 w 5962"/>
                  <a:gd name="T49" fmla="*/ 3517 h 3574"/>
                  <a:gd name="T50" fmla="*/ 492 w 5962"/>
                  <a:gd name="T51" fmla="*/ 3461 h 3574"/>
                  <a:gd name="T52" fmla="*/ 378 w 5962"/>
                  <a:gd name="T53" fmla="*/ 3387 h 3574"/>
                  <a:gd name="T54" fmla="*/ 276 w 5962"/>
                  <a:gd name="T55" fmla="*/ 3299 h 3574"/>
                  <a:gd name="T56" fmla="*/ 187 w 5962"/>
                  <a:gd name="T57" fmla="*/ 3196 h 3574"/>
                  <a:gd name="T58" fmla="*/ 114 w 5962"/>
                  <a:gd name="T59" fmla="*/ 3082 h 3574"/>
                  <a:gd name="T60" fmla="*/ 57 w 5962"/>
                  <a:gd name="T61" fmla="*/ 2958 h 3574"/>
                  <a:gd name="T62" fmla="*/ 19 w 5962"/>
                  <a:gd name="T63" fmla="*/ 2825 h 3574"/>
                  <a:gd name="T64" fmla="*/ 1 w 5962"/>
                  <a:gd name="T65" fmla="*/ 2684 h 3574"/>
                  <a:gd name="T66" fmla="*/ 1 w 5962"/>
                  <a:gd name="T67" fmla="*/ 891 h 3574"/>
                  <a:gd name="T68" fmla="*/ 19 w 5962"/>
                  <a:gd name="T69" fmla="*/ 751 h 3574"/>
                  <a:gd name="T70" fmla="*/ 57 w 5962"/>
                  <a:gd name="T71" fmla="*/ 618 h 3574"/>
                  <a:gd name="T72" fmla="*/ 114 w 5962"/>
                  <a:gd name="T73" fmla="*/ 493 h 3574"/>
                  <a:gd name="T74" fmla="*/ 187 w 5962"/>
                  <a:gd name="T75" fmla="*/ 378 h 3574"/>
                  <a:gd name="T76" fmla="*/ 276 w 5962"/>
                  <a:gd name="T77" fmla="*/ 277 h 3574"/>
                  <a:gd name="T78" fmla="*/ 378 w 5962"/>
                  <a:gd name="T79" fmla="*/ 188 h 3574"/>
                  <a:gd name="T80" fmla="*/ 492 w 5962"/>
                  <a:gd name="T81" fmla="*/ 115 h 3574"/>
                  <a:gd name="T82" fmla="*/ 617 w 5962"/>
                  <a:gd name="T83" fmla="*/ 58 h 3574"/>
                  <a:gd name="T84" fmla="*/ 750 w 5962"/>
                  <a:gd name="T85" fmla="*/ 19 h 3574"/>
                  <a:gd name="T86" fmla="*/ 891 w 5962"/>
                  <a:gd name="T87" fmla="*/ 1 h 3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962" h="3574">
                    <a:moveTo>
                      <a:pt x="938" y="0"/>
                    </a:moveTo>
                    <a:lnTo>
                      <a:pt x="5024" y="0"/>
                    </a:lnTo>
                    <a:lnTo>
                      <a:pt x="5072" y="1"/>
                    </a:lnTo>
                    <a:lnTo>
                      <a:pt x="5120" y="6"/>
                    </a:lnTo>
                    <a:lnTo>
                      <a:pt x="5166" y="11"/>
                    </a:lnTo>
                    <a:lnTo>
                      <a:pt x="5213" y="19"/>
                    </a:lnTo>
                    <a:lnTo>
                      <a:pt x="5257" y="30"/>
                    </a:lnTo>
                    <a:lnTo>
                      <a:pt x="5302" y="43"/>
                    </a:lnTo>
                    <a:lnTo>
                      <a:pt x="5345" y="58"/>
                    </a:lnTo>
                    <a:lnTo>
                      <a:pt x="5389" y="74"/>
                    </a:lnTo>
                    <a:lnTo>
                      <a:pt x="5430" y="94"/>
                    </a:lnTo>
                    <a:lnTo>
                      <a:pt x="5470" y="115"/>
                    </a:lnTo>
                    <a:lnTo>
                      <a:pt x="5509" y="137"/>
                    </a:lnTo>
                    <a:lnTo>
                      <a:pt x="5547" y="161"/>
                    </a:lnTo>
                    <a:lnTo>
                      <a:pt x="5584" y="188"/>
                    </a:lnTo>
                    <a:lnTo>
                      <a:pt x="5620" y="215"/>
                    </a:lnTo>
                    <a:lnTo>
                      <a:pt x="5654" y="245"/>
                    </a:lnTo>
                    <a:lnTo>
                      <a:pt x="5687" y="277"/>
                    </a:lnTo>
                    <a:lnTo>
                      <a:pt x="5718" y="310"/>
                    </a:lnTo>
                    <a:lnTo>
                      <a:pt x="5747" y="343"/>
                    </a:lnTo>
                    <a:lnTo>
                      <a:pt x="5775" y="378"/>
                    </a:lnTo>
                    <a:lnTo>
                      <a:pt x="5801" y="415"/>
                    </a:lnTo>
                    <a:lnTo>
                      <a:pt x="5826" y="454"/>
                    </a:lnTo>
                    <a:lnTo>
                      <a:pt x="5849" y="493"/>
                    </a:lnTo>
                    <a:lnTo>
                      <a:pt x="5869" y="533"/>
                    </a:lnTo>
                    <a:lnTo>
                      <a:pt x="5888" y="575"/>
                    </a:lnTo>
                    <a:lnTo>
                      <a:pt x="5905" y="618"/>
                    </a:lnTo>
                    <a:lnTo>
                      <a:pt x="5920" y="661"/>
                    </a:lnTo>
                    <a:lnTo>
                      <a:pt x="5932" y="706"/>
                    </a:lnTo>
                    <a:lnTo>
                      <a:pt x="5943" y="751"/>
                    </a:lnTo>
                    <a:lnTo>
                      <a:pt x="5952" y="797"/>
                    </a:lnTo>
                    <a:lnTo>
                      <a:pt x="5957" y="844"/>
                    </a:lnTo>
                    <a:lnTo>
                      <a:pt x="5961" y="891"/>
                    </a:lnTo>
                    <a:lnTo>
                      <a:pt x="5962" y="940"/>
                    </a:lnTo>
                    <a:lnTo>
                      <a:pt x="5962" y="2636"/>
                    </a:lnTo>
                    <a:lnTo>
                      <a:pt x="5961" y="2684"/>
                    </a:lnTo>
                    <a:lnTo>
                      <a:pt x="5957" y="2732"/>
                    </a:lnTo>
                    <a:lnTo>
                      <a:pt x="5952" y="2778"/>
                    </a:lnTo>
                    <a:lnTo>
                      <a:pt x="5943" y="2825"/>
                    </a:lnTo>
                    <a:lnTo>
                      <a:pt x="5932" y="2870"/>
                    </a:lnTo>
                    <a:lnTo>
                      <a:pt x="5920" y="2915"/>
                    </a:lnTo>
                    <a:lnTo>
                      <a:pt x="5905" y="2958"/>
                    </a:lnTo>
                    <a:lnTo>
                      <a:pt x="5888" y="3000"/>
                    </a:lnTo>
                    <a:lnTo>
                      <a:pt x="5869" y="3042"/>
                    </a:lnTo>
                    <a:lnTo>
                      <a:pt x="5849" y="3082"/>
                    </a:lnTo>
                    <a:lnTo>
                      <a:pt x="5826" y="3121"/>
                    </a:lnTo>
                    <a:lnTo>
                      <a:pt x="5801" y="3159"/>
                    </a:lnTo>
                    <a:lnTo>
                      <a:pt x="5775" y="3196"/>
                    </a:lnTo>
                    <a:lnTo>
                      <a:pt x="5747" y="3232"/>
                    </a:lnTo>
                    <a:lnTo>
                      <a:pt x="5718" y="3266"/>
                    </a:lnTo>
                    <a:lnTo>
                      <a:pt x="5687" y="3299"/>
                    </a:lnTo>
                    <a:lnTo>
                      <a:pt x="5654" y="3330"/>
                    </a:lnTo>
                    <a:lnTo>
                      <a:pt x="5620" y="3359"/>
                    </a:lnTo>
                    <a:lnTo>
                      <a:pt x="5584" y="3387"/>
                    </a:lnTo>
                    <a:lnTo>
                      <a:pt x="5547" y="3414"/>
                    </a:lnTo>
                    <a:lnTo>
                      <a:pt x="5509" y="3438"/>
                    </a:lnTo>
                    <a:lnTo>
                      <a:pt x="5470" y="3461"/>
                    </a:lnTo>
                    <a:lnTo>
                      <a:pt x="5430" y="3481"/>
                    </a:lnTo>
                    <a:lnTo>
                      <a:pt x="5389" y="3500"/>
                    </a:lnTo>
                    <a:lnTo>
                      <a:pt x="5345" y="3517"/>
                    </a:lnTo>
                    <a:lnTo>
                      <a:pt x="5302" y="3532"/>
                    </a:lnTo>
                    <a:lnTo>
                      <a:pt x="5257" y="3545"/>
                    </a:lnTo>
                    <a:lnTo>
                      <a:pt x="5213" y="3555"/>
                    </a:lnTo>
                    <a:lnTo>
                      <a:pt x="5166" y="3564"/>
                    </a:lnTo>
                    <a:lnTo>
                      <a:pt x="5120" y="3570"/>
                    </a:lnTo>
                    <a:lnTo>
                      <a:pt x="5072" y="3573"/>
                    </a:lnTo>
                    <a:lnTo>
                      <a:pt x="5024" y="3574"/>
                    </a:lnTo>
                    <a:lnTo>
                      <a:pt x="938" y="3574"/>
                    </a:lnTo>
                    <a:lnTo>
                      <a:pt x="891" y="3573"/>
                    </a:lnTo>
                    <a:lnTo>
                      <a:pt x="843" y="3570"/>
                    </a:lnTo>
                    <a:lnTo>
                      <a:pt x="796" y="3564"/>
                    </a:lnTo>
                    <a:lnTo>
                      <a:pt x="750" y="3555"/>
                    </a:lnTo>
                    <a:lnTo>
                      <a:pt x="705" y="3545"/>
                    </a:lnTo>
                    <a:lnTo>
                      <a:pt x="660" y="3532"/>
                    </a:lnTo>
                    <a:lnTo>
                      <a:pt x="617" y="3517"/>
                    </a:lnTo>
                    <a:lnTo>
                      <a:pt x="574" y="3500"/>
                    </a:lnTo>
                    <a:lnTo>
                      <a:pt x="532" y="3481"/>
                    </a:lnTo>
                    <a:lnTo>
                      <a:pt x="492" y="3461"/>
                    </a:lnTo>
                    <a:lnTo>
                      <a:pt x="453" y="3438"/>
                    </a:lnTo>
                    <a:lnTo>
                      <a:pt x="415" y="3414"/>
                    </a:lnTo>
                    <a:lnTo>
                      <a:pt x="378" y="3387"/>
                    </a:lnTo>
                    <a:lnTo>
                      <a:pt x="343" y="3359"/>
                    </a:lnTo>
                    <a:lnTo>
                      <a:pt x="309" y="3330"/>
                    </a:lnTo>
                    <a:lnTo>
                      <a:pt x="276" y="3299"/>
                    </a:lnTo>
                    <a:lnTo>
                      <a:pt x="244" y="3266"/>
                    </a:lnTo>
                    <a:lnTo>
                      <a:pt x="215" y="3232"/>
                    </a:lnTo>
                    <a:lnTo>
                      <a:pt x="187" y="3196"/>
                    </a:lnTo>
                    <a:lnTo>
                      <a:pt x="161" y="3159"/>
                    </a:lnTo>
                    <a:lnTo>
                      <a:pt x="136" y="3121"/>
                    </a:lnTo>
                    <a:lnTo>
                      <a:pt x="114" y="3082"/>
                    </a:lnTo>
                    <a:lnTo>
                      <a:pt x="93" y="3042"/>
                    </a:lnTo>
                    <a:lnTo>
                      <a:pt x="74" y="3000"/>
                    </a:lnTo>
                    <a:lnTo>
                      <a:pt x="57" y="2958"/>
                    </a:lnTo>
                    <a:lnTo>
                      <a:pt x="42" y="2915"/>
                    </a:lnTo>
                    <a:lnTo>
                      <a:pt x="30" y="2870"/>
                    </a:lnTo>
                    <a:lnTo>
                      <a:pt x="19" y="2825"/>
                    </a:lnTo>
                    <a:lnTo>
                      <a:pt x="12" y="2778"/>
                    </a:lnTo>
                    <a:lnTo>
                      <a:pt x="5" y="2732"/>
                    </a:lnTo>
                    <a:lnTo>
                      <a:pt x="1" y="2684"/>
                    </a:lnTo>
                    <a:lnTo>
                      <a:pt x="0" y="2636"/>
                    </a:lnTo>
                    <a:lnTo>
                      <a:pt x="0" y="940"/>
                    </a:lnTo>
                    <a:lnTo>
                      <a:pt x="1" y="891"/>
                    </a:lnTo>
                    <a:lnTo>
                      <a:pt x="5" y="844"/>
                    </a:lnTo>
                    <a:lnTo>
                      <a:pt x="12" y="797"/>
                    </a:lnTo>
                    <a:lnTo>
                      <a:pt x="19" y="751"/>
                    </a:lnTo>
                    <a:lnTo>
                      <a:pt x="30" y="706"/>
                    </a:lnTo>
                    <a:lnTo>
                      <a:pt x="42" y="661"/>
                    </a:lnTo>
                    <a:lnTo>
                      <a:pt x="57" y="618"/>
                    </a:lnTo>
                    <a:lnTo>
                      <a:pt x="74" y="575"/>
                    </a:lnTo>
                    <a:lnTo>
                      <a:pt x="93" y="533"/>
                    </a:lnTo>
                    <a:lnTo>
                      <a:pt x="114" y="493"/>
                    </a:lnTo>
                    <a:lnTo>
                      <a:pt x="136" y="454"/>
                    </a:lnTo>
                    <a:lnTo>
                      <a:pt x="161" y="415"/>
                    </a:lnTo>
                    <a:lnTo>
                      <a:pt x="187" y="378"/>
                    </a:lnTo>
                    <a:lnTo>
                      <a:pt x="215" y="343"/>
                    </a:lnTo>
                    <a:lnTo>
                      <a:pt x="244" y="310"/>
                    </a:lnTo>
                    <a:lnTo>
                      <a:pt x="276" y="277"/>
                    </a:lnTo>
                    <a:lnTo>
                      <a:pt x="309" y="245"/>
                    </a:lnTo>
                    <a:lnTo>
                      <a:pt x="343" y="215"/>
                    </a:lnTo>
                    <a:lnTo>
                      <a:pt x="378" y="188"/>
                    </a:lnTo>
                    <a:lnTo>
                      <a:pt x="415" y="161"/>
                    </a:lnTo>
                    <a:lnTo>
                      <a:pt x="453" y="137"/>
                    </a:lnTo>
                    <a:lnTo>
                      <a:pt x="492" y="115"/>
                    </a:lnTo>
                    <a:lnTo>
                      <a:pt x="532" y="94"/>
                    </a:lnTo>
                    <a:lnTo>
                      <a:pt x="574" y="74"/>
                    </a:lnTo>
                    <a:lnTo>
                      <a:pt x="617" y="58"/>
                    </a:lnTo>
                    <a:lnTo>
                      <a:pt x="660" y="43"/>
                    </a:lnTo>
                    <a:lnTo>
                      <a:pt x="705" y="30"/>
                    </a:lnTo>
                    <a:lnTo>
                      <a:pt x="750" y="19"/>
                    </a:lnTo>
                    <a:lnTo>
                      <a:pt x="796" y="11"/>
                    </a:lnTo>
                    <a:lnTo>
                      <a:pt x="843" y="6"/>
                    </a:lnTo>
                    <a:lnTo>
                      <a:pt x="891" y="1"/>
                    </a:lnTo>
                    <a:lnTo>
                      <a:pt x="938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Freeform 206"/>
              <p:cNvSpPr/>
              <p:nvPr/>
            </p:nvSpPr>
            <p:spPr bwMode="auto">
              <a:xfrm>
                <a:off x="2966" y="4314"/>
                <a:ext cx="79" cy="80"/>
              </a:xfrm>
              <a:custGeom>
                <a:avLst/>
                <a:gdLst>
                  <a:gd name="T0" fmla="*/ 1059 w 1270"/>
                  <a:gd name="T1" fmla="*/ 0 h 1273"/>
                  <a:gd name="T2" fmla="*/ 1081 w 1270"/>
                  <a:gd name="T3" fmla="*/ 2 h 1273"/>
                  <a:gd name="T4" fmla="*/ 1101 w 1270"/>
                  <a:gd name="T5" fmla="*/ 5 h 1273"/>
                  <a:gd name="T6" fmla="*/ 1141 w 1270"/>
                  <a:gd name="T7" fmla="*/ 17 h 1273"/>
                  <a:gd name="T8" fmla="*/ 1177 w 1270"/>
                  <a:gd name="T9" fmla="*/ 38 h 1273"/>
                  <a:gd name="T10" fmla="*/ 1209 w 1270"/>
                  <a:gd name="T11" fmla="*/ 63 h 1273"/>
                  <a:gd name="T12" fmla="*/ 1234 w 1270"/>
                  <a:gd name="T13" fmla="*/ 95 h 1273"/>
                  <a:gd name="T14" fmla="*/ 1254 w 1270"/>
                  <a:gd name="T15" fmla="*/ 131 h 1273"/>
                  <a:gd name="T16" fmla="*/ 1266 w 1270"/>
                  <a:gd name="T17" fmla="*/ 170 h 1273"/>
                  <a:gd name="T18" fmla="*/ 1269 w 1270"/>
                  <a:gd name="T19" fmla="*/ 191 h 1273"/>
                  <a:gd name="T20" fmla="*/ 1270 w 1270"/>
                  <a:gd name="T21" fmla="*/ 212 h 1273"/>
                  <a:gd name="T22" fmla="*/ 1270 w 1270"/>
                  <a:gd name="T23" fmla="*/ 1072 h 1273"/>
                  <a:gd name="T24" fmla="*/ 1268 w 1270"/>
                  <a:gd name="T25" fmla="*/ 1093 h 1273"/>
                  <a:gd name="T26" fmla="*/ 1261 w 1270"/>
                  <a:gd name="T27" fmla="*/ 1124 h 1273"/>
                  <a:gd name="T28" fmla="*/ 1245 w 1270"/>
                  <a:gd name="T29" fmla="*/ 1162 h 1273"/>
                  <a:gd name="T30" fmla="*/ 1223 w 1270"/>
                  <a:gd name="T31" fmla="*/ 1196 h 1273"/>
                  <a:gd name="T32" fmla="*/ 1193 w 1270"/>
                  <a:gd name="T33" fmla="*/ 1225 h 1273"/>
                  <a:gd name="T34" fmla="*/ 1159 w 1270"/>
                  <a:gd name="T35" fmla="*/ 1247 h 1273"/>
                  <a:gd name="T36" fmla="*/ 1122 w 1270"/>
                  <a:gd name="T37" fmla="*/ 1264 h 1273"/>
                  <a:gd name="T38" fmla="*/ 1091 w 1270"/>
                  <a:gd name="T39" fmla="*/ 1270 h 1273"/>
                  <a:gd name="T40" fmla="*/ 1069 w 1270"/>
                  <a:gd name="T41" fmla="*/ 1272 h 1273"/>
                  <a:gd name="T42" fmla="*/ 211 w 1270"/>
                  <a:gd name="T43" fmla="*/ 1273 h 1273"/>
                  <a:gd name="T44" fmla="*/ 190 w 1270"/>
                  <a:gd name="T45" fmla="*/ 1271 h 1273"/>
                  <a:gd name="T46" fmla="*/ 169 w 1270"/>
                  <a:gd name="T47" fmla="*/ 1268 h 1273"/>
                  <a:gd name="T48" fmla="*/ 130 w 1270"/>
                  <a:gd name="T49" fmla="*/ 1256 h 1273"/>
                  <a:gd name="T50" fmla="*/ 94 w 1270"/>
                  <a:gd name="T51" fmla="*/ 1236 h 1273"/>
                  <a:gd name="T52" fmla="*/ 62 w 1270"/>
                  <a:gd name="T53" fmla="*/ 1211 h 1273"/>
                  <a:gd name="T54" fmla="*/ 36 w 1270"/>
                  <a:gd name="T55" fmla="*/ 1179 h 1273"/>
                  <a:gd name="T56" fmla="*/ 16 w 1270"/>
                  <a:gd name="T57" fmla="*/ 1143 h 1273"/>
                  <a:gd name="T58" fmla="*/ 4 w 1270"/>
                  <a:gd name="T59" fmla="*/ 1104 h 1273"/>
                  <a:gd name="T60" fmla="*/ 1 w 1270"/>
                  <a:gd name="T61" fmla="*/ 1083 h 1273"/>
                  <a:gd name="T62" fmla="*/ 0 w 1270"/>
                  <a:gd name="T63" fmla="*/ 1061 h 1273"/>
                  <a:gd name="T64" fmla="*/ 0 w 1270"/>
                  <a:gd name="T65" fmla="*/ 202 h 1273"/>
                  <a:gd name="T66" fmla="*/ 2 w 1270"/>
                  <a:gd name="T67" fmla="*/ 180 h 1273"/>
                  <a:gd name="T68" fmla="*/ 9 w 1270"/>
                  <a:gd name="T69" fmla="*/ 150 h 1273"/>
                  <a:gd name="T70" fmla="*/ 25 w 1270"/>
                  <a:gd name="T71" fmla="*/ 112 h 1273"/>
                  <a:gd name="T72" fmla="*/ 48 w 1270"/>
                  <a:gd name="T73" fmla="*/ 78 h 1273"/>
                  <a:gd name="T74" fmla="*/ 77 w 1270"/>
                  <a:gd name="T75" fmla="*/ 49 h 1273"/>
                  <a:gd name="T76" fmla="*/ 111 w 1270"/>
                  <a:gd name="T77" fmla="*/ 27 h 1273"/>
                  <a:gd name="T78" fmla="*/ 149 w 1270"/>
                  <a:gd name="T79" fmla="*/ 10 h 1273"/>
                  <a:gd name="T80" fmla="*/ 179 w 1270"/>
                  <a:gd name="T81" fmla="*/ 4 h 1273"/>
                  <a:gd name="T82" fmla="*/ 201 w 1270"/>
                  <a:gd name="T83" fmla="*/ 2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0" h="1273">
                    <a:moveTo>
                      <a:pt x="211" y="0"/>
                    </a:moveTo>
                    <a:lnTo>
                      <a:pt x="1059" y="0"/>
                    </a:lnTo>
                    <a:lnTo>
                      <a:pt x="1069" y="2"/>
                    </a:lnTo>
                    <a:lnTo>
                      <a:pt x="1081" y="2"/>
                    </a:lnTo>
                    <a:lnTo>
                      <a:pt x="1091" y="4"/>
                    </a:lnTo>
                    <a:lnTo>
                      <a:pt x="1101" y="5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59" y="27"/>
                    </a:lnTo>
                    <a:lnTo>
                      <a:pt x="1177" y="38"/>
                    </a:lnTo>
                    <a:lnTo>
                      <a:pt x="1193" y="49"/>
                    </a:lnTo>
                    <a:lnTo>
                      <a:pt x="1209" y="63"/>
                    </a:lnTo>
                    <a:lnTo>
                      <a:pt x="1223" y="78"/>
                    </a:lnTo>
                    <a:lnTo>
                      <a:pt x="1234" y="95"/>
                    </a:lnTo>
                    <a:lnTo>
                      <a:pt x="1245" y="112"/>
                    </a:lnTo>
                    <a:lnTo>
                      <a:pt x="1254" y="131"/>
                    </a:lnTo>
                    <a:lnTo>
                      <a:pt x="1261" y="150"/>
                    </a:lnTo>
                    <a:lnTo>
                      <a:pt x="1266" y="170"/>
                    </a:lnTo>
                    <a:lnTo>
                      <a:pt x="1268" y="180"/>
                    </a:lnTo>
                    <a:lnTo>
                      <a:pt x="1269" y="191"/>
                    </a:lnTo>
                    <a:lnTo>
                      <a:pt x="1270" y="202"/>
                    </a:lnTo>
                    <a:lnTo>
                      <a:pt x="1270" y="212"/>
                    </a:lnTo>
                    <a:lnTo>
                      <a:pt x="1270" y="1061"/>
                    </a:lnTo>
                    <a:lnTo>
                      <a:pt x="1270" y="1072"/>
                    </a:lnTo>
                    <a:lnTo>
                      <a:pt x="1269" y="1083"/>
                    </a:lnTo>
                    <a:lnTo>
                      <a:pt x="1268" y="1093"/>
                    </a:lnTo>
                    <a:lnTo>
                      <a:pt x="1266" y="1104"/>
                    </a:lnTo>
                    <a:lnTo>
                      <a:pt x="1261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6"/>
                    </a:lnTo>
                    <a:lnTo>
                      <a:pt x="1209" y="1211"/>
                    </a:lnTo>
                    <a:lnTo>
                      <a:pt x="1193" y="1225"/>
                    </a:lnTo>
                    <a:lnTo>
                      <a:pt x="1177" y="1236"/>
                    </a:lnTo>
                    <a:lnTo>
                      <a:pt x="1159" y="1247"/>
                    </a:lnTo>
                    <a:lnTo>
                      <a:pt x="1141" y="1256"/>
                    </a:lnTo>
                    <a:lnTo>
                      <a:pt x="1122" y="1264"/>
                    </a:lnTo>
                    <a:lnTo>
                      <a:pt x="1101" y="1268"/>
                    </a:lnTo>
                    <a:lnTo>
                      <a:pt x="1091" y="1270"/>
                    </a:lnTo>
                    <a:lnTo>
                      <a:pt x="1081" y="1271"/>
                    </a:lnTo>
                    <a:lnTo>
                      <a:pt x="1069" y="1272"/>
                    </a:lnTo>
                    <a:lnTo>
                      <a:pt x="1059" y="1273"/>
                    </a:lnTo>
                    <a:lnTo>
                      <a:pt x="211" y="1273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4"/>
                    </a:lnTo>
                    <a:lnTo>
                      <a:pt x="130" y="1256"/>
                    </a:lnTo>
                    <a:lnTo>
                      <a:pt x="111" y="1247"/>
                    </a:lnTo>
                    <a:lnTo>
                      <a:pt x="94" y="1236"/>
                    </a:lnTo>
                    <a:lnTo>
                      <a:pt x="77" y="1225"/>
                    </a:lnTo>
                    <a:lnTo>
                      <a:pt x="62" y="1211"/>
                    </a:lnTo>
                    <a:lnTo>
                      <a:pt x="48" y="1196"/>
                    </a:lnTo>
                    <a:lnTo>
                      <a:pt x="36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4"/>
                    </a:lnTo>
                    <a:lnTo>
                      <a:pt x="4" y="1104"/>
                    </a:lnTo>
                    <a:lnTo>
                      <a:pt x="2" y="1093"/>
                    </a:lnTo>
                    <a:lnTo>
                      <a:pt x="1" y="1083"/>
                    </a:lnTo>
                    <a:lnTo>
                      <a:pt x="0" y="1072"/>
                    </a:lnTo>
                    <a:lnTo>
                      <a:pt x="0" y="1061"/>
                    </a:lnTo>
                    <a:lnTo>
                      <a:pt x="0" y="212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70"/>
                    </a:lnTo>
                    <a:lnTo>
                      <a:pt x="9" y="150"/>
                    </a:lnTo>
                    <a:lnTo>
                      <a:pt x="16" y="131"/>
                    </a:lnTo>
                    <a:lnTo>
                      <a:pt x="25" y="112"/>
                    </a:lnTo>
                    <a:lnTo>
                      <a:pt x="36" y="95"/>
                    </a:lnTo>
                    <a:lnTo>
                      <a:pt x="48" y="78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8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5"/>
                    </a:lnTo>
                    <a:lnTo>
                      <a:pt x="179" y="4"/>
                    </a:lnTo>
                    <a:lnTo>
                      <a:pt x="190" y="2"/>
                    </a:lnTo>
                    <a:lnTo>
                      <a:pt x="201" y="2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Freeform 207"/>
              <p:cNvSpPr/>
              <p:nvPr/>
            </p:nvSpPr>
            <p:spPr bwMode="auto">
              <a:xfrm>
                <a:off x="2966" y="4314"/>
                <a:ext cx="79" cy="80"/>
              </a:xfrm>
              <a:custGeom>
                <a:avLst/>
                <a:gdLst>
                  <a:gd name="T0" fmla="*/ 1059 w 1270"/>
                  <a:gd name="T1" fmla="*/ 0 h 1273"/>
                  <a:gd name="T2" fmla="*/ 1081 w 1270"/>
                  <a:gd name="T3" fmla="*/ 2 h 1273"/>
                  <a:gd name="T4" fmla="*/ 1101 w 1270"/>
                  <a:gd name="T5" fmla="*/ 5 h 1273"/>
                  <a:gd name="T6" fmla="*/ 1141 w 1270"/>
                  <a:gd name="T7" fmla="*/ 17 h 1273"/>
                  <a:gd name="T8" fmla="*/ 1177 w 1270"/>
                  <a:gd name="T9" fmla="*/ 38 h 1273"/>
                  <a:gd name="T10" fmla="*/ 1209 w 1270"/>
                  <a:gd name="T11" fmla="*/ 63 h 1273"/>
                  <a:gd name="T12" fmla="*/ 1234 w 1270"/>
                  <a:gd name="T13" fmla="*/ 95 h 1273"/>
                  <a:gd name="T14" fmla="*/ 1254 w 1270"/>
                  <a:gd name="T15" fmla="*/ 131 h 1273"/>
                  <a:gd name="T16" fmla="*/ 1266 w 1270"/>
                  <a:gd name="T17" fmla="*/ 170 h 1273"/>
                  <a:gd name="T18" fmla="*/ 1269 w 1270"/>
                  <a:gd name="T19" fmla="*/ 191 h 1273"/>
                  <a:gd name="T20" fmla="*/ 1270 w 1270"/>
                  <a:gd name="T21" fmla="*/ 212 h 1273"/>
                  <a:gd name="T22" fmla="*/ 1270 w 1270"/>
                  <a:gd name="T23" fmla="*/ 1072 h 1273"/>
                  <a:gd name="T24" fmla="*/ 1268 w 1270"/>
                  <a:gd name="T25" fmla="*/ 1093 h 1273"/>
                  <a:gd name="T26" fmla="*/ 1261 w 1270"/>
                  <a:gd name="T27" fmla="*/ 1124 h 1273"/>
                  <a:gd name="T28" fmla="*/ 1245 w 1270"/>
                  <a:gd name="T29" fmla="*/ 1162 h 1273"/>
                  <a:gd name="T30" fmla="*/ 1223 w 1270"/>
                  <a:gd name="T31" fmla="*/ 1196 h 1273"/>
                  <a:gd name="T32" fmla="*/ 1193 w 1270"/>
                  <a:gd name="T33" fmla="*/ 1225 h 1273"/>
                  <a:gd name="T34" fmla="*/ 1159 w 1270"/>
                  <a:gd name="T35" fmla="*/ 1247 h 1273"/>
                  <a:gd name="T36" fmla="*/ 1122 w 1270"/>
                  <a:gd name="T37" fmla="*/ 1264 h 1273"/>
                  <a:gd name="T38" fmla="*/ 1091 w 1270"/>
                  <a:gd name="T39" fmla="*/ 1270 h 1273"/>
                  <a:gd name="T40" fmla="*/ 1069 w 1270"/>
                  <a:gd name="T41" fmla="*/ 1272 h 1273"/>
                  <a:gd name="T42" fmla="*/ 211 w 1270"/>
                  <a:gd name="T43" fmla="*/ 1273 h 1273"/>
                  <a:gd name="T44" fmla="*/ 190 w 1270"/>
                  <a:gd name="T45" fmla="*/ 1271 h 1273"/>
                  <a:gd name="T46" fmla="*/ 169 w 1270"/>
                  <a:gd name="T47" fmla="*/ 1268 h 1273"/>
                  <a:gd name="T48" fmla="*/ 130 w 1270"/>
                  <a:gd name="T49" fmla="*/ 1256 h 1273"/>
                  <a:gd name="T50" fmla="*/ 94 w 1270"/>
                  <a:gd name="T51" fmla="*/ 1236 h 1273"/>
                  <a:gd name="T52" fmla="*/ 62 w 1270"/>
                  <a:gd name="T53" fmla="*/ 1211 h 1273"/>
                  <a:gd name="T54" fmla="*/ 36 w 1270"/>
                  <a:gd name="T55" fmla="*/ 1179 h 1273"/>
                  <a:gd name="T56" fmla="*/ 16 w 1270"/>
                  <a:gd name="T57" fmla="*/ 1143 h 1273"/>
                  <a:gd name="T58" fmla="*/ 4 w 1270"/>
                  <a:gd name="T59" fmla="*/ 1104 h 1273"/>
                  <a:gd name="T60" fmla="*/ 1 w 1270"/>
                  <a:gd name="T61" fmla="*/ 1083 h 1273"/>
                  <a:gd name="T62" fmla="*/ 0 w 1270"/>
                  <a:gd name="T63" fmla="*/ 1061 h 1273"/>
                  <a:gd name="T64" fmla="*/ 0 w 1270"/>
                  <a:gd name="T65" fmla="*/ 202 h 1273"/>
                  <a:gd name="T66" fmla="*/ 2 w 1270"/>
                  <a:gd name="T67" fmla="*/ 180 h 1273"/>
                  <a:gd name="T68" fmla="*/ 9 w 1270"/>
                  <a:gd name="T69" fmla="*/ 150 h 1273"/>
                  <a:gd name="T70" fmla="*/ 25 w 1270"/>
                  <a:gd name="T71" fmla="*/ 112 h 1273"/>
                  <a:gd name="T72" fmla="*/ 48 w 1270"/>
                  <a:gd name="T73" fmla="*/ 78 h 1273"/>
                  <a:gd name="T74" fmla="*/ 77 w 1270"/>
                  <a:gd name="T75" fmla="*/ 49 h 1273"/>
                  <a:gd name="T76" fmla="*/ 111 w 1270"/>
                  <a:gd name="T77" fmla="*/ 27 h 1273"/>
                  <a:gd name="T78" fmla="*/ 149 w 1270"/>
                  <a:gd name="T79" fmla="*/ 10 h 1273"/>
                  <a:gd name="T80" fmla="*/ 179 w 1270"/>
                  <a:gd name="T81" fmla="*/ 4 h 1273"/>
                  <a:gd name="T82" fmla="*/ 201 w 1270"/>
                  <a:gd name="T83" fmla="*/ 2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0" h="1273">
                    <a:moveTo>
                      <a:pt x="211" y="0"/>
                    </a:moveTo>
                    <a:lnTo>
                      <a:pt x="1059" y="0"/>
                    </a:lnTo>
                    <a:lnTo>
                      <a:pt x="1069" y="2"/>
                    </a:lnTo>
                    <a:lnTo>
                      <a:pt x="1081" y="2"/>
                    </a:lnTo>
                    <a:lnTo>
                      <a:pt x="1091" y="4"/>
                    </a:lnTo>
                    <a:lnTo>
                      <a:pt x="1101" y="5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59" y="27"/>
                    </a:lnTo>
                    <a:lnTo>
                      <a:pt x="1177" y="38"/>
                    </a:lnTo>
                    <a:lnTo>
                      <a:pt x="1193" y="49"/>
                    </a:lnTo>
                    <a:lnTo>
                      <a:pt x="1209" y="63"/>
                    </a:lnTo>
                    <a:lnTo>
                      <a:pt x="1223" y="78"/>
                    </a:lnTo>
                    <a:lnTo>
                      <a:pt x="1234" y="95"/>
                    </a:lnTo>
                    <a:lnTo>
                      <a:pt x="1245" y="112"/>
                    </a:lnTo>
                    <a:lnTo>
                      <a:pt x="1254" y="131"/>
                    </a:lnTo>
                    <a:lnTo>
                      <a:pt x="1261" y="150"/>
                    </a:lnTo>
                    <a:lnTo>
                      <a:pt x="1266" y="170"/>
                    </a:lnTo>
                    <a:lnTo>
                      <a:pt x="1268" y="180"/>
                    </a:lnTo>
                    <a:lnTo>
                      <a:pt x="1269" y="191"/>
                    </a:lnTo>
                    <a:lnTo>
                      <a:pt x="1270" y="202"/>
                    </a:lnTo>
                    <a:lnTo>
                      <a:pt x="1270" y="212"/>
                    </a:lnTo>
                    <a:lnTo>
                      <a:pt x="1270" y="1061"/>
                    </a:lnTo>
                    <a:lnTo>
                      <a:pt x="1270" y="1072"/>
                    </a:lnTo>
                    <a:lnTo>
                      <a:pt x="1269" y="1083"/>
                    </a:lnTo>
                    <a:lnTo>
                      <a:pt x="1268" y="1093"/>
                    </a:lnTo>
                    <a:lnTo>
                      <a:pt x="1266" y="1104"/>
                    </a:lnTo>
                    <a:lnTo>
                      <a:pt x="1261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6"/>
                    </a:lnTo>
                    <a:lnTo>
                      <a:pt x="1209" y="1211"/>
                    </a:lnTo>
                    <a:lnTo>
                      <a:pt x="1193" y="1225"/>
                    </a:lnTo>
                    <a:lnTo>
                      <a:pt x="1177" y="1236"/>
                    </a:lnTo>
                    <a:lnTo>
                      <a:pt x="1159" y="1247"/>
                    </a:lnTo>
                    <a:lnTo>
                      <a:pt x="1141" y="1256"/>
                    </a:lnTo>
                    <a:lnTo>
                      <a:pt x="1122" y="1264"/>
                    </a:lnTo>
                    <a:lnTo>
                      <a:pt x="1101" y="1268"/>
                    </a:lnTo>
                    <a:lnTo>
                      <a:pt x="1091" y="1270"/>
                    </a:lnTo>
                    <a:lnTo>
                      <a:pt x="1081" y="1271"/>
                    </a:lnTo>
                    <a:lnTo>
                      <a:pt x="1069" y="1272"/>
                    </a:lnTo>
                    <a:lnTo>
                      <a:pt x="1059" y="1273"/>
                    </a:lnTo>
                    <a:lnTo>
                      <a:pt x="211" y="1273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4"/>
                    </a:lnTo>
                    <a:lnTo>
                      <a:pt x="130" y="1256"/>
                    </a:lnTo>
                    <a:lnTo>
                      <a:pt x="111" y="1247"/>
                    </a:lnTo>
                    <a:lnTo>
                      <a:pt x="94" y="1236"/>
                    </a:lnTo>
                    <a:lnTo>
                      <a:pt x="77" y="1225"/>
                    </a:lnTo>
                    <a:lnTo>
                      <a:pt x="62" y="1211"/>
                    </a:lnTo>
                    <a:lnTo>
                      <a:pt x="48" y="1196"/>
                    </a:lnTo>
                    <a:lnTo>
                      <a:pt x="36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4"/>
                    </a:lnTo>
                    <a:lnTo>
                      <a:pt x="4" y="1104"/>
                    </a:lnTo>
                    <a:lnTo>
                      <a:pt x="2" y="1093"/>
                    </a:lnTo>
                    <a:lnTo>
                      <a:pt x="1" y="1083"/>
                    </a:lnTo>
                    <a:lnTo>
                      <a:pt x="0" y="1072"/>
                    </a:lnTo>
                    <a:lnTo>
                      <a:pt x="0" y="1061"/>
                    </a:lnTo>
                    <a:lnTo>
                      <a:pt x="0" y="212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70"/>
                    </a:lnTo>
                    <a:lnTo>
                      <a:pt x="9" y="150"/>
                    </a:lnTo>
                    <a:lnTo>
                      <a:pt x="16" y="131"/>
                    </a:lnTo>
                    <a:lnTo>
                      <a:pt x="25" y="112"/>
                    </a:lnTo>
                    <a:lnTo>
                      <a:pt x="36" y="95"/>
                    </a:lnTo>
                    <a:lnTo>
                      <a:pt x="48" y="78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8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5"/>
                    </a:lnTo>
                    <a:lnTo>
                      <a:pt x="179" y="4"/>
                    </a:lnTo>
                    <a:lnTo>
                      <a:pt x="190" y="2"/>
                    </a:lnTo>
                    <a:lnTo>
                      <a:pt x="201" y="2"/>
                    </a:lnTo>
                    <a:lnTo>
                      <a:pt x="211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Freeform 208"/>
              <p:cNvSpPr/>
              <p:nvPr/>
            </p:nvSpPr>
            <p:spPr bwMode="auto">
              <a:xfrm>
                <a:off x="3081" y="4314"/>
                <a:ext cx="80" cy="80"/>
              </a:xfrm>
              <a:custGeom>
                <a:avLst/>
                <a:gdLst>
                  <a:gd name="T0" fmla="*/ 1059 w 1271"/>
                  <a:gd name="T1" fmla="*/ 0 h 1273"/>
                  <a:gd name="T2" fmla="*/ 1081 w 1271"/>
                  <a:gd name="T3" fmla="*/ 2 h 1273"/>
                  <a:gd name="T4" fmla="*/ 1102 w 1271"/>
                  <a:gd name="T5" fmla="*/ 5 h 1273"/>
                  <a:gd name="T6" fmla="*/ 1141 w 1271"/>
                  <a:gd name="T7" fmla="*/ 17 h 1273"/>
                  <a:gd name="T8" fmla="*/ 1177 w 1271"/>
                  <a:gd name="T9" fmla="*/ 38 h 1273"/>
                  <a:gd name="T10" fmla="*/ 1209 w 1271"/>
                  <a:gd name="T11" fmla="*/ 63 h 1273"/>
                  <a:gd name="T12" fmla="*/ 1234 w 1271"/>
                  <a:gd name="T13" fmla="*/ 95 h 1273"/>
                  <a:gd name="T14" fmla="*/ 1254 w 1271"/>
                  <a:gd name="T15" fmla="*/ 131 h 1273"/>
                  <a:gd name="T16" fmla="*/ 1266 w 1271"/>
                  <a:gd name="T17" fmla="*/ 170 h 1273"/>
                  <a:gd name="T18" fmla="*/ 1270 w 1271"/>
                  <a:gd name="T19" fmla="*/ 191 h 1273"/>
                  <a:gd name="T20" fmla="*/ 1271 w 1271"/>
                  <a:gd name="T21" fmla="*/ 212 h 1273"/>
                  <a:gd name="T22" fmla="*/ 1270 w 1271"/>
                  <a:gd name="T23" fmla="*/ 1072 h 1273"/>
                  <a:gd name="T24" fmla="*/ 1268 w 1271"/>
                  <a:gd name="T25" fmla="*/ 1093 h 1273"/>
                  <a:gd name="T26" fmla="*/ 1262 w 1271"/>
                  <a:gd name="T27" fmla="*/ 1124 h 1273"/>
                  <a:gd name="T28" fmla="*/ 1245 w 1271"/>
                  <a:gd name="T29" fmla="*/ 1162 h 1273"/>
                  <a:gd name="T30" fmla="*/ 1223 w 1271"/>
                  <a:gd name="T31" fmla="*/ 1196 h 1273"/>
                  <a:gd name="T32" fmla="*/ 1194 w 1271"/>
                  <a:gd name="T33" fmla="*/ 1225 h 1273"/>
                  <a:gd name="T34" fmla="*/ 1160 w 1271"/>
                  <a:gd name="T35" fmla="*/ 1247 h 1273"/>
                  <a:gd name="T36" fmla="*/ 1122 w 1271"/>
                  <a:gd name="T37" fmla="*/ 1264 h 1273"/>
                  <a:gd name="T38" fmla="*/ 1091 w 1271"/>
                  <a:gd name="T39" fmla="*/ 1270 h 1273"/>
                  <a:gd name="T40" fmla="*/ 1070 w 1271"/>
                  <a:gd name="T41" fmla="*/ 1272 h 1273"/>
                  <a:gd name="T42" fmla="*/ 212 w 1271"/>
                  <a:gd name="T43" fmla="*/ 1273 h 1273"/>
                  <a:gd name="T44" fmla="*/ 190 w 1271"/>
                  <a:gd name="T45" fmla="*/ 1271 h 1273"/>
                  <a:gd name="T46" fmla="*/ 169 w 1271"/>
                  <a:gd name="T47" fmla="*/ 1268 h 1273"/>
                  <a:gd name="T48" fmla="*/ 130 w 1271"/>
                  <a:gd name="T49" fmla="*/ 1256 h 1273"/>
                  <a:gd name="T50" fmla="*/ 94 w 1271"/>
                  <a:gd name="T51" fmla="*/ 1236 h 1273"/>
                  <a:gd name="T52" fmla="*/ 62 w 1271"/>
                  <a:gd name="T53" fmla="*/ 1211 h 1273"/>
                  <a:gd name="T54" fmla="*/ 37 w 1271"/>
                  <a:gd name="T55" fmla="*/ 1179 h 1273"/>
                  <a:gd name="T56" fmla="*/ 16 w 1271"/>
                  <a:gd name="T57" fmla="*/ 1143 h 1273"/>
                  <a:gd name="T58" fmla="*/ 4 w 1271"/>
                  <a:gd name="T59" fmla="*/ 1104 h 1273"/>
                  <a:gd name="T60" fmla="*/ 1 w 1271"/>
                  <a:gd name="T61" fmla="*/ 1083 h 1273"/>
                  <a:gd name="T62" fmla="*/ 0 w 1271"/>
                  <a:gd name="T63" fmla="*/ 1061 h 1273"/>
                  <a:gd name="T64" fmla="*/ 1 w 1271"/>
                  <a:gd name="T65" fmla="*/ 202 h 1273"/>
                  <a:gd name="T66" fmla="*/ 3 w 1271"/>
                  <a:gd name="T67" fmla="*/ 180 h 1273"/>
                  <a:gd name="T68" fmla="*/ 9 w 1271"/>
                  <a:gd name="T69" fmla="*/ 150 h 1273"/>
                  <a:gd name="T70" fmla="*/ 25 w 1271"/>
                  <a:gd name="T71" fmla="*/ 112 h 1273"/>
                  <a:gd name="T72" fmla="*/ 48 w 1271"/>
                  <a:gd name="T73" fmla="*/ 78 h 1273"/>
                  <a:gd name="T74" fmla="*/ 77 w 1271"/>
                  <a:gd name="T75" fmla="*/ 49 h 1273"/>
                  <a:gd name="T76" fmla="*/ 111 w 1271"/>
                  <a:gd name="T77" fmla="*/ 27 h 1273"/>
                  <a:gd name="T78" fmla="*/ 149 w 1271"/>
                  <a:gd name="T79" fmla="*/ 10 h 1273"/>
                  <a:gd name="T80" fmla="*/ 179 w 1271"/>
                  <a:gd name="T81" fmla="*/ 4 h 1273"/>
                  <a:gd name="T82" fmla="*/ 201 w 1271"/>
                  <a:gd name="T83" fmla="*/ 2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3">
                    <a:moveTo>
                      <a:pt x="212" y="0"/>
                    </a:moveTo>
                    <a:lnTo>
                      <a:pt x="1059" y="0"/>
                    </a:lnTo>
                    <a:lnTo>
                      <a:pt x="1070" y="2"/>
                    </a:lnTo>
                    <a:lnTo>
                      <a:pt x="1081" y="2"/>
                    </a:lnTo>
                    <a:lnTo>
                      <a:pt x="1091" y="4"/>
                    </a:lnTo>
                    <a:lnTo>
                      <a:pt x="1102" y="5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60" y="27"/>
                    </a:lnTo>
                    <a:lnTo>
                      <a:pt x="1177" y="38"/>
                    </a:lnTo>
                    <a:lnTo>
                      <a:pt x="1194" y="49"/>
                    </a:lnTo>
                    <a:lnTo>
                      <a:pt x="1209" y="63"/>
                    </a:lnTo>
                    <a:lnTo>
                      <a:pt x="1223" y="78"/>
                    </a:lnTo>
                    <a:lnTo>
                      <a:pt x="1234" y="95"/>
                    </a:lnTo>
                    <a:lnTo>
                      <a:pt x="1245" y="112"/>
                    </a:lnTo>
                    <a:lnTo>
                      <a:pt x="1254" y="131"/>
                    </a:lnTo>
                    <a:lnTo>
                      <a:pt x="1262" y="150"/>
                    </a:lnTo>
                    <a:lnTo>
                      <a:pt x="1266" y="170"/>
                    </a:lnTo>
                    <a:lnTo>
                      <a:pt x="1268" y="180"/>
                    </a:lnTo>
                    <a:lnTo>
                      <a:pt x="1270" y="191"/>
                    </a:lnTo>
                    <a:lnTo>
                      <a:pt x="1270" y="202"/>
                    </a:lnTo>
                    <a:lnTo>
                      <a:pt x="1271" y="212"/>
                    </a:lnTo>
                    <a:lnTo>
                      <a:pt x="1271" y="1061"/>
                    </a:lnTo>
                    <a:lnTo>
                      <a:pt x="1270" y="1072"/>
                    </a:lnTo>
                    <a:lnTo>
                      <a:pt x="1270" y="1083"/>
                    </a:lnTo>
                    <a:lnTo>
                      <a:pt x="1268" y="1093"/>
                    </a:lnTo>
                    <a:lnTo>
                      <a:pt x="1266" y="1104"/>
                    </a:lnTo>
                    <a:lnTo>
                      <a:pt x="1262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6"/>
                    </a:lnTo>
                    <a:lnTo>
                      <a:pt x="1209" y="1211"/>
                    </a:lnTo>
                    <a:lnTo>
                      <a:pt x="1194" y="1225"/>
                    </a:lnTo>
                    <a:lnTo>
                      <a:pt x="1177" y="1236"/>
                    </a:lnTo>
                    <a:lnTo>
                      <a:pt x="1160" y="1247"/>
                    </a:lnTo>
                    <a:lnTo>
                      <a:pt x="1141" y="1256"/>
                    </a:lnTo>
                    <a:lnTo>
                      <a:pt x="1122" y="1264"/>
                    </a:lnTo>
                    <a:lnTo>
                      <a:pt x="1102" y="1268"/>
                    </a:lnTo>
                    <a:lnTo>
                      <a:pt x="1091" y="1270"/>
                    </a:lnTo>
                    <a:lnTo>
                      <a:pt x="1081" y="1271"/>
                    </a:lnTo>
                    <a:lnTo>
                      <a:pt x="1070" y="1272"/>
                    </a:lnTo>
                    <a:lnTo>
                      <a:pt x="1059" y="1273"/>
                    </a:lnTo>
                    <a:lnTo>
                      <a:pt x="212" y="1273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4"/>
                    </a:lnTo>
                    <a:lnTo>
                      <a:pt x="130" y="1256"/>
                    </a:lnTo>
                    <a:lnTo>
                      <a:pt x="111" y="1247"/>
                    </a:lnTo>
                    <a:lnTo>
                      <a:pt x="94" y="1236"/>
                    </a:lnTo>
                    <a:lnTo>
                      <a:pt x="77" y="1225"/>
                    </a:lnTo>
                    <a:lnTo>
                      <a:pt x="62" y="1211"/>
                    </a:lnTo>
                    <a:lnTo>
                      <a:pt x="48" y="1196"/>
                    </a:lnTo>
                    <a:lnTo>
                      <a:pt x="37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4"/>
                    </a:lnTo>
                    <a:lnTo>
                      <a:pt x="4" y="1104"/>
                    </a:lnTo>
                    <a:lnTo>
                      <a:pt x="3" y="1093"/>
                    </a:lnTo>
                    <a:lnTo>
                      <a:pt x="1" y="1083"/>
                    </a:lnTo>
                    <a:lnTo>
                      <a:pt x="1" y="1072"/>
                    </a:lnTo>
                    <a:lnTo>
                      <a:pt x="0" y="1061"/>
                    </a:lnTo>
                    <a:lnTo>
                      <a:pt x="0" y="212"/>
                    </a:lnTo>
                    <a:lnTo>
                      <a:pt x="1" y="202"/>
                    </a:lnTo>
                    <a:lnTo>
                      <a:pt x="1" y="191"/>
                    </a:lnTo>
                    <a:lnTo>
                      <a:pt x="3" y="180"/>
                    </a:lnTo>
                    <a:lnTo>
                      <a:pt x="4" y="170"/>
                    </a:lnTo>
                    <a:lnTo>
                      <a:pt x="9" y="150"/>
                    </a:lnTo>
                    <a:lnTo>
                      <a:pt x="16" y="131"/>
                    </a:lnTo>
                    <a:lnTo>
                      <a:pt x="25" y="112"/>
                    </a:lnTo>
                    <a:lnTo>
                      <a:pt x="37" y="95"/>
                    </a:lnTo>
                    <a:lnTo>
                      <a:pt x="48" y="78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8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5"/>
                    </a:lnTo>
                    <a:lnTo>
                      <a:pt x="179" y="4"/>
                    </a:lnTo>
                    <a:lnTo>
                      <a:pt x="190" y="2"/>
                    </a:lnTo>
                    <a:lnTo>
                      <a:pt x="201" y="2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Freeform 209"/>
              <p:cNvSpPr/>
              <p:nvPr/>
            </p:nvSpPr>
            <p:spPr bwMode="auto">
              <a:xfrm>
                <a:off x="3081" y="4314"/>
                <a:ext cx="80" cy="80"/>
              </a:xfrm>
              <a:custGeom>
                <a:avLst/>
                <a:gdLst>
                  <a:gd name="T0" fmla="*/ 1059 w 1271"/>
                  <a:gd name="T1" fmla="*/ 0 h 1273"/>
                  <a:gd name="T2" fmla="*/ 1081 w 1271"/>
                  <a:gd name="T3" fmla="*/ 2 h 1273"/>
                  <a:gd name="T4" fmla="*/ 1102 w 1271"/>
                  <a:gd name="T5" fmla="*/ 5 h 1273"/>
                  <a:gd name="T6" fmla="*/ 1141 w 1271"/>
                  <a:gd name="T7" fmla="*/ 17 h 1273"/>
                  <a:gd name="T8" fmla="*/ 1177 w 1271"/>
                  <a:gd name="T9" fmla="*/ 38 h 1273"/>
                  <a:gd name="T10" fmla="*/ 1209 w 1271"/>
                  <a:gd name="T11" fmla="*/ 63 h 1273"/>
                  <a:gd name="T12" fmla="*/ 1234 w 1271"/>
                  <a:gd name="T13" fmla="*/ 95 h 1273"/>
                  <a:gd name="T14" fmla="*/ 1254 w 1271"/>
                  <a:gd name="T15" fmla="*/ 131 h 1273"/>
                  <a:gd name="T16" fmla="*/ 1266 w 1271"/>
                  <a:gd name="T17" fmla="*/ 170 h 1273"/>
                  <a:gd name="T18" fmla="*/ 1270 w 1271"/>
                  <a:gd name="T19" fmla="*/ 191 h 1273"/>
                  <a:gd name="T20" fmla="*/ 1271 w 1271"/>
                  <a:gd name="T21" fmla="*/ 212 h 1273"/>
                  <a:gd name="T22" fmla="*/ 1270 w 1271"/>
                  <a:gd name="T23" fmla="*/ 1072 h 1273"/>
                  <a:gd name="T24" fmla="*/ 1268 w 1271"/>
                  <a:gd name="T25" fmla="*/ 1093 h 1273"/>
                  <a:gd name="T26" fmla="*/ 1262 w 1271"/>
                  <a:gd name="T27" fmla="*/ 1124 h 1273"/>
                  <a:gd name="T28" fmla="*/ 1245 w 1271"/>
                  <a:gd name="T29" fmla="*/ 1162 h 1273"/>
                  <a:gd name="T30" fmla="*/ 1223 w 1271"/>
                  <a:gd name="T31" fmla="*/ 1196 h 1273"/>
                  <a:gd name="T32" fmla="*/ 1194 w 1271"/>
                  <a:gd name="T33" fmla="*/ 1225 h 1273"/>
                  <a:gd name="T34" fmla="*/ 1160 w 1271"/>
                  <a:gd name="T35" fmla="*/ 1247 h 1273"/>
                  <a:gd name="T36" fmla="*/ 1122 w 1271"/>
                  <a:gd name="T37" fmla="*/ 1264 h 1273"/>
                  <a:gd name="T38" fmla="*/ 1091 w 1271"/>
                  <a:gd name="T39" fmla="*/ 1270 h 1273"/>
                  <a:gd name="T40" fmla="*/ 1070 w 1271"/>
                  <a:gd name="T41" fmla="*/ 1272 h 1273"/>
                  <a:gd name="T42" fmla="*/ 212 w 1271"/>
                  <a:gd name="T43" fmla="*/ 1273 h 1273"/>
                  <a:gd name="T44" fmla="*/ 190 w 1271"/>
                  <a:gd name="T45" fmla="*/ 1271 h 1273"/>
                  <a:gd name="T46" fmla="*/ 169 w 1271"/>
                  <a:gd name="T47" fmla="*/ 1268 h 1273"/>
                  <a:gd name="T48" fmla="*/ 130 w 1271"/>
                  <a:gd name="T49" fmla="*/ 1256 h 1273"/>
                  <a:gd name="T50" fmla="*/ 94 w 1271"/>
                  <a:gd name="T51" fmla="*/ 1236 h 1273"/>
                  <a:gd name="T52" fmla="*/ 62 w 1271"/>
                  <a:gd name="T53" fmla="*/ 1211 h 1273"/>
                  <a:gd name="T54" fmla="*/ 37 w 1271"/>
                  <a:gd name="T55" fmla="*/ 1179 h 1273"/>
                  <a:gd name="T56" fmla="*/ 16 w 1271"/>
                  <a:gd name="T57" fmla="*/ 1143 h 1273"/>
                  <a:gd name="T58" fmla="*/ 4 w 1271"/>
                  <a:gd name="T59" fmla="*/ 1104 h 1273"/>
                  <a:gd name="T60" fmla="*/ 1 w 1271"/>
                  <a:gd name="T61" fmla="*/ 1083 h 1273"/>
                  <a:gd name="T62" fmla="*/ 0 w 1271"/>
                  <a:gd name="T63" fmla="*/ 1061 h 1273"/>
                  <a:gd name="T64" fmla="*/ 1 w 1271"/>
                  <a:gd name="T65" fmla="*/ 202 h 1273"/>
                  <a:gd name="T66" fmla="*/ 3 w 1271"/>
                  <a:gd name="T67" fmla="*/ 180 h 1273"/>
                  <a:gd name="T68" fmla="*/ 9 w 1271"/>
                  <a:gd name="T69" fmla="*/ 150 h 1273"/>
                  <a:gd name="T70" fmla="*/ 25 w 1271"/>
                  <a:gd name="T71" fmla="*/ 112 h 1273"/>
                  <a:gd name="T72" fmla="*/ 48 w 1271"/>
                  <a:gd name="T73" fmla="*/ 78 h 1273"/>
                  <a:gd name="T74" fmla="*/ 77 w 1271"/>
                  <a:gd name="T75" fmla="*/ 49 h 1273"/>
                  <a:gd name="T76" fmla="*/ 111 w 1271"/>
                  <a:gd name="T77" fmla="*/ 27 h 1273"/>
                  <a:gd name="T78" fmla="*/ 149 w 1271"/>
                  <a:gd name="T79" fmla="*/ 10 h 1273"/>
                  <a:gd name="T80" fmla="*/ 179 w 1271"/>
                  <a:gd name="T81" fmla="*/ 4 h 1273"/>
                  <a:gd name="T82" fmla="*/ 201 w 1271"/>
                  <a:gd name="T83" fmla="*/ 2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3">
                    <a:moveTo>
                      <a:pt x="212" y="0"/>
                    </a:moveTo>
                    <a:lnTo>
                      <a:pt x="1059" y="0"/>
                    </a:lnTo>
                    <a:lnTo>
                      <a:pt x="1070" y="2"/>
                    </a:lnTo>
                    <a:lnTo>
                      <a:pt x="1081" y="2"/>
                    </a:lnTo>
                    <a:lnTo>
                      <a:pt x="1091" y="4"/>
                    </a:lnTo>
                    <a:lnTo>
                      <a:pt x="1102" y="5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60" y="27"/>
                    </a:lnTo>
                    <a:lnTo>
                      <a:pt x="1177" y="38"/>
                    </a:lnTo>
                    <a:lnTo>
                      <a:pt x="1194" y="49"/>
                    </a:lnTo>
                    <a:lnTo>
                      <a:pt x="1209" y="63"/>
                    </a:lnTo>
                    <a:lnTo>
                      <a:pt x="1223" y="78"/>
                    </a:lnTo>
                    <a:lnTo>
                      <a:pt x="1234" y="95"/>
                    </a:lnTo>
                    <a:lnTo>
                      <a:pt x="1245" y="112"/>
                    </a:lnTo>
                    <a:lnTo>
                      <a:pt x="1254" y="131"/>
                    </a:lnTo>
                    <a:lnTo>
                      <a:pt x="1262" y="150"/>
                    </a:lnTo>
                    <a:lnTo>
                      <a:pt x="1266" y="170"/>
                    </a:lnTo>
                    <a:lnTo>
                      <a:pt x="1268" y="180"/>
                    </a:lnTo>
                    <a:lnTo>
                      <a:pt x="1270" y="191"/>
                    </a:lnTo>
                    <a:lnTo>
                      <a:pt x="1270" y="202"/>
                    </a:lnTo>
                    <a:lnTo>
                      <a:pt x="1271" y="212"/>
                    </a:lnTo>
                    <a:lnTo>
                      <a:pt x="1271" y="1061"/>
                    </a:lnTo>
                    <a:lnTo>
                      <a:pt x="1270" y="1072"/>
                    </a:lnTo>
                    <a:lnTo>
                      <a:pt x="1270" y="1083"/>
                    </a:lnTo>
                    <a:lnTo>
                      <a:pt x="1268" y="1093"/>
                    </a:lnTo>
                    <a:lnTo>
                      <a:pt x="1266" y="1104"/>
                    </a:lnTo>
                    <a:lnTo>
                      <a:pt x="1262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6"/>
                    </a:lnTo>
                    <a:lnTo>
                      <a:pt x="1209" y="1211"/>
                    </a:lnTo>
                    <a:lnTo>
                      <a:pt x="1194" y="1225"/>
                    </a:lnTo>
                    <a:lnTo>
                      <a:pt x="1177" y="1236"/>
                    </a:lnTo>
                    <a:lnTo>
                      <a:pt x="1160" y="1247"/>
                    </a:lnTo>
                    <a:lnTo>
                      <a:pt x="1141" y="1256"/>
                    </a:lnTo>
                    <a:lnTo>
                      <a:pt x="1122" y="1264"/>
                    </a:lnTo>
                    <a:lnTo>
                      <a:pt x="1102" y="1268"/>
                    </a:lnTo>
                    <a:lnTo>
                      <a:pt x="1091" y="1270"/>
                    </a:lnTo>
                    <a:lnTo>
                      <a:pt x="1081" y="1271"/>
                    </a:lnTo>
                    <a:lnTo>
                      <a:pt x="1070" y="1272"/>
                    </a:lnTo>
                    <a:lnTo>
                      <a:pt x="1059" y="1273"/>
                    </a:lnTo>
                    <a:lnTo>
                      <a:pt x="212" y="1273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4"/>
                    </a:lnTo>
                    <a:lnTo>
                      <a:pt x="130" y="1256"/>
                    </a:lnTo>
                    <a:lnTo>
                      <a:pt x="111" y="1247"/>
                    </a:lnTo>
                    <a:lnTo>
                      <a:pt x="94" y="1236"/>
                    </a:lnTo>
                    <a:lnTo>
                      <a:pt x="77" y="1225"/>
                    </a:lnTo>
                    <a:lnTo>
                      <a:pt x="62" y="1211"/>
                    </a:lnTo>
                    <a:lnTo>
                      <a:pt x="48" y="1196"/>
                    </a:lnTo>
                    <a:lnTo>
                      <a:pt x="37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4"/>
                    </a:lnTo>
                    <a:lnTo>
                      <a:pt x="4" y="1104"/>
                    </a:lnTo>
                    <a:lnTo>
                      <a:pt x="3" y="1093"/>
                    </a:lnTo>
                    <a:lnTo>
                      <a:pt x="1" y="1083"/>
                    </a:lnTo>
                    <a:lnTo>
                      <a:pt x="1" y="1072"/>
                    </a:lnTo>
                    <a:lnTo>
                      <a:pt x="0" y="1061"/>
                    </a:lnTo>
                    <a:lnTo>
                      <a:pt x="0" y="212"/>
                    </a:lnTo>
                    <a:lnTo>
                      <a:pt x="1" y="202"/>
                    </a:lnTo>
                    <a:lnTo>
                      <a:pt x="1" y="191"/>
                    </a:lnTo>
                    <a:lnTo>
                      <a:pt x="3" y="180"/>
                    </a:lnTo>
                    <a:lnTo>
                      <a:pt x="4" y="170"/>
                    </a:lnTo>
                    <a:lnTo>
                      <a:pt x="9" y="150"/>
                    </a:lnTo>
                    <a:lnTo>
                      <a:pt x="16" y="131"/>
                    </a:lnTo>
                    <a:lnTo>
                      <a:pt x="25" y="112"/>
                    </a:lnTo>
                    <a:lnTo>
                      <a:pt x="37" y="95"/>
                    </a:lnTo>
                    <a:lnTo>
                      <a:pt x="48" y="78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8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5"/>
                    </a:lnTo>
                    <a:lnTo>
                      <a:pt x="179" y="4"/>
                    </a:lnTo>
                    <a:lnTo>
                      <a:pt x="190" y="2"/>
                    </a:lnTo>
                    <a:lnTo>
                      <a:pt x="201" y="2"/>
                    </a:lnTo>
                    <a:lnTo>
                      <a:pt x="212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Freeform 210"/>
              <p:cNvSpPr/>
              <p:nvPr/>
            </p:nvSpPr>
            <p:spPr bwMode="auto">
              <a:xfrm>
                <a:off x="3196" y="4314"/>
                <a:ext cx="80" cy="80"/>
              </a:xfrm>
              <a:custGeom>
                <a:avLst/>
                <a:gdLst>
                  <a:gd name="T0" fmla="*/ 1060 w 1271"/>
                  <a:gd name="T1" fmla="*/ 0 h 1273"/>
                  <a:gd name="T2" fmla="*/ 1081 w 1271"/>
                  <a:gd name="T3" fmla="*/ 2 h 1273"/>
                  <a:gd name="T4" fmla="*/ 1102 w 1271"/>
                  <a:gd name="T5" fmla="*/ 5 h 1273"/>
                  <a:gd name="T6" fmla="*/ 1141 w 1271"/>
                  <a:gd name="T7" fmla="*/ 17 h 1273"/>
                  <a:gd name="T8" fmla="*/ 1177 w 1271"/>
                  <a:gd name="T9" fmla="*/ 38 h 1273"/>
                  <a:gd name="T10" fmla="*/ 1209 w 1271"/>
                  <a:gd name="T11" fmla="*/ 63 h 1273"/>
                  <a:gd name="T12" fmla="*/ 1234 w 1271"/>
                  <a:gd name="T13" fmla="*/ 95 h 1273"/>
                  <a:gd name="T14" fmla="*/ 1254 w 1271"/>
                  <a:gd name="T15" fmla="*/ 131 h 1273"/>
                  <a:gd name="T16" fmla="*/ 1267 w 1271"/>
                  <a:gd name="T17" fmla="*/ 170 h 1273"/>
                  <a:gd name="T18" fmla="*/ 1270 w 1271"/>
                  <a:gd name="T19" fmla="*/ 191 h 1273"/>
                  <a:gd name="T20" fmla="*/ 1271 w 1271"/>
                  <a:gd name="T21" fmla="*/ 212 h 1273"/>
                  <a:gd name="T22" fmla="*/ 1270 w 1271"/>
                  <a:gd name="T23" fmla="*/ 1072 h 1273"/>
                  <a:gd name="T24" fmla="*/ 1268 w 1271"/>
                  <a:gd name="T25" fmla="*/ 1093 h 1273"/>
                  <a:gd name="T26" fmla="*/ 1262 w 1271"/>
                  <a:gd name="T27" fmla="*/ 1124 h 1273"/>
                  <a:gd name="T28" fmla="*/ 1245 w 1271"/>
                  <a:gd name="T29" fmla="*/ 1162 h 1273"/>
                  <a:gd name="T30" fmla="*/ 1223 w 1271"/>
                  <a:gd name="T31" fmla="*/ 1196 h 1273"/>
                  <a:gd name="T32" fmla="*/ 1194 w 1271"/>
                  <a:gd name="T33" fmla="*/ 1225 h 1273"/>
                  <a:gd name="T34" fmla="*/ 1160 w 1271"/>
                  <a:gd name="T35" fmla="*/ 1247 h 1273"/>
                  <a:gd name="T36" fmla="*/ 1122 w 1271"/>
                  <a:gd name="T37" fmla="*/ 1264 h 1273"/>
                  <a:gd name="T38" fmla="*/ 1092 w 1271"/>
                  <a:gd name="T39" fmla="*/ 1270 h 1273"/>
                  <a:gd name="T40" fmla="*/ 1070 w 1271"/>
                  <a:gd name="T41" fmla="*/ 1272 h 1273"/>
                  <a:gd name="T42" fmla="*/ 212 w 1271"/>
                  <a:gd name="T43" fmla="*/ 1273 h 1273"/>
                  <a:gd name="T44" fmla="*/ 190 w 1271"/>
                  <a:gd name="T45" fmla="*/ 1271 h 1273"/>
                  <a:gd name="T46" fmla="*/ 169 w 1271"/>
                  <a:gd name="T47" fmla="*/ 1268 h 1273"/>
                  <a:gd name="T48" fmla="*/ 130 w 1271"/>
                  <a:gd name="T49" fmla="*/ 1256 h 1273"/>
                  <a:gd name="T50" fmla="*/ 94 w 1271"/>
                  <a:gd name="T51" fmla="*/ 1236 h 1273"/>
                  <a:gd name="T52" fmla="*/ 62 w 1271"/>
                  <a:gd name="T53" fmla="*/ 1211 h 1273"/>
                  <a:gd name="T54" fmla="*/ 37 w 1271"/>
                  <a:gd name="T55" fmla="*/ 1179 h 1273"/>
                  <a:gd name="T56" fmla="*/ 17 w 1271"/>
                  <a:gd name="T57" fmla="*/ 1143 h 1273"/>
                  <a:gd name="T58" fmla="*/ 5 w 1271"/>
                  <a:gd name="T59" fmla="*/ 1104 h 1273"/>
                  <a:gd name="T60" fmla="*/ 1 w 1271"/>
                  <a:gd name="T61" fmla="*/ 1083 h 1273"/>
                  <a:gd name="T62" fmla="*/ 0 w 1271"/>
                  <a:gd name="T63" fmla="*/ 1061 h 1273"/>
                  <a:gd name="T64" fmla="*/ 1 w 1271"/>
                  <a:gd name="T65" fmla="*/ 202 h 1273"/>
                  <a:gd name="T66" fmla="*/ 3 w 1271"/>
                  <a:gd name="T67" fmla="*/ 180 h 1273"/>
                  <a:gd name="T68" fmla="*/ 9 w 1271"/>
                  <a:gd name="T69" fmla="*/ 150 h 1273"/>
                  <a:gd name="T70" fmla="*/ 26 w 1271"/>
                  <a:gd name="T71" fmla="*/ 112 h 1273"/>
                  <a:gd name="T72" fmla="*/ 48 w 1271"/>
                  <a:gd name="T73" fmla="*/ 78 h 1273"/>
                  <a:gd name="T74" fmla="*/ 77 w 1271"/>
                  <a:gd name="T75" fmla="*/ 49 h 1273"/>
                  <a:gd name="T76" fmla="*/ 111 w 1271"/>
                  <a:gd name="T77" fmla="*/ 27 h 1273"/>
                  <a:gd name="T78" fmla="*/ 149 w 1271"/>
                  <a:gd name="T79" fmla="*/ 10 h 1273"/>
                  <a:gd name="T80" fmla="*/ 179 w 1271"/>
                  <a:gd name="T81" fmla="*/ 4 h 1273"/>
                  <a:gd name="T82" fmla="*/ 201 w 1271"/>
                  <a:gd name="T83" fmla="*/ 2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3">
                    <a:moveTo>
                      <a:pt x="212" y="0"/>
                    </a:moveTo>
                    <a:lnTo>
                      <a:pt x="1060" y="0"/>
                    </a:lnTo>
                    <a:lnTo>
                      <a:pt x="1070" y="2"/>
                    </a:lnTo>
                    <a:lnTo>
                      <a:pt x="1081" y="2"/>
                    </a:lnTo>
                    <a:lnTo>
                      <a:pt x="1092" y="4"/>
                    </a:lnTo>
                    <a:lnTo>
                      <a:pt x="1102" y="5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60" y="27"/>
                    </a:lnTo>
                    <a:lnTo>
                      <a:pt x="1177" y="38"/>
                    </a:lnTo>
                    <a:lnTo>
                      <a:pt x="1194" y="49"/>
                    </a:lnTo>
                    <a:lnTo>
                      <a:pt x="1209" y="63"/>
                    </a:lnTo>
                    <a:lnTo>
                      <a:pt x="1223" y="78"/>
                    </a:lnTo>
                    <a:lnTo>
                      <a:pt x="1234" y="95"/>
                    </a:lnTo>
                    <a:lnTo>
                      <a:pt x="1245" y="112"/>
                    </a:lnTo>
                    <a:lnTo>
                      <a:pt x="1254" y="131"/>
                    </a:lnTo>
                    <a:lnTo>
                      <a:pt x="1262" y="150"/>
                    </a:lnTo>
                    <a:lnTo>
                      <a:pt x="1267" y="170"/>
                    </a:lnTo>
                    <a:lnTo>
                      <a:pt x="1268" y="180"/>
                    </a:lnTo>
                    <a:lnTo>
                      <a:pt x="1270" y="191"/>
                    </a:lnTo>
                    <a:lnTo>
                      <a:pt x="1270" y="202"/>
                    </a:lnTo>
                    <a:lnTo>
                      <a:pt x="1271" y="212"/>
                    </a:lnTo>
                    <a:lnTo>
                      <a:pt x="1271" y="1061"/>
                    </a:lnTo>
                    <a:lnTo>
                      <a:pt x="1270" y="1072"/>
                    </a:lnTo>
                    <a:lnTo>
                      <a:pt x="1270" y="1083"/>
                    </a:lnTo>
                    <a:lnTo>
                      <a:pt x="1268" y="1093"/>
                    </a:lnTo>
                    <a:lnTo>
                      <a:pt x="1267" y="1104"/>
                    </a:lnTo>
                    <a:lnTo>
                      <a:pt x="1262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6"/>
                    </a:lnTo>
                    <a:lnTo>
                      <a:pt x="1209" y="1211"/>
                    </a:lnTo>
                    <a:lnTo>
                      <a:pt x="1194" y="1225"/>
                    </a:lnTo>
                    <a:lnTo>
                      <a:pt x="1177" y="1236"/>
                    </a:lnTo>
                    <a:lnTo>
                      <a:pt x="1160" y="1247"/>
                    </a:lnTo>
                    <a:lnTo>
                      <a:pt x="1141" y="1256"/>
                    </a:lnTo>
                    <a:lnTo>
                      <a:pt x="1122" y="1264"/>
                    </a:lnTo>
                    <a:lnTo>
                      <a:pt x="1102" y="1268"/>
                    </a:lnTo>
                    <a:lnTo>
                      <a:pt x="1092" y="1270"/>
                    </a:lnTo>
                    <a:lnTo>
                      <a:pt x="1081" y="1271"/>
                    </a:lnTo>
                    <a:lnTo>
                      <a:pt x="1070" y="1272"/>
                    </a:lnTo>
                    <a:lnTo>
                      <a:pt x="1060" y="1273"/>
                    </a:lnTo>
                    <a:lnTo>
                      <a:pt x="212" y="1273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4"/>
                    </a:lnTo>
                    <a:lnTo>
                      <a:pt x="130" y="1256"/>
                    </a:lnTo>
                    <a:lnTo>
                      <a:pt x="111" y="1247"/>
                    </a:lnTo>
                    <a:lnTo>
                      <a:pt x="94" y="1236"/>
                    </a:lnTo>
                    <a:lnTo>
                      <a:pt x="77" y="1225"/>
                    </a:lnTo>
                    <a:lnTo>
                      <a:pt x="62" y="1211"/>
                    </a:lnTo>
                    <a:lnTo>
                      <a:pt x="48" y="1196"/>
                    </a:lnTo>
                    <a:lnTo>
                      <a:pt x="37" y="1179"/>
                    </a:lnTo>
                    <a:lnTo>
                      <a:pt x="26" y="1162"/>
                    </a:lnTo>
                    <a:lnTo>
                      <a:pt x="17" y="1143"/>
                    </a:lnTo>
                    <a:lnTo>
                      <a:pt x="9" y="1124"/>
                    </a:lnTo>
                    <a:lnTo>
                      <a:pt x="5" y="1104"/>
                    </a:lnTo>
                    <a:lnTo>
                      <a:pt x="3" y="1093"/>
                    </a:lnTo>
                    <a:lnTo>
                      <a:pt x="1" y="1083"/>
                    </a:lnTo>
                    <a:lnTo>
                      <a:pt x="1" y="1072"/>
                    </a:lnTo>
                    <a:lnTo>
                      <a:pt x="0" y="1061"/>
                    </a:lnTo>
                    <a:lnTo>
                      <a:pt x="0" y="212"/>
                    </a:lnTo>
                    <a:lnTo>
                      <a:pt x="1" y="202"/>
                    </a:lnTo>
                    <a:lnTo>
                      <a:pt x="1" y="191"/>
                    </a:lnTo>
                    <a:lnTo>
                      <a:pt x="3" y="180"/>
                    </a:lnTo>
                    <a:lnTo>
                      <a:pt x="5" y="170"/>
                    </a:lnTo>
                    <a:lnTo>
                      <a:pt x="9" y="150"/>
                    </a:lnTo>
                    <a:lnTo>
                      <a:pt x="17" y="131"/>
                    </a:lnTo>
                    <a:lnTo>
                      <a:pt x="26" y="112"/>
                    </a:lnTo>
                    <a:lnTo>
                      <a:pt x="37" y="95"/>
                    </a:lnTo>
                    <a:lnTo>
                      <a:pt x="48" y="78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8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5"/>
                    </a:lnTo>
                    <a:lnTo>
                      <a:pt x="179" y="4"/>
                    </a:lnTo>
                    <a:lnTo>
                      <a:pt x="190" y="2"/>
                    </a:lnTo>
                    <a:lnTo>
                      <a:pt x="201" y="2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Freeform 211"/>
              <p:cNvSpPr/>
              <p:nvPr/>
            </p:nvSpPr>
            <p:spPr bwMode="auto">
              <a:xfrm>
                <a:off x="3196" y="4314"/>
                <a:ext cx="80" cy="80"/>
              </a:xfrm>
              <a:custGeom>
                <a:avLst/>
                <a:gdLst>
                  <a:gd name="T0" fmla="*/ 1060 w 1271"/>
                  <a:gd name="T1" fmla="*/ 0 h 1273"/>
                  <a:gd name="T2" fmla="*/ 1081 w 1271"/>
                  <a:gd name="T3" fmla="*/ 2 h 1273"/>
                  <a:gd name="T4" fmla="*/ 1102 w 1271"/>
                  <a:gd name="T5" fmla="*/ 5 h 1273"/>
                  <a:gd name="T6" fmla="*/ 1141 w 1271"/>
                  <a:gd name="T7" fmla="*/ 17 h 1273"/>
                  <a:gd name="T8" fmla="*/ 1177 w 1271"/>
                  <a:gd name="T9" fmla="*/ 38 h 1273"/>
                  <a:gd name="T10" fmla="*/ 1209 w 1271"/>
                  <a:gd name="T11" fmla="*/ 63 h 1273"/>
                  <a:gd name="T12" fmla="*/ 1234 w 1271"/>
                  <a:gd name="T13" fmla="*/ 95 h 1273"/>
                  <a:gd name="T14" fmla="*/ 1254 w 1271"/>
                  <a:gd name="T15" fmla="*/ 131 h 1273"/>
                  <a:gd name="T16" fmla="*/ 1267 w 1271"/>
                  <a:gd name="T17" fmla="*/ 170 h 1273"/>
                  <a:gd name="T18" fmla="*/ 1270 w 1271"/>
                  <a:gd name="T19" fmla="*/ 191 h 1273"/>
                  <a:gd name="T20" fmla="*/ 1271 w 1271"/>
                  <a:gd name="T21" fmla="*/ 212 h 1273"/>
                  <a:gd name="T22" fmla="*/ 1270 w 1271"/>
                  <a:gd name="T23" fmla="*/ 1072 h 1273"/>
                  <a:gd name="T24" fmla="*/ 1268 w 1271"/>
                  <a:gd name="T25" fmla="*/ 1093 h 1273"/>
                  <a:gd name="T26" fmla="*/ 1262 w 1271"/>
                  <a:gd name="T27" fmla="*/ 1124 h 1273"/>
                  <a:gd name="T28" fmla="*/ 1245 w 1271"/>
                  <a:gd name="T29" fmla="*/ 1162 h 1273"/>
                  <a:gd name="T30" fmla="*/ 1223 w 1271"/>
                  <a:gd name="T31" fmla="*/ 1196 h 1273"/>
                  <a:gd name="T32" fmla="*/ 1194 w 1271"/>
                  <a:gd name="T33" fmla="*/ 1225 h 1273"/>
                  <a:gd name="T34" fmla="*/ 1160 w 1271"/>
                  <a:gd name="T35" fmla="*/ 1247 h 1273"/>
                  <a:gd name="T36" fmla="*/ 1122 w 1271"/>
                  <a:gd name="T37" fmla="*/ 1264 h 1273"/>
                  <a:gd name="T38" fmla="*/ 1092 w 1271"/>
                  <a:gd name="T39" fmla="*/ 1270 h 1273"/>
                  <a:gd name="T40" fmla="*/ 1070 w 1271"/>
                  <a:gd name="T41" fmla="*/ 1272 h 1273"/>
                  <a:gd name="T42" fmla="*/ 212 w 1271"/>
                  <a:gd name="T43" fmla="*/ 1273 h 1273"/>
                  <a:gd name="T44" fmla="*/ 190 w 1271"/>
                  <a:gd name="T45" fmla="*/ 1271 h 1273"/>
                  <a:gd name="T46" fmla="*/ 169 w 1271"/>
                  <a:gd name="T47" fmla="*/ 1268 h 1273"/>
                  <a:gd name="T48" fmla="*/ 130 w 1271"/>
                  <a:gd name="T49" fmla="*/ 1256 h 1273"/>
                  <a:gd name="T50" fmla="*/ 94 w 1271"/>
                  <a:gd name="T51" fmla="*/ 1236 h 1273"/>
                  <a:gd name="T52" fmla="*/ 62 w 1271"/>
                  <a:gd name="T53" fmla="*/ 1211 h 1273"/>
                  <a:gd name="T54" fmla="*/ 37 w 1271"/>
                  <a:gd name="T55" fmla="*/ 1179 h 1273"/>
                  <a:gd name="T56" fmla="*/ 17 w 1271"/>
                  <a:gd name="T57" fmla="*/ 1143 h 1273"/>
                  <a:gd name="T58" fmla="*/ 5 w 1271"/>
                  <a:gd name="T59" fmla="*/ 1104 h 1273"/>
                  <a:gd name="T60" fmla="*/ 1 w 1271"/>
                  <a:gd name="T61" fmla="*/ 1083 h 1273"/>
                  <a:gd name="T62" fmla="*/ 0 w 1271"/>
                  <a:gd name="T63" fmla="*/ 1061 h 1273"/>
                  <a:gd name="T64" fmla="*/ 1 w 1271"/>
                  <a:gd name="T65" fmla="*/ 202 h 1273"/>
                  <a:gd name="T66" fmla="*/ 3 w 1271"/>
                  <a:gd name="T67" fmla="*/ 180 h 1273"/>
                  <a:gd name="T68" fmla="*/ 9 w 1271"/>
                  <a:gd name="T69" fmla="*/ 150 h 1273"/>
                  <a:gd name="T70" fmla="*/ 26 w 1271"/>
                  <a:gd name="T71" fmla="*/ 112 h 1273"/>
                  <a:gd name="T72" fmla="*/ 48 w 1271"/>
                  <a:gd name="T73" fmla="*/ 78 h 1273"/>
                  <a:gd name="T74" fmla="*/ 77 w 1271"/>
                  <a:gd name="T75" fmla="*/ 49 h 1273"/>
                  <a:gd name="T76" fmla="*/ 111 w 1271"/>
                  <a:gd name="T77" fmla="*/ 27 h 1273"/>
                  <a:gd name="T78" fmla="*/ 149 w 1271"/>
                  <a:gd name="T79" fmla="*/ 10 h 1273"/>
                  <a:gd name="T80" fmla="*/ 179 w 1271"/>
                  <a:gd name="T81" fmla="*/ 4 h 1273"/>
                  <a:gd name="T82" fmla="*/ 201 w 1271"/>
                  <a:gd name="T83" fmla="*/ 2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3">
                    <a:moveTo>
                      <a:pt x="212" y="0"/>
                    </a:moveTo>
                    <a:lnTo>
                      <a:pt x="1060" y="0"/>
                    </a:lnTo>
                    <a:lnTo>
                      <a:pt x="1070" y="2"/>
                    </a:lnTo>
                    <a:lnTo>
                      <a:pt x="1081" y="2"/>
                    </a:lnTo>
                    <a:lnTo>
                      <a:pt x="1092" y="4"/>
                    </a:lnTo>
                    <a:lnTo>
                      <a:pt x="1102" y="5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60" y="27"/>
                    </a:lnTo>
                    <a:lnTo>
                      <a:pt x="1177" y="38"/>
                    </a:lnTo>
                    <a:lnTo>
                      <a:pt x="1194" y="49"/>
                    </a:lnTo>
                    <a:lnTo>
                      <a:pt x="1209" y="63"/>
                    </a:lnTo>
                    <a:lnTo>
                      <a:pt x="1223" y="78"/>
                    </a:lnTo>
                    <a:lnTo>
                      <a:pt x="1234" y="95"/>
                    </a:lnTo>
                    <a:lnTo>
                      <a:pt x="1245" y="112"/>
                    </a:lnTo>
                    <a:lnTo>
                      <a:pt x="1254" y="131"/>
                    </a:lnTo>
                    <a:lnTo>
                      <a:pt x="1262" y="150"/>
                    </a:lnTo>
                    <a:lnTo>
                      <a:pt x="1267" y="170"/>
                    </a:lnTo>
                    <a:lnTo>
                      <a:pt x="1268" y="180"/>
                    </a:lnTo>
                    <a:lnTo>
                      <a:pt x="1270" y="191"/>
                    </a:lnTo>
                    <a:lnTo>
                      <a:pt x="1270" y="202"/>
                    </a:lnTo>
                    <a:lnTo>
                      <a:pt x="1271" y="212"/>
                    </a:lnTo>
                    <a:lnTo>
                      <a:pt x="1271" y="1061"/>
                    </a:lnTo>
                    <a:lnTo>
                      <a:pt x="1270" y="1072"/>
                    </a:lnTo>
                    <a:lnTo>
                      <a:pt x="1270" y="1083"/>
                    </a:lnTo>
                    <a:lnTo>
                      <a:pt x="1268" y="1093"/>
                    </a:lnTo>
                    <a:lnTo>
                      <a:pt x="1267" y="1104"/>
                    </a:lnTo>
                    <a:lnTo>
                      <a:pt x="1262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6"/>
                    </a:lnTo>
                    <a:lnTo>
                      <a:pt x="1209" y="1211"/>
                    </a:lnTo>
                    <a:lnTo>
                      <a:pt x="1194" y="1225"/>
                    </a:lnTo>
                    <a:lnTo>
                      <a:pt x="1177" y="1236"/>
                    </a:lnTo>
                    <a:lnTo>
                      <a:pt x="1160" y="1247"/>
                    </a:lnTo>
                    <a:lnTo>
                      <a:pt x="1141" y="1256"/>
                    </a:lnTo>
                    <a:lnTo>
                      <a:pt x="1122" y="1264"/>
                    </a:lnTo>
                    <a:lnTo>
                      <a:pt x="1102" y="1268"/>
                    </a:lnTo>
                    <a:lnTo>
                      <a:pt x="1092" y="1270"/>
                    </a:lnTo>
                    <a:lnTo>
                      <a:pt x="1081" y="1271"/>
                    </a:lnTo>
                    <a:lnTo>
                      <a:pt x="1070" y="1272"/>
                    </a:lnTo>
                    <a:lnTo>
                      <a:pt x="1060" y="1273"/>
                    </a:lnTo>
                    <a:lnTo>
                      <a:pt x="212" y="1273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4"/>
                    </a:lnTo>
                    <a:lnTo>
                      <a:pt x="130" y="1256"/>
                    </a:lnTo>
                    <a:lnTo>
                      <a:pt x="111" y="1247"/>
                    </a:lnTo>
                    <a:lnTo>
                      <a:pt x="94" y="1236"/>
                    </a:lnTo>
                    <a:lnTo>
                      <a:pt x="77" y="1225"/>
                    </a:lnTo>
                    <a:lnTo>
                      <a:pt x="62" y="1211"/>
                    </a:lnTo>
                    <a:lnTo>
                      <a:pt x="48" y="1196"/>
                    </a:lnTo>
                    <a:lnTo>
                      <a:pt x="37" y="1179"/>
                    </a:lnTo>
                    <a:lnTo>
                      <a:pt x="26" y="1162"/>
                    </a:lnTo>
                    <a:lnTo>
                      <a:pt x="17" y="1143"/>
                    </a:lnTo>
                    <a:lnTo>
                      <a:pt x="9" y="1124"/>
                    </a:lnTo>
                    <a:lnTo>
                      <a:pt x="5" y="1104"/>
                    </a:lnTo>
                    <a:lnTo>
                      <a:pt x="3" y="1093"/>
                    </a:lnTo>
                    <a:lnTo>
                      <a:pt x="1" y="1083"/>
                    </a:lnTo>
                    <a:lnTo>
                      <a:pt x="1" y="1072"/>
                    </a:lnTo>
                    <a:lnTo>
                      <a:pt x="0" y="1061"/>
                    </a:lnTo>
                    <a:lnTo>
                      <a:pt x="0" y="212"/>
                    </a:lnTo>
                    <a:lnTo>
                      <a:pt x="1" y="202"/>
                    </a:lnTo>
                    <a:lnTo>
                      <a:pt x="1" y="191"/>
                    </a:lnTo>
                    <a:lnTo>
                      <a:pt x="3" y="180"/>
                    </a:lnTo>
                    <a:lnTo>
                      <a:pt x="5" y="170"/>
                    </a:lnTo>
                    <a:lnTo>
                      <a:pt x="9" y="150"/>
                    </a:lnTo>
                    <a:lnTo>
                      <a:pt x="17" y="131"/>
                    </a:lnTo>
                    <a:lnTo>
                      <a:pt x="26" y="112"/>
                    </a:lnTo>
                    <a:lnTo>
                      <a:pt x="37" y="95"/>
                    </a:lnTo>
                    <a:lnTo>
                      <a:pt x="48" y="78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8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5"/>
                    </a:lnTo>
                    <a:lnTo>
                      <a:pt x="179" y="4"/>
                    </a:lnTo>
                    <a:lnTo>
                      <a:pt x="190" y="2"/>
                    </a:lnTo>
                    <a:lnTo>
                      <a:pt x="201" y="2"/>
                    </a:lnTo>
                    <a:lnTo>
                      <a:pt x="212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Freeform 212"/>
              <p:cNvSpPr/>
              <p:nvPr/>
            </p:nvSpPr>
            <p:spPr bwMode="auto">
              <a:xfrm>
                <a:off x="2966" y="4424"/>
                <a:ext cx="79" cy="79"/>
              </a:xfrm>
              <a:custGeom>
                <a:avLst/>
                <a:gdLst>
                  <a:gd name="T0" fmla="*/ 1059 w 1270"/>
                  <a:gd name="T1" fmla="*/ 0 h 1273"/>
                  <a:gd name="T2" fmla="*/ 1081 w 1270"/>
                  <a:gd name="T3" fmla="*/ 1 h 1273"/>
                  <a:gd name="T4" fmla="*/ 1101 w 1270"/>
                  <a:gd name="T5" fmla="*/ 4 h 1273"/>
                  <a:gd name="T6" fmla="*/ 1141 w 1270"/>
                  <a:gd name="T7" fmla="*/ 17 h 1273"/>
                  <a:gd name="T8" fmla="*/ 1177 w 1270"/>
                  <a:gd name="T9" fmla="*/ 37 h 1273"/>
                  <a:gd name="T10" fmla="*/ 1209 w 1270"/>
                  <a:gd name="T11" fmla="*/ 62 h 1273"/>
                  <a:gd name="T12" fmla="*/ 1234 w 1270"/>
                  <a:gd name="T13" fmla="*/ 94 h 1273"/>
                  <a:gd name="T14" fmla="*/ 1254 w 1270"/>
                  <a:gd name="T15" fmla="*/ 130 h 1273"/>
                  <a:gd name="T16" fmla="*/ 1266 w 1270"/>
                  <a:gd name="T17" fmla="*/ 169 h 1273"/>
                  <a:gd name="T18" fmla="*/ 1269 w 1270"/>
                  <a:gd name="T19" fmla="*/ 190 h 1273"/>
                  <a:gd name="T20" fmla="*/ 1270 w 1270"/>
                  <a:gd name="T21" fmla="*/ 212 h 1273"/>
                  <a:gd name="T22" fmla="*/ 1270 w 1270"/>
                  <a:gd name="T23" fmla="*/ 1072 h 1273"/>
                  <a:gd name="T24" fmla="*/ 1268 w 1270"/>
                  <a:gd name="T25" fmla="*/ 1093 h 1273"/>
                  <a:gd name="T26" fmla="*/ 1261 w 1270"/>
                  <a:gd name="T27" fmla="*/ 1123 h 1273"/>
                  <a:gd name="T28" fmla="*/ 1245 w 1270"/>
                  <a:gd name="T29" fmla="*/ 1162 h 1273"/>
                  <a:gd name="T30" fmla="*/ 1223 w 1270"/>
                  <a:gd name="T31" fmla="*/ 1195 h 1273"/>
                  <a:gd name="T32" fmla="*/ 1193 w 1270"/>
                  <a:gd name="T33" fmla="*/ 1224 h 1273"/>
                  <a:gd name="T34" fmla="*/ 1159 w 1270"/>
                  <a:gd name="T35" fmla="*/ 1246 h 1273"/>
                  <a:gd name="T36" fmla="*/ 1122 w 1270"/>
                  <a:gd name="T37" fmla="*/ 1263 h 1273"/>
                  <a:gd name="T38" fmla="*/ 1091 w 1270"/>
                  <a:gd name="T39" fmla="*/ 1270 h 1273"/>
                  <a:gd name="T40" fmla="*/ 1069 w 1270"/>
                  <a:gd name="T41" fmla="*/ 1272 h 1273"/>
                  <a:gd name="T42" fmla="*/ 211 w 1270"/>
                  <a:gd name="T43" fmla="*/ 1273 h 1273"/>
                  <a:gd name="T44" fmla="*/ 190 w 1270"/>
                  <a:gd name="T45" fmla="*/ 1272 h 1273"/>
                  <a:gd name="T46" fmla="*/ 169 w 1270"/>
                  <a:gd name="T47" fmla="*/ 1267 h 1273"/>
                  <a:gd name="T48" fmla="*/ 130 w 1270"/>
                  <a:gd name="T49" fmla="*/ 1256 h 1273"/>
                  <a:gd name="T50" fmla="*/ 94 w 1270"/>
                  <a:gd name="T51" fmla="*/ 1236 h 1273"/>
                  <a:gd name="T52" fmla="*/ 62 w 1270"/>
                  <a:gd name="T53" fmla="*/ 1210 h 1273"/>
                  <a:gd name="T54" fmla="*/ 36 w 1270"/>
                  <a:gd name="T55" fmla="*/ 1179 h 1273"/>
                  <a:gd name="T56" fmla="*/ 16 w 1270"/>
                  <a:gd name="T57" fmla="*/ 1143 h 1273"/>
                  <a:gd name="T58" fmla="*/ 4 w 1270"/>
                  <a:gd name="T59" fmla="*/ 1103 h 1273"/>
                  <a:gd name="T60" fmla="*/ 1 w 1270"/>
                  <a:gd name="T61" fmla="*/ 1082 h 1273"/>
                  <a:gd name="T62" fmla="*/ 0 w 1270"/>
                  <a:gd name="T63" fmla="*/ 1060 h 1273"/>
                  <a:gd name="T64" fmla="*/ 0 w 1270"/>
                  <a:gd name="T65" fmla="*/ 201 h 1273"/>
                  <a:gd name="T66" fmla="*/ 2 w 1270"/>
                  <a:gd name="T67" fmla="*/ 180 h 1273"/>
                  <a:gd name="T68" fmla="*/ 9 w 1270"/>
                  <a:gd name="T69" fmla="*/ 149 h 1273"/>
                  <a:gd name="T70" fmla="*/ 25 w 1270"/>
                  <a:gd name="T71" fmla="*/ 111 h 1273"/>
                  <a:gd name="T72" fmla="*/ 48 w 1270"/>
                  <a:gd name="T73" fmla="*/ 77 h 1273"/>
                  <a:gd name="T74" fmla="*/ 77 w 1270"/>
                  <a:gd name="T75" fmla="*/ 49 h 1273"/>
                  <a:gd name="T76" fmla="*/ 111 w 1270"/>
                  <a:gd name="T77" fmla="*/ 26 h 1273"/>
                  <a:gd name="T78" fmla="*/ 149 w 1270"/>
                  <a:gd name="T79" fmla="*/ 9 h 1273"/>
                  <a:gd name="T80" fmla="*/ 179 w 1270"/>
                  <a:gd name="T81" fmla="*/ 3 h 1273"/>
                  <a:gd name="T82" fmla="*/ 201 w 1270"/>
                  <a:gd name="T83" fmla="*/ 1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0" h="1273">
                    <a:moveTo>
                      <a:pt x="211" y="0"/>
                    </a:moveTo>
                    <a:lnTo>
                      <a:pt x="1059" y="0"/>
                    </a:lnTo>
                    <a:lnTo>
                      <a:pt x="1069" y="1"/>
                    </a:lnTo>
                    <a:lnTo>
                      <a:pt x="1081" y="1"/>
                    </a:lnTo>
                    <a:lnTo>
                      <a:pt x="1091" y="3"/>
                    </a:lnTo>
                    <a:lnTo>
                      <a:pt x="1101" y="4"/>
                    </a:lnTo>
                    <a:lnTo>
                      <a:pt x="1122" y="9"/>
                    </a:lnTo>
                    <a:lnTo>
                      <a:pt x="1141" y="17"/>
                    </a:lnTo>
                    <a:lnTo>
                      <a:pt x="1159" y="26"/>
                    </a:lnTo>
                    <a:lnTo>
                      <a:pt x="1177" y="37"/>
                    </a:lnTo>
                    <a:lnTo>
                      <a:pt x="1193" y="49"/>
                    </a:lnTo>
                    <a:lnTo>
                      <a:pt x="1209" y="62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1" y="149"/>
                    </a:lnTo>
                    <a:lnTo>
                      <a:pt x="1266" y="169"/>
                    </a:lnTo>
                    <a:lnTo>
                      <a:pt x="1268" y="180"/>
                    </a:lnTo>
                    <a:lnTo>
                      <a:pt x="1269" y="190"/>
                    </a:lnTo>
                    <a:lnTo>
                      <a:pt x="1270" y="201"/>
                    </a:lnTo>
                    <a:lnTo>
                      <a:pt x="1270" y="212"/>
                    </a:lnTo>
                    <a:lnTo>
                      <a:pt x="1270" y="1060"/>
                    </a:lnTo>
                    <a:lnTo>
                      <a:pt x="1270" y="1072"/>
                    </a:lnTo>
                    <a:lnTo>
                      <a:pt x="1269" y="1082"/>
                    </a:lnTo>
                    <a:lnTo>
                      <a:pt x="1268" y="1093"/>
                    </a:lnTo>
                    <a:lnTo>
                      <a:pt x="1266" y="1103"/>
                    </a:lnTo>
                    <a:lnTo>
                      <a:pt x="1261" y="1123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3" y="1224"/>
                    </a:lnTo>
                    <a:lnTo>
                      <a:pt x="1177" y="1236"/>
                    </a:lnTo>
                    <a:lnTo>
                      <a:pt x="1159" y="1246"/>
                    </a:lnTo>
                    <a:lnTo>
                      <a:pt x="1141" y="1256"/>
                    </a:lnTo>
                    <a:lnTo>
                      <a:pt x="1122" y="1263"/>
                    </a:lnTo>
                    <a:lnTo>
                      <a:pt x="1101" y="1267"/>
                    </a:lnTo>
                    <a:lnTo>
                      <a:pt x="1091" y="1270"/>
                    </a:lnTo>
                    <a:lnTo>
                      <a:pt x="1081" y="1272"/>
                    </a:lnTo>
                    <a:lnTo>
                      <a:pt x="1069" y="1272"/>
                    </a:lnTo>
                    <a:lnTo>
                      <a:pt x="1059" y="1273"/>
                    </a:lnTo>
                    <a:lnTo>
                      <a:pt x="211" y="1273"/>
                    </a:lnTo>
                    <a:lnTo>
                      <a:pt x="201" y="1272"/>
                    </a:lnTo>
                    <a:lnTo>
                      <a:pt x="190" y="1272"/>
                    </a:lnTo>
                    <a:lnTo>
                      <a:pt x="179" y="1270"/>
                    </a:lnTo>
                    <a:lnTo>
                      <a:pt x="169" y="1267"/>
                    </a:lnTo>
                    <a:lnTo>
                      <a:pt x="149" y="1263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6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3"/>
                    </a:lnTo>
                    <a:lnTo>
                      <a:pt x="4" y="1103"/>
                    </a:lnTo>
                    <a:lnTo>
                      <a:pt x="2" y="1093"/>
                    </a:lnTo>
                    <a:lnTo>
                      <a:pt x="1" y="1082"/>
                    </a:lnTo>
                    <a:lnTo>
                      <a:pt x="0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0" y="201"/>
                    </a:lnTo>
                    <a:lnTo>
                      <a:pt x="1" y="190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9" y="149"/>
                    </a:lnTo>
                    <a:lnTo>
                      <a:pt x="16" y="130"/>
                    </a:lnTo>
                    <a:lnTo>
                      <a:pt x="25" y="111"/>
                    </a:lnTo>
                    <a:lnTo>
                      <a:pt x="36" y="94"/>
                    </a:lnTo>
                    <a:lnTo>
                      <a:pt x="48" y="77"/>
                    </a:lnTo>
                    <a:lnTo>
                      <a:pt x="62" y="62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6"/>
                    </a:lnTo>
                    <a:lnTo>
                      <a:pt x="130" y="17"/>
                    </a:lnTo>
                    <a:lnTo>
                      <a:pt x="149" y="9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Freeform 213"/>
              <p:cNvSpPr/>
              <p:nvPr/>
            </p:nvSpPr>
            <p:spPr bwMode="auto">
              <a:xfrm>
                <a:off x="2966" y="4424"/>
                <a:ext cx="79" cy="79"/>
              </a:xfrm>
              <a:custGeom>
                <a:avLst/>
                <a:gdLst>
                  <a:gd name="T0" fmla="*/ 1059 w 1270"/>
                  <a:gd name="T1" fmla="*/ 0 h 1273"/>
                  <a:gd name="T2" fmla="*/ 1081 w 1270"/>
                  <a:gd name="T3" fmla="*/ 1 h 1273"/>
                  <a:gd name="T4" fmla="*/ 1101 w 1270"/>
                  <a:gd name="T5" fmla="*/ 4 h 1273"/>
                  <a:gd name="T6" fmla="*/ 1141 w 1270"/>
                  <a:gd name="T7" fmla="*/ 17 h 1273"/>
                  <a:gd name="T8" fmla="*/ 1177 w 1270"/>
                  <a:gd name="T9" fmla="*/ 37 h 1273"/>
                  <a:gd name="T10" fmla="*/ 1209 w 1270"/>
                  <a:gd name="T11" fmla="*/ 62 h 1273"/>
                  <a:gd name="T12" fmla="*/ 1234 w 1270"/>
                  <a:gd name="T13" fmla="*/ 94 h 1273"/>
                  <a:gd name="T14" fmla="*/ 1254 w 1270"/>
                  <a:gd name="T15" fmla="*/ 130 h 1273"/>
                  <a:gd name="T16" fmla="*/ 1266 w 1270"/>
                  <a:gd name="T17" fmla="*/ 169 h 1273"/>
                  <a:gd name="T18" fmla="*/ 1269 w 1270"/>
                  <a:gd name="T19" fmla="*/ 190 h 1273"/>
                  <a:gd name="T20" fmla="*/ 1270 w 1270"/>
                  <a:gd name="T21" fmla="*/ 212 h 1273"/>
                  <a:gd name="T22" fmla="*/ 1270 w 1270"/>
                  <a:gd name="T23" fmla="*/ 1072 h 1273"/>
                  <a:gd name="T24" fmla="*/ 1268 w 1270"/>
                  <a:gd name="T25" fmla="*/ 1093 h 1273"/>
                  <a:gd name="T26" fmla="*/ 1261 w 1270"/>
                  <a:gd name="T27" fmla="*/ 1123 h 1273"/>
                  <a:gd name="T28" fmla="*/ 1245 w 1270"/>
                  <a:gd name="T29" fmla="*/ 1162 h 1273"/>
                  <a:gd name="T30" fmla="*/ 1223 w 1270"/>
                  <a:gd name="T31" fmla="*/ 1195 h 1273"/>
                  <a:gd name="T32" fmla="*/ 1193 w 1270"/>
                  <a:gd name="T33" fmla="*/ 1224 h 1273"/>
                  <a:gd name="T34" fmla="*/ 1159 w 1270"/>
                  <a:gd name="T35" fmla="*/ 1246 h 1273"/>
                  <a:gd name="T36" fmla="*/ 1122 w 1270"/>
                  <a:gd name="T37" fmla="*/ 1263 h 1273"/>
                  <a:gd name="T38" fmla="*/ 1091 w 1270"/>
                  <a:gd name="T39" fmla="*/ 1270 h 1273"/>
                  <a:gd name="T40" fmla="*/ 1069 w 1270"/>
                  <a:gd name="T41" fmla="*/ 1272 h 1273"/>
                  <a:gd name="T42" fmla="*/ 211 w 1270"/>
                  <a:gd name="T43" fmla="*/ 1273 h 1273"/>
                  <a:gd name="T44" fmla="*/ 190 w 1270"/>
                  <a:gd name="T45" fmla="*/ 1272 h 1273"/>
                  <a:gd name="T46" fmla="*/ 169 w 1270"/>
                  <a:gd name="T47" fmla="*/ 1267 h 1273"/>
                  <a:gd name="T48" fmla="*/ 130 w 1270"/>
                  <a:gd name="T49" fmla="*/ 1256 h 1273"/>
                  <a:gd name="T50" fmla="*/ 94 w 1270"/>
                  <a:gd name="T51" fmla="*/ 1236 h 1273"/>
                  <a:gd name="T52" fmla="*/ 62 w 1270"/>
                  <a:gd name="T53" fmla="*/ 1210 h 1273"/>
                  <a:gd name="T54" fmla="*/ 36 w 1270"/>
                  <a:gd name="T55" fmla="*/ 1179 h 1273"/>
                  <a:gd name="T56" fmla="*/ 16 w 1270"/>
                  <a:gd name="T57" fmla="*/ 1143 h 1273"/>
                  <a:gd name="T58" fmla="*/ 4 w 1270"/>
                  <a:gd name="T59" fmla="*/ 1103 h 1273"/>
                  <a:gd name="T60" fmla="*/ 1 w 1270"/>
                  <a:gd name="T61" fmla="*/ 1082 h 1273"/>
                  <a:gd name="T62" fmla="*/ 0 w 1270"/>
                  <a:gd name="T63" fmla="*/ 1060 h 1273"/>
                  <a:gd name="T64" fmla="*/ 0 w 1270"/>
                  <a:gd name="T65" fmla="*/ 201 h 1273"/>
                  <a:gd name="T66" fmla="*/ 2 w 1270"/>
                  <a:gd name="T67" fmla="*/ 180 h 1273"/>
                  <a:gd name="T68" fmla="*/ 9 w 1270"/>
                  <a:gd name="T69" fmla="*/ 149 h 1273"/>
                  <a:gd name="T70" fmla="*/ 25 w 1270"/>
                  <a:gd name="T71" fmla="*/ 111 h 1273"/>
                  <a:gd name="T72" fmla="*/ 48 w 1270"/>
                  <a:gd name="T73" fmla="*/ 77 h 1273"/>
                  <a:gd name="T74" fmla="*/ 77 w 1270"/>
                  <a:gd name="T75" fmla="*/ 49 h 1273"/>
                  <a:gd name="T76" fmla="*/ 111 w 1270"/>
                  <a:gd name="T77" fmla="*/ 26 h 1273"/>
                  <a:gd name="T78" fmla="*/ 149 w 1270"/>
                  <a:gd name="T79" fmla="*/ 9 h 1273"/>
                  <a:gd name="T80" fmla="*/ 179 w 1270"/>
                  <a:gd name="T81" fmla="*/ 3 h 1273"/>
                  <a:gd name="T82" fmla="*/ 201 w 1270"/>
                  <a:gd name="T83" fmla="*/ 1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0" h="1273">
                    <a:moveTo>
                      <a:pt x="211" y="0"/>
                    </a:moveTo>
                    <a:lnTo>
                      <a:pt x="1059" y="0"/>
                    </a:lnTo>
                    <a:lnTo>
                      <a:pt x="1069" y="1"/>
                    </a:lnTo>
                    <a:lnTo>
                      <a:pt x="1081" y="1"/>
                    </a:lnTo>
                    <a:lnTo>
                      <a:pt x="1091" y="3"/>
                    </a:lnTo>
                    <a:lnTo>
                      <a:pt x="1101" y="4"/>
                    </a:lnTo>
                    <a:lnTo>
                      <a:pt x="1122" y="9"/>
                    </a:lnTo>
                    <a:lnTo>
                      <a:pt x="1141" y="17"/>
                    </a:lnTo>
                    <a:lnTo>
                      <a:pt x="1159" y="26"/>
                    </a:lnTo>
                    <a:lnTo>
                      <a:pt x="1177" y="37"/>
                    </a:lnTo>
                    <a:lnTo>
                      <a:pt x="1193" y="49"/>
                    </a:lnTo>
                    <a:lnTo>
                      <a:pt x="1209" y="62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1" y="149"/>
                    </a:lnTo>
                    <a:lnTo>
                      <a:pt x="1266" y="169"/>
                    </a:lnTo>
                    <a:lnTo>
                      <a:pt x="1268" y="180"/>
                    </a:lnTo>
                    <a:lnTo>
                      <a:pt x="1269" y="190"/>
                    </a:lnTo>
                    <a:lnTo>
                      <a:pt x="1270" y="201"/>
                    </a:lnTo>
                    <a:lnTo>
                      <a:pt x="1270" y="212"/>
                    </a:lnTo>
                    <a:lnTo>
                      <a:pt x="1270" y="1060"/>
                    </a:lnTo>
                    <a:lnTo>
                      <a:pt x="1270" y="1072"/>
                    </a:lnTo>
                    <a:lnTo>
                      <a:pt x="1269" y="1082"/>
                    </a:lnTo>
                    <a:lnTo>
                      <a:pt x="1268" y="1093"/>
                    </a:lnTo>
                    <a:lnTo>
                      <a:pt x="1266" y="1103"/>
                    </a:lnTo>
                    <a:lnTo>
                      <a:pt x="1261" y="1123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3" y="1224"/>
                    </a:lnTo>
                    <a:lnTo>
                      <a:pt x="1177" y="1236"/>
                    </a:lnTo>
                    <a:lnTo>
                      <a:pt x="1159" y="1246"/>
                    </a:lnTo>
                    <a:lnTo>
                      <a:pt x="1141" y="1256"/>
                    </a:lnTo>
                    <a:lnTo>
                      <a:pt x="1122" y="1263"/>
                    </a:lnTo>
                    <a:lnTo>
                      <a:pt x="1101" y="1267"/>
                    </a:lnTo>
                    <a:lnTo>
                      <a:pt x="1091" y="1270"/>
                    </a:lnTo>
                    <a:lnTo>
                      <a:pt x="1081" y="1272"/>
                    </a:lnTo>
                    <a:lnTo>
                      <a:pt x="1069" y="1272"/>
                    </a:lnTo>
                    <a:lnTo>
                      <a:pt x="1059" y="1273"/>
                    </a:lnTo>
                    <a:lnTo>
                      <a:pt x="211" y="1273"/>
                    </a:lnTo>
                    <a:lnTo>
                      <a:pt x="201" y="1272"/>
                    </a:lnTo>
                    <a:lnTo>
                      <a:pt x="190" y="1272"/>
                    </a:lnTo>
                    <a:lnTo>
                      <a:pt x="179" y="1270"/>
                    </a:lnTo>
                    <a:lnTo>
                      <a:pt x="169" y="1267"/>
                    </a:lnTo>
                    <a:lnTo>
                      <a:pt x="149" y="1263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6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3"/>
                    </a:lnTo>
                    <a:lnTo>
                      <a:pt x="4" y="1103"/>
                    </a:lnTo>
                    <a:lnTo>
                      <a:pt x="2" y="1093"/>
                    </a:lnTo>
                    <a:lnTo>
                      <a:pt x="1" y="1082"/>
                    </a:lnTo>
                    <a:lnTo>
                      <a:pt x="0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0" y="201"/>
                    </a:lnTo>
                    <a:lnTo>
                      <a:pt x="1" y="190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9" y="149"/>
                    </a:lnTo>
                    <a:lnTo>
                      <a:pt x="16" y="130"/>
                    </a:lnTo>
                    <a:lnTo>
                      <a:pt x="25" y="111"/>
                    </a:lnTo>
                    <a:lnTo>
                      <a:pt x="36" y="94"/>
                    </a:lnTo>
                    <a:lnTo>
                      <a:pt x="48" y="77"/>
                    </a:lnTo>
                    <a:lnTo>
                      <a:pt x="62" y="62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6"/>
                    </a:lnTo>
                    <a:lnTo>
                      <a:pt x="130" y="17"/>
                    </a:lnTo>
                    <a:lnTo>
                      <a:pt x="149" y="9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1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Freeform 214"/>
              <p:cNvSpPr/>
              <p:nvPr/>
            </p:nvSpPr>
            <p:spPr bwMode="auto">
              <a:xfrm>
                <a:off x="3081" y="4424"/>
                <a:ext cx="80" cy="79"/>
              </a:xfrm>
              <a:custGeom>
                <a:avLst/>
                <a:gdLst>
                  <a:gd name="T0" fmla="*/ 1059 w 1271"/>
                  <a:gd name="T1" fmla="*/ 0 h 1273"/>
                  <a:gd name="T2" fmla="*/ 1081 w 1271"/>
                  <a:gd name="T3" fmla="*/ 1 h 1273"/>
                  <a:gd name="T4" fmla="*/ 1102 w 1271"/>
                  <a:gd name="T5" fmla="*/ 4 h 1273"/>
                  <a:gd name="T6" fmla="*/ 1141 w 1271"/>
                  <a:gd name="T7" fmla="*/ 17 h 1273"/>
                  <a:gd name="T8" fmla="*/ 1177 w 1271"/>
                  <a:gd name="T9" fmla="*/ 37 h 1273"/>
                  <a:gd name="T10" fmla="*/ 1209 w 1271"/>
                  <a:gd name="T11" fmla="*/ 62 h 1273"/>
                  <a:gd name="T12" fmla="*/ 1234 w 1271"/>
                  <a:gd name="T13" fmla="*/ 94 h 1273"/>
                  <a:gd name="T14" fmla="*/ 1254 w 1271"/>
                  <a:gd name="T15" fmla="*/ 130 h 1273"/>
                  <a:gd name="T16" fmla="*/ 1266 w 1271"/>
                  <a:gd name="T17" fmla="*/ 169 h 1273"/>
                  <a:gd name="T18" fmla="*/ 1270 w 1271"/>
                  <a:gd name="T19" fmla="*/ 190 h 1273"/>
                  <a:gd name="T20" fmla="*/ 1271 w 1271"/>
                  <a:gd name="T21" fmla="*/ 212 h 1273"/>
                  <a:gd name="T22" fmla="*/ 1270 w 1271"/>
                  <a:gd name="T23" fmla="*/ 1072 h 1273"/>
                  <a:gd name="T24" fmla="*/ 1268 w 1271"/>
                  <a:gd name="T25" fmla="*/ 1093 h 1273"/>
                  <a:gd name="T26" fmla="*/ 1262 w 1271"/>
                  <a:gd name="T27" fmla="*/ 1123 h 1273"/>
                  <a:gd name="T28" fmla="*/ 1245 w 1271"/>
                  <a:gd name="T29" fmla="*/ 1162 h 1273"/>
                  <a:gd name="T30" fmla="*/ 1223 w 1271"/>
                  <a:gd name="T31" fmla="*/ 1195 h 1273"/>
                  <a:gd name="T32" fmla="*/ 1194 w 1271"/>
                  <a:gd name="T33" fmla="*/ 1224 h 1273"/>
                  <a:gd name="T34" fmla="*/ 1160 w 1271"/>
                  <a:gd name="T35" fmla="*/ 1246 h 1273"/>
                  <a:gd name="T36" fmla="*/ 1122 w 1271"/>
                  <a:gd name="T37" fmla="*/ 1263 h 1273"/>
                  <a:gd name="T38" fmla="*/ 1091 w 1271"/>
                  <a:gd name="T39" fmla="*/ 1270 h 1273"/>
                  <a:gd name="T40" fmla="*/ 1070 w 1271"/>
                  <a:gd name="T41" fmla="*/ 1272 h 1273"/>
                  <a:gd name="T42" fmla="*/ 212 w 1271"/>
                  <a:gd name="T43" fmla="*/ 1273 h 1273"/>
                  <a:gd name="T44" fmla="*/ 190 w 1271"/>
                  <a:gd name="T45" fmla="*/ 1272 h 1273"/>
                  <a:gd name="T46" fmla="*/ 169 w 1271"/>
                  <a:gd name="T47" fmla="*/ 1267 h 1273"/>
                  <a:gd name="T48" fmla="*/ 130 w 1271"/>
                  <a:gd name="T49" fmla="*/ 1256 h 1273"/>
                  <a:gd name="T50" fmla="*/ 94 w 1271"/>
                  <a:gd name="T51" fmla="*/ 1236 h 1273"/>
                  <a:gd name="T52" fmla="*/ 62 w 1271"/>
                  <a:gd name="T53" fmla="*/ 1210 h 1273"/>
                  <a:gd name="T54" fmla="*/ 37 w 1271"/>
                  <a:gd name="T55" fmla="*/ 1179 h 1273"/>
                  <a:gd name="T56" fmla="*/ 16 w 1271"/>
                  <a:gd name="T57" fmla="*/ 1143 h 1273"/>
                  <a:gd name="T58" fmla="*/ 4 w 1271"/>
                  <a:gd name="T59" fmla="*/ 1103 h 1273"/>
                  <a:gd name="T60" fmla="*/ 1 w 1271"/>
                  <a:gd name="T61" fmla="*/ 1082 h 1273"/>
                  <a:gd name="T62" fmla="*/ 0 w 1271"/>
                  <a:gd name="T63" fmla="*/ 1060 h 1273"/>
                  <a:gd name="T64" fmla="*/ 1 w 1271"/>
                  <a:gd name="T65" fmla="*/ 201 h 1273"/>
                  <a:gd name="T66" fmla="*/ 3 w 1271"/>
                  <a:gd name="T67" fmla="*/ 180 h 1273"/>
                  <a:gd name="T68" fmla="*/ 9 w 1271"/>
                  <a:gd name="T69" fmla="*/ 149 h 1273"/>
                  <a:gd name="T70" fmla="*/ 25 w 1271"/>
                  <a:gd name="T71" fmla="*/ 111 h 1273"/>
                  <a:gd name="T72" fmla="*/ 48 w 1271"/>
                  <a:gd name="T73" fmla="*/ 77 h 1273"/>
                  <a:gd name="T74" fmla="*/ 77 w 1271"/>
                  <a:gd name="T75" fmla="*/ 49 h 1273"/>
                  <a:gd name="T76" fmla="*/ 111 w 1271"/>
                  <a:gd name="T77" fmla="*/ 26 h 1273"/>
                  <a:gd name="T78" fmla="*/ 149 w 1271"/>
                  <a:gd name="T79" fmla="*/ 9 h 1273"/>
                  <a:gd name="T80" fmla="*/ 179 w 1271"/>
                  <a:gd name="T81" fmla="*/ 3 h 1273"/>
                  <a:gd name="T82" fmla="*/ 201 w 1271"/>
                  <a:gd name="T83" fmla="*/ 1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3">
                    <a:moveTo>
                      <a:pt x="212" y="0"/>
                    </a:moveTo>
                    <a:lnTo>
                      <a:pt x="1059" y="0"/>
                    </a:lnTo>
                    <a:lnTo>
                      <a:pt x="1070" y="1"/>
                    </a:lnTo>
                    <a:lnTo>
                      <a:pt x="1081" y="1"/>
                    </a:lnTo>
                    <a:lnTo>
                      <a:pt x="1091" y="3"/>
                    </a:lnTo>
                    <a:lnTo>
                      <a:pt x="1102" y="4"/>
                    </a:lnTo>
                    <a:lnTo>
                      <a:pt x="1122" y="9"/>
                    </a:lnTo>
                    <a:lnTo>
                      <a:pt x="1141" y="17"/>
                    </a:lnTo>
                    <a:lnTo>
                      <a:pt x="1160" y="26"/>
                    </a:lnTo>
                    <a:lnTo>
                      <a:pt x="1177" y="37"/>
                    </a:lnTo>
                    <a:lnTo>
                      <a:pt x="1194" y="49"/>
                    </a:lnTo>
                    <a:lnTo>
                      <a:pt x="1209" y="62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2" y="149"/>
                    </a:lnTo>
                    <a:lnTo>
                      <a:pt x="1266" y="169"/>
                    </a:lnTo>
                    <a:lnTo>
                      <a:pt x="1268" y="180"/>
                    </a:lnTo>
                    <a:lnTo>
                      <a:pt x="1270" y="190"/>
                    </a:lnTo>
                    <a:lnTo>
                      <a:pt x="1270" y="201"/>
                    </a:lnTo>
                    <a:lnTo>
                      <a:pt x="1271" y="212"/>
                    </a:lnTo>
                    <a:lnTo>
                      <a:pt x="1271" y="1060"/>
                    </a:lnTo>
                    <a:lnTo>
                      <a:pt x="1270" y="1072"/>
                    </a:lnTo>
                    <a:lnTo>
                      <a:pt x="1270" y="1082"/>
                    </a:lnTo>
                    <a:lnTo>
                      <a:pt x="1268" y="1093"/>
                    </a:lnTo>
                    <a:lnTo>
                      <a:pt x="1266" y="1103"/>
                    </a:lnTo>
                    <a:lnTo>
                      <a:pt x="1262" y="1123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4" y="1224"/>
                    </a:lnTo>
                    <a:lnTo>
                      <a:pt x="1177" y="1236"/>
                    </a:lnTo>
                    <a:lnTo>
                      <a:pt x="1160" y="1246"/>
                    </a:lnTo>
                    <a:lnTo>
                      <a:pt x="1141" y="1256"/>
                    </a:lnTo>
                    <a:lnTo>
                      <a:pt x="1122" y="1263"/>
                    </a:lnTo>
                    <a:lnTo>
                      <a:pt x="1102" y="1267"/>
                    </a:lnTo>
                    <a:lnTo>
                      <a:pt x="1091" y="1270"/>
                    </a:lnTo>
                    <a:lnTo>
                      <a:pt x="1081" y="1272"/>
                    </a:lnTo>
                    <a:lnTo>
                      <a:pt x="1070" y="1272"/>
                    </a:lnTo>
                    <a:lnTo>
                      <a:pt x="1059" y="1273"/>
                    </a:lnTo>
                    <a:lnTo>
                      <a:pt x="212" y="1273"/>
                    </a:lnTo>
                    <a:lnTo>
                      <a:pt x="201" y="1272"/>
                    </a:lnTo>
                    <a:lnTo>
                      <a:pt x="190" y="1272"/>
                    </a:lnTo>
                    <a:lnTo>
                      <a:pt x="179" y="1270"/>
                    </a:lnTo>
                    <a:lnTo>
                      <a:pt x="169" y="1267"/>
                    </a:lnTo>
                    <a:lnTo>
                      <a:pt x="149" y="1263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7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3"/>
                    </a:lnTo>
                    <a:lnTo>
                      <a:pt x="4" y="1103"/>
                    </a:lnTo>
                    <a:lnTo>
                      <a:pt x="3" y="1093"/>
                    </a:lnTo>
                    <a:lnTo>
                      <a:pt x="1" y="1082"/>
                    </a:lnTo>
                    <a:lnTo>
                      <a:pt x="1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1" y="201"/>
                    </a:lnTo>
                    <a:lnTo>
                      <a:pt x="1" y="190"/>
                    </a:lnTo>
                    <a:lnTo>
                      <a:pt x="3" y="180"/>
                    </a:lnTo>
                    <a:lnTo>
                      <a:pt x="4" y="169"/>
                    </a:lnTo>
                    <a:lnTo>
                      <a:pt x="9" y="149"/>
                    </a:lnTo>
                    <a:lnTo>
                      <a:pt x="16" y="130"/>
                    </a:lnTo>
                    <a:lnTo>
                      <a:pt x="25" y="111"/>
                    </a:lnTo>
                    <a:lnTo>
                      <a:pt x="37" y="94"/>
                    </a:lnTo>
                    <a:lnTo>
                      <a:pt x="48" y="77"/>
                    </a:lnTo>
                    <a:lnTo>
                      <a:pt x="62" y="62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6"/>
                    </a:lnTo>
                    <a:lnTo>
                      <a:pt x="130" y="17"/>
                    </a:lnTo>
                    <a:lnTo>
                      <a:pt x="149" y="9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Freeform 215"/>
              <p:cNvSpPr/>
              <p:nvPr/>
            </p:nvSpPr>
            <p:spPr bwMode="auto">
              <a:xfrm>
                <a:off x="3081" y="4424"/>
                <a:ext cx="80" cy="79"/>
              </a:xfrm>
              <a:custGeom>
                <a:avLst/>
                <a:gdLst>
                  <a:gd name="T0" fmla="*/ 1059 w 1271"/>
                  <a:gd name="T1" fmla="*/ 0 h 1273"/>
                  <a:gd name="T2" fmla="*/ 1081 w 1271"/>
                  <a:gd name="T3" fmla="*/ 1 h 1273"/>
                  <a:gd name="T4" fmla="*/ 1102 w 1271"/>
                  <a:gd name="T5" fmla="*/ 4 h 1273"/>
                  <a:gd name="T6" fmla="*/ 1141 w 1271"/>
                  <a:gd name="T7" fmla="*/ 17 h 1273"/>
                  <a:gd name="T8" fmla="*/ 1177 w 1271"/>
                  <a:gd name="T9" fmla="*/ 37 h 1273"/>
                  <a:gd name="T10" fmla="*/ 1209 w 1271"/>
                  <a:gd name="T11" fmla="*/ 62 h 1273"/>
                  <a:gd name="T12" fmla="*/ 1234 w 1271"/>
                  <a:gd name="T13" fmla="*/ 94 h 1273"/>
                  <a:gd name="T14" fmla="*/ 1254 w 1271"/>
                  <a:gd name="T15" fmla="*/ 130 h 1273"/>
                  <a:gd name="T16" fmla="*/ 1266 w 1271"/>
                  <a:gd name="T17" fmla="*/ 169 h 1273"/>
                  <a:gd name="T18" fmla="*/ 1270 w 1271"/>
                  <a:gd name="T19" fmla="*/ 190 h 1273"/>
                  <a:gd name="T20" fmla="*/ 1271 w 1271"/>
                  <a:gd name="T21" fmla="*/ 212 h 1273"/>
                  <a:gd name="T22" fmla="*/ 1270 w 1271"/>
                  <a:gd name="T23" fmla="*/ 1072 h 1273"/>
                  <a:gd name="T24" fmla="*/ 1268 w 1271"/>
                  <a:gd name="T25" fmla="*/ 1093 h 1273"/>
                  <a:gd name="T26" fmla="*/ 1262 w 1271"/>
                  <a:gd name="T27" fmla="*/ 1123 h 1273"/>
                  <a:gd name="T28" fmla="*/ 1245 w 1271"/>
                  <a:gd name="T29" fmla="*/ 1162 h 1273"/>
                  <a:gd name="T30" fmla="*/ 1223 w 1271"/>
                  <a:gd name="T31" fmla="*/ 1195 h 1273"/>
                  <a:gd name="T32" fmla="*/ 1194 w 1271"/>
                  <a:gd name="T33" fmla="*/ 1224 h 1273"/>
                  <a:gd name="T34" fmla="*/ 1160 w 1271"/>
                  <a:gd name="T35" fmla="*/ 1246 h 1273"/>
                  <a:gd name="T36" fmla="*/ 1122 w 1271"/>
                  <a:gd name="T37" fmla="*/ 1263 h 1273"/>
                  <a:gd name="T38" fmla="*/ 1091 w 1271"/>
                  <a:gd name="T39" fmla="*/ 1270 h 1273"/>
                  <a:gd name="T40" fmla="*/ 1070 w 1271"/>
                  <a:gd name="T41" fmla="*/ 1272 h 1273"/>
                  <a:gd name="T42" fmla="*/ 212 w 1271"/>
                  <a:gd name="T43" fmla="*/ 1273 h 1273"/>
                  <a:gd name="T44" fmla="*/ 190 w 1271"/>
                  <a:gd name="T45" fmla="*/ 1272 h 1273"/>
                  <a:gd name="T46" fmla="*/ 169 w 1271"/>
                  <a:gd name="T47" fmla="*/ 1267 h 1273"/>
                  <a:gd name="T48" fmla="*/ 130 w 1271"/>
                  <a:gd name="T49" fmla="*/ 1256 h 1273"/>
                  <a:gd name="T50" fmla="*/ 94 w 1271"/>
                  <a:gd name="T51" fmla="*/ 1236 h 1273"/>
                  <a:gd name="T52" fmla="*/ 62 w 1271"/>
                  <a:gd name="T53" fmla="*/ 1210 h 1273"/>
                  <a:gd name="T54" fmla="*/ 37 w 1271"/>
                  <a:gd name="T55" fmla="*/ 1179 h 1273"/>
                  <a:gd name="T56" fmla="*/ 16 w 1271"/>
                  <a:gd name="T57" fmla="*/ 1143 h 1273"/>
                  <a:gd name="T58" fmla="*/ 4 w 1271"/>
                  <a:gd name="T59" fmla="*/ 1103 h 1273"/>
                  <a:gd name="T60" fmla="*/ 1 w 1271"/>
                  <a:gd name="T61" fmla="*/ 1082 h 1273"/>
                  <a:gd name="T62" fmla="*/ 0 w 1271"/>
                  <a:gd name="T63" fmla="*/ 1060 h 1273"/>
                  <a:gd name="T64" fmla="*/ 1 w 1271"/>
                  <a:gd name="T65" fmla="*/ 201 h 1273"/>
                  <a:gd name="T66" fmla="*/ 3 w 1271"/>
                  <a:gd name="T67" fmla="*/ 180 h 1273"/>
                  <a:gd name="T68" fmla="*/ 9 w 1271"/>
                  <a:gd name="T69" fmla="*/ 149 h 1273"/>
                  <a:gd name="T70" fmla="*/ 25 w 1271"/>
                  <a:gd name="T71" fmla="*/ 111 h 1273"/>
                  <a:gd name="T72" fmla="*/ 48 w 1271"/>
                  <a:gd name="T73" fmla="*/ 77 h 1273"/>
                  <a:gd name="T74" fmla="*/ 77 w 1271"/>
                  <a:gd name="T75" fmla="*/ 49 h 1273"/>
                  <a:gd name="T76" fmla="*/ 111 w 1271"/>
                  <a:gd name="T77" fmla="*/ 26 h 1273"/>
                  <a:gd name="T78" fmla="*/ 149 w 1271"/>
                  <a:gd name="T79" fmla="*/ 9 h 1273"/>
                  <a:gd name="T80" fmla="*/ 179 w 1271"/>
                  <a:gd name="T81" fmla="*/ 3 h 1273"/>
                  <a:gd name="T82" fmla="*/ 201 w 1271"/>
                  <a:gd name="T83" fmla="*/ 1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3">
                    <a:moveTo>
                      <a:pt x="212" y="0"/>
                    </a:moveTo>
                    <a:lnTo>
                      <a:pt x="1059" y="0"/>
                    </a:lnTo>
                    <a:lnTo>
                      <a:pt x="1070" y="1"/>
                    </a:lnTo>
                    <a:lnTo>
                      <a:pt x="1081" y="1"/>
                    </a:lnTo>
                    <a:lnTo>
                      <a:pt x="1091" y="3"/>
                    </a:lnTo>
                    <a:lnTo>
                      <a:pt x="1102" y="4"/>
                    </a:lnTo>
                    <a:lnTo>
                      <a:pt x="1122" y="9"/>
                    </a:lnTo>
                    <a:lnTo>
                      <a:pt x="1141" y="17"/>
                    </a:lnTo>
                    <a:lnTo>
                      <a:pt x="1160" y="26"/>
                    </a:lnTo>
                    <a:lnTo>
                      <a:pt x="1177" y="37"/>
                    </a:lnTo>
                    <a:lnTo>
                      <a:pt x="1194" y="49"/>
                    </a:lnTo>
                    <a:lnTo>
                      <a:pt x="1209" y="62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2" y="149"/>
                    </a:lnTo>
                    <a:lnTo>
                      <a:pt x="1266" y="169"/>
                    </a:lnTo>
                    <a:lnTo>
                      <a:pt x="1268" y="180"/>
                    </a:lnTo>
                    <a:lnTo>
                      <a:pt x="1270" y="190"/>
                    </a:lnTo>
                    <a:lnTo>
                      <a:pt x="1270" y="201"/>
                    </a:lnTo>
                    <a:lnTo>
                      <a:pt x="1271" y="212"/>
                    </a:lnTo>
                    <a:lnTo>
                      <a:pt x="1271" y="1060"/>
                    </a:lnTo>
                    <a:lnTo>
                      <a:pt x="1270" y="1072"/>
                    </a:lnTo>
                    <a:lnTo>
                      <a:pt x="1270" y="1082"/>
                    </a:lnTo>
                    <a:lnTo>
                      <a:pt x="1268" y="1093"/>
                    </a:lnTo>
                    <a:lnTo>
                      <a:pt x="1266" y="1103"/>
                    </a:lnTo>
                    <a:lnTo>
                      <a:pt x="1262" y="1123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4" y="1224"/>
                    </a:lnTo>
                    <a:lnTo>
                      <a:pt x="1177" y="1236"/>
                    </a:lnTo>
                    <a:lnTo>
                      <a:pt x="1160" y="1246"/>
                    </a:lnTo>
                    <a:lnTo>
                      <a:pt x="1141" y="1256"/>
                    </a:lnTo>
                    <a:lnTo>
                      <a:pt x="1122" y="1263"/>
                    </a:lnTo>
                    <a:lnTo>
                      <a:pt x="1102" y="1267"/>
                    </a:lnTo>
                    <a:lnTo>
                      <a:pt x="1091" y="1270"/>
                    </a:lnTo>
                    <a:lnTo>
                      <a:pt x="1081" y="1272"/>
                    </a:lnTo>
                    <a:lnTo>
                      <a:pt x="1070" y="1272"/>
                    </a:lnTo>
                    <a:lnTo>
                      <a:pt x="1059" y="1273"/>
                    </a:lnTo>
                    <a:lnTo>
                      <a:pt x="212" y="1273"/>
                    </a:lnTo>
                    <a:lnTo>
                      <a:pt x="201" y="1272"/>
                    </a:lnTo>
                    <a:lnTo>
                      <a:pt x="190" y="1272"/>
                    </a:lnTo>
                    <a:lnTo>
                      <a:pt x="179" y="1270"/>
                    </a:lnTo>
                    <a:lnTo>
                      <a:pt x="169" y="1267"/>
                    </a:lnTo>
                    <a:lnTo>
                      <a:pt x="149" y="1263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7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3"/>
                    </a:lnTo>
                    <a:lnTo>
                      <a:pt x="4" y="1103"/>
                    </a:lnTo>
                    <a:lnTo>
                      <a:pt x="3" y="1093"/>
                    </a:lnTo>
                    <a:lnTo>
                      <a:pt x="1" y="1082"/>
                    </a:lnTo>
                    <a:lnTo>
                      <a:pt x="1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1" y="201"/>
                    </a:lnTo>
                    <a:lnTo>
                      <a:pt x="1" y="190"/>
                    </a:lnTo>
                    <a:lnTo>
                      <a:pt x="3" y="180"/>
                    </a:lnTo>
                    <a:lnTo>
                      <a:pt x="4" y="169"/>
                    </a:lnTo>
                    <a:lnTo>
                      <a:pt x="9" y="149"/>
                    </a:lnTo>
                    <a:lnTo>
                      <a:pt x="16" y="130"/>
                    </a:lnTo>
                    <a:lnTo>
                      <a:pt x="25" y="111"/>
                    </a:lnTo>
                    <a:lnTo>
                      <a:pt x="37" y="94"/>
                    </a:lnTo>
                    <a:lnTo>
                      <a:pt x="48" y="77"/>
                    </a:lnTo>
                    <a:lnTo>
                      <a:pt x="62" y="62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6"/>
                    </a:lnTo>
                    <a:lnTo>
                      <a:pt x="130" y="17"/>
                    </a:lnTo>
                    <a:lnTo>
                      <a:pt x="149" y="9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2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Freeform 216"/>
              <p:cNvSpPr/>
              <p:nvPr/>
            </p:nvSpPr>
            <p:spPr bwMode="auto">
              <a:xfrm>
                <a:off x="3196" y="4424"/>
                <a:ext cx="80" cy="79"/>
              </a:xfrm>
              <a:custGeom>
                <a:avLst/>
                <a:gdLst>
                  <a:gd name="T0" fmla="*/ 1060 w 1271"/>
                  <a:gd name="T1" fmla="*/ 0 h 1273"/>
                  <a:gd name="T2" fmla="*/ 1081 w 1271"/>
                  <a:gd name="T3" fmla="*/ 1 h 1273"/>
                  <a:gd name="T4" fmla="*/ 1102 w 1271"/>
                  <a:gd name="T5" fmla="*/ 4 h 1273"/>
                  <a:gd name="T6" fmla="*/ 1141 w 1271"/>
                  <a:gd name="T7" fmla="*/ 17 h 1273"/>
                  <a:gd name="T8" fmla="*/ 1177 w 1271"/>
                  <a:gd name="T9" fmla="*/ 37 h 1273"/>
                  <a:gd name="T10" fmla="*/ 1209 w 1271"/>
                  <a:gd name="T11" fmla="*/ 62 h 1273"/>
                  <a:gd name="T12" fmla="*/ 1234 w 1271"/>
                  <a:gd name="T13" fmla="*/ 94 h 1273"/>
                  <a:gd name="T14" fmla="*/ 1254 w 1271"/>
                  <a:gd name="T15" fmla="*/ 130 h 1273"/>
                  <a:gd name="T16" fmla="*/ 1267 w 1271"/>
                  <a:gd name="T17" fmla="*/ 169 h 1273"/>
                  <a:gd name="T18" fmla="*/ 1270 w 1271"/>
                  <a:gd name="T19" fmla="*/ 190 h 1273"/>
                  <a:gd name="T20" fmla="*/ 1271 w 1271"/>
                  <a:gd name="T21" fmla="*/ 212 h 1273"/>
                  <a:gd name="T22" fmla="*/ 1270 w 1271"/>
                  <a:gd name="T23" fmla="*/ 1072 h 1273"/>
                  <a:gd name="T24" fmla="*/ 1268 w 1271"/>
                  <a:gd name="T25" fmla="*/ 1093 h 1273"/>
                  <a:gd name="T26" fmla="*/ 1262 w 1271"/>
                  <a:gd name="T27" fmla="*/ 1123 h 1273"/>
                  <a:gd name="T28" fmla="*/ 1245 w 1271"/>
                  <a:gd name="T29" fmla="*/ 1162 h 1273"/>
                  <a:gd name="T30" fmla="*/ 1223 w 1271"/>
                  <a:gd name="T31" fmla="*/ 1195 h 1273"/>
                  <a:gd name="T32" fmla="*/ 1194 w 1271"/>
                  <a:gd name="T33" fmla="*/ 1224 h 1273"/>
                  <a:gd name="T34" fmla="*/ 1160 w 1271"/>
                  <a:gd name="T35" fmla="*/ 1246 h 1273"/>
                  <a:gd name="T36" fmla="*/ 1122 w 1271"/>
                  <a:gd name="T37" fmla="*/ 1263 h 1273"/>
                  <a:gd name="T38" fmla="*/ 1092 w 1271"/>
                  <a:gd name="T39" fmla="*/ 1270 h 1273"/>
                  <a:gd name="T40" fmla="*/ 1070 w 1271"/>
                  <a:gd name="T41" fmla="*/ 1272 h 1273"/>
                  <a:gd name="T42" fmla="*/ 212 w 1271"/>
                  <a:gd name="T43" fmla="*/ 1273 h 1273"/>
                  <a:gd name="T44" fmla="*/ 190 w 1271"/>
                  <a:gd name="T45" fmla="*/ 1272 h 1273"/>
                  <a:gd name="T46" fmla="*/ 169 w 1271"/>
                  <a:gd name="T47" fmla="*/ 1267 h 1273"/>
                  <a:gd name="T48" fmla="*/ 130 w 1271"/>
                  <a:gd name="T49" fmla="*/ 1256 h 1273"/>
                  <a:gd name="T50" fmla="*/ 94 w 1271"/>
                  <a:gd name="T51" fmla="*/ 1236 h 1273"/>
                  <a:gd name="T52" fmla="*/ 62 w 1271"/>
                  <a:gd name="T53" fmla="*/ 1210 h 1273"/>
                  <a:gd name="T54" fmla="*/ 37 w 1271"/>
                  <a:gd name="T55" fmla="*/ 1179 h 1273"/>
                  <a:gd name="T56" fmla="*/ 17 w 1271"/>
                  <a:gd name="T57" fmla="*/ 1143 h 1273"/>
                  <a:gd name="T58" fmla="*/ 5 w 1271"/>
                  <a:gd name="T59" fmla="*/ 1103 h 1273"/>
                  <a:gd name="T60" fmla="*/ 1 w 1271"/>
                  <a:gd name="T61" fmla="*/ 1082 h 1273"/>
                  <a:gd name="T62" fmla="*/ 0 w 1271"/>
                  <a:gd name="T63" fmla="*/ 1060 h 1273"/>
                  <a:gd name="T64" fmla="*/ 1 w 1271"/>
                  <a:gd name="T65" fmla="*/ 201 h 1273"/>
                  <a:gd name="T66" fmla="*/ 3 w 1271"/>
                  <a:gd name="T67" fmla="*/ 180 h 1273"/>
                  <a:gd name="T68" fmla="*/ 9 w 1271"/>
                  <a:gd name="T69" fmla="*/ 149 h 1273"/>
                  <a:gd name="T70" fmla="*/ 26 w 1271"/>
                  <a:gd name="T71" fmla="*/ 111 h 1273"/>
                  <a:gd name="T72" fmla="*/ 48 w 1271"/>
                  <a:gd name="T73" fmla="*/ 77 h 1273"/>
                  <a:gd name="T74" fmla="*/ 77 w 1271"/>
                  <a:gd name="T75" fmla="*/ 49 h 1273"/>
                  <a:gd name="T76" fmla="*/ 111 w 1271"/>
                  <a:gd name="T77" fmla="*/ 26 h 1273"/>
                  <a:gd name="T78" fmla="*/ 149 w 1271"/>
                  <a:gd name="T79" fmla="*/ 9 h 1273"/>
                  <a:gd name="T80" fmla="*/ 179 w 1271"/>
                  <a:gd name="T81" fmla="*/ 3 h 1273"/>
                  <a:gd name="T82" fmla="*/ 201 w 1271"/>
                  <a:gd name="T83" fmla="*/ 1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3">
                    <a:moveTo>
                      <a:pt x="212" y="0"/>
                    </a:moveTo>
                    <a:lnTo>
                      <a:pt x="1060" y="0"/>
                    </a:lnTo>
                    <a:lnTo>
                      <a:pt x="1070" y="1"/>
                    </a:lnTo>
                    <a:lnTo>
                      <a:pt x="1081" y="1"/>
                    </a:lnTo>
                    <a:lnTo>
                      <a:pt x="1092" y="3"/>
                    </a:lnTo>
                    <a:lnTo>
                      <a:pt x="1102" y="4"/>
                    </a:lnTo>
                    <a:lnTo>
                      <a:pt x="1122" y="9"/>
                    </a:lnTo>
                    <a:lnTo>
                      <a:pt x="1141" y="17"/>
                    </a:lnTo>
                    <a:lnTo>
                      <a:pt x="1160" y="26"/>
                    </a:lnTo>
                    <a:lnTo>
                      <a:pt x="1177" y="37"/>
                    </a:lnTo>
                    <a:lnTo>
                      <a:pt x="1194" y="49"/>
                    </a:lnTo>
                    <a:lnTo>
                      <a:pt x="1209" y="62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2" y="149"/>
                    </a:lnTo>
                    <a:lnTo>
                      <a:pt x="1267" y="169"/>
                    </a:lnTo>
                    <a:lnTo>
                      <a:pt x="1268" y="180"/>
                    </a:lnTo>
                    <a:lnTo>
                      <a:pt x="1270" y="190"/>
                    </a:lnTo>
                    <a:lnTo>
                      <a:pt x="1270" y="201"/>
                    </a:lnTo>
                    <a:lnTo>
                      <a:pt x="1271" y="212"/>
                    </a:lnTo>
                    <a:lnTo>
                      <a:pt x="1271" y="1060"/>
                    </a:lnTo>
                    <a:lnTo>
                      <a:pt x="1270" y="1072"/>
                    </a:lnTo>
                    <a:lnTo>
                      <a:pt x="1270" y="1082"/>
                    </a:lnTo>
                    <a:lnTo>
                      <a:pt x="1268" y="1093"/>
                    </a:lnTo>
                    <a:lnTo>
                      <a:pt x="1267" y="1103"/>
                    </a:lnTo>
                    <a:lnTo>
                      <a:pt x="1262" y="1123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4" y="1224"/>
                    </a:lnTo>
                    <a:lnTo>
                      <a:pt x="1177" y="1236"/>
                    </a:lnTo>
                    <a:lnTo>
                      <a:pt x="1160" y="1246"/>
                    </a:lnTo>
                    <a:lnTo>
                      <a:pt x="1141" y="1256"/>
                    </a:lnTo>
                    <a:lnTo>
                      <a:pt x="1122" y="1263"/>
                    </a:lnTo>
                    <a:lnTo>
                      <a:pt x="1102" y="1267"/>
                    </a:lnTo>
                    <a:lnTo>
                      <a:pt x="1092" y="1270"/>
                    </a:lnTo>
                    <a:lnTo>
                      <a:pt x="1081" y="1272"/>
                    </a:lnTo>
                    <a:lnTo>
                      <a:pt x="1070" y="1272"/>
                    </a:lnTo>
                    <a:lnTo>
                      <a:pt x="1060" y="1273"/>
                    </a:lnTo>
                    <a:lnTo>
                      <a:pt x="212" y="1273"/>
                    </a:lnTo>
                    <a:lnTo>
                      <a:pt x="201" y="1272"/>
                    </a:lnTo>
                    <a:lnTo>
                      <a:pt x="190" y="1272"/>
                    </a:lnTo>
                    <a:lnTo>
                      <a:pt x="179" y="1270"/>
                    </a:lnTo>
                    <a:lnTo>
                      <a:pt x="169" y="1267"/>
                    </a:lnTo>
                    <a:lnTo>
                      <a:pt x="149" y="1263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7" y="1179"/>
                    </a:lnTo>
                    <a:lnTo>
                      <a:pt x="26" y="1162"/>
                    </a:lnTo>
                    <a:lnTo>
                      <a:pt x="17" y="1143"/>
                    </a:lnTo>
                    <a:lnTo>
                      <a:pt x="9" y="1123"/>
                    </a:lnTo>
                    <a:lnTo>
                      <a:pt x="5" y="1103"/>
                    </a:lnTo>
                    <a:lnTo>
                      <a:pt x="3" y="1093"/>
                    </a:lnTo>
                    <a:lnTo>
                      <a:pt x="1" y="1082"/>
                    </a:lnTo>
                    <a:lnTo>
                      <a:pt x="1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1" y="201"/>
                    </a:lnTo>
                    <a:lnTo>
                      <a:pt x="1" y="190"/>
                    </a:lnTo>
                    <a:lnTo>
                      <a:pt x="3" y="180"/>
                    </a:lnTo>
                    <a:lnTo>
                      <a:pt x="5" y="169"/>
                    </a:lnTo>
                    <a:lnTo>
                      <a:pt x="9" y="149"/>
                    </a:lnTo>
                    <a:lnTo>
                      <a:pt x="17" y="130"/>
                    </a:lnTo>
                    <a:lnTo>
                      <a:pt x="26" y="111"/>
                    </a:lnTo>
                    <a:lnTo>
                      <a:pt x="37" y="94"/>
                    </a:lnTo>
                    <a:lnTo>
                      <a:pt x="48" y="77"/>
                    </a:lnTo>
                    <a:lnTo>
                      <a:pt x="62" y="62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6"/>
                    </a:lnTo>
                    <a:lnTo>
                      <a:pt x="130" y="17"/>
                    </a:lnTo>
                    <a:lnTo>
                      <a:pt x="149" y="9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" name="Freeform 217"/>
              <p:cNvSpPr/>
              <p:nvPr/>
            </p:nvSpPr>
            <p:spPr bwMode="auto">
              <a:xfrm>
                <a:off x="3196" y="4424"/>
                <a:ext cx="80" cy="79"/>
              </a:xfrm>
              <a:custGeom>
                <a:avLst/>
                <a:gdLst>
                  <a:gd name="T0" fmla="*/ 1060 w 1271"/>
                  <a:gd name="T1" fmla="*/ 0 h 1273"/>
                  <a:gd name="T2" fmla="*/ 1081 w 1271"/>
                  <a:gd name="T3" fmla="*/ 1 h 1273"/>
                  <a:gd name="T4" fmla="*/ 1102 w 1271"/>
                  <a:gd name="T5" fmla="*/ 4 h 1273"/>
                  <a:gd name="T6" fmla="*/ 1141 w 1271"/>
                  <a:gd name="T7" fmla="*/ 17 h 1273"/>
                  <a:gd name="T8" fmla="*/ 1177 w 1271"/>
                  <a:gd name="T9" fmla="*/ 37 h 1273"/>
                  <a:gd name="T10" fmla="*/ 1209 w 1271"/>
                  <a:gd name="T11" fmla="*/ 62 h 1273"/>
                  <a:gd name="T12" fmla="*/ 1234 w 1271"/>
                  <a:gd name="T13" fmla="*/ 94 h 1273"/>
                  <a:gd name="T14" fmla="*/ 1254 w 1271"/>
                  <a:gd name="T15" fmla="*/ 130 h 1273"/>
                  <a:gd name="T16" fmla="*/ 1267 w 1271"/>
                  <a:gd name="T17" fmla="*/ 169 h 1273"/>
                  <a:gd name="T18" fmla="*/ 1270 w 1271"/>
                  <a:gd name="T19" fmla="*/ 190 h 1273"/>
                  <a:gd name="T20" fmla="*/ 1271 w 1271"/>
                  <a:gd name="T21" fmla="*/ 212 h 1273"/>
                  <a:gd name="T22" fmla="*/ 1270 w 1271"/>
                  <a:gd name="T23" fmla="*/ 1072 h 1273"/>
                  <a:gd name="T24" fmla="*/ 1268 w 1271"/>
                  <a:gd name="T25" fmla="*/ 1093 h 1273"/>
                  <a:gd name="T26" fmla="*/ 1262 w 1271"/>
                  <a:gd name="T27" fmla="*/ 1123 h 1273"/>
                  <a:gd name="T28" fmla="*/ 1245 w 1271"/>
                  <a:gd name="T29" fmla="*/ 1162 h 1273"/>
                  <a:gd name="T30" fmla="*/ 1223 w 1271"/>
                  <a:gd name="T31" fmla="*/ 1195 h 1273"/>
                  <a:gd name="T32" fmla="*/ 1194 w 1271"/>
                  <a:gd name="T33" fmla="*/ 1224 h 1273"/>
                  <a:gd name="T34" fmla="*/ 1160 w 1271"/>
                  <a:gd name="T35" fmla="*/ 1246 h 1273"/>
                  <a:gd name="T36" fmla="*/ 1122 w 1271"/>
                  <a:gd name="T37" fmla="*/ 1263 h 1273"/>
                  <a:gd name="T38" fmla="*/ 1092 w 1271"/>
                  <a:gd name="T39" fmla="*/ 1270 h 1273"/>
                  <a:gd name="T40" fmla="*/ 1070 w 1271"/>
                  <a:gd name="T41" fmla="*/ 1272 h 1273"/>
                  <a:gd name="T42" fmla="*/ 212 w 1271"/>
                  <a:gd name="T43" fmla="*/ 1273 h 1273"/>
                  <a:gd name="T44" fmla="*/ 190 w 1271"/>
                  <a:gd name="T45" fmla="*/ 1272 h 1273"/>
                  <a:gd name="T46" fmla="*/ 169 w 1271"/>
                  <a:gd name="T47" fmla="*/ 1267 h 1273"/>
                  <a:gd name="T48" fmla="*/ 130 w 1271"/>
                  <a:gd name="T49" fmla="*/ 1256 h 1273"/>
                  <a:gd name="T50" fmla="*/ 94 w 1271"/>
                  <a:gd name="T51" fmla="*/ 1236 h 1273"/>
                  <a:gd name="T52" fmla="*/ 62 w 1271"/>
                  <a:gd name="T53" fmla="*/ 1210 h 1273"/>
                  <a:gd name="T54" fmla="*/ 37 w 1271"/>
                  <a:gd name="T55" fmla="*/ 1179 h 1273"/>
                  <a:gd name="T56" fmla="*/ 17 w 1271"/>
                  <a:gd name="T57" fmla="*/ 1143 h 1273"/>
                  <a:gd name="T58" fmla="*/ 5 w 1271"/>
                  <a:gd name="T59" fmla="*/ 1103 h 1273"/>
                  <a:gd name="T60" fmla="*/ 1 w 1271"/>
                  <a:gd name="T61" fmla="*/ 1082 h 1273"/>
                  <a:gd name="T62" fmla="*/ 0 w 1271"/>
                  <a:gd name="T63" fmla="*/ 1060 h 1273"/>
                  <a:gd name="T64" fmla="*/ 1 w 1271"/>
                  <a:gd name="T65" fmla="*/ 201 h 1273"/>
                  <a:gd name="T66" fmla="*/ 3 w 1271"/>
                  <a:gd name="T67" fmla="*/ 180 h 1273"/>
                  <a:gd name="T68" fmla="*/ 9 w 1271"/>
                  <a:gd name="T69" fmla="*/ 149 h 1273"/>
                  <a:gd name="T70" fmla="*/ 26 w 1271"/>
                  <a:gd name="T71" fmla="*/ 111 h 1273"/>
                  <a:gd name="T72" fmla="*/ 48 w 1271"/>
                  <a:gd name="T73" fmla="*/ 77 h 1273"/>
                  <a:gd name="T74" fmla="*/ 77 w 1271"/>
                  <a:gd name="T75" fmla="*/ 49 h 1273"/>
                  <a:gd name="T76" fmla="*/ 111 w 1271"/>
                  <a:gd name="T77" fmla="*/ 26 h 1273"/>
                  <a:gd name="T78" fmla="*/ 149 w 1271"/>
                  <a:gd name="T79" fmla="*/ 9 h 1273"/>
                  <a:gd name="T80" fmla="*/ 179 w 1271"/>
                  <a:gd name="T81" fmla="*/ 3 h 1273"/>
                  <a:gd name="T82" fmla="*/ 201 w 1271"/>
                  <a:gd name="T83" fmla="*/ 1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3">
                    <a:moveTo>
                      <a:pt x="212" y="0"/>
                    </a:moveTo>
                    <a:lnTo>
                      <a:pt x="1060" y="0"/>
                    </a:lnTo>
                    <a:lnTo>
                      <a:pt x="1070" y="1"/>
                    </a:lnTo>
                    <a:lnTo>
                      <a:pt x="1081" y="1"/>
                    </a:lnTo>
                    <a:lnTo>
                      <a:pt x="1092" y="3"/>
                    </a:lnTo>
                    <a:lnTo>
                      <a:pt x="1102" y="4"/>
                    </a:lnTo>
                    <a:lnTo>
                      <a:pt x="1122" y="9"/>
                    </a:lnTo>
                    <a:lnTo>
                      <a:pt x="1141" y="17"/>
                    </a:lnTo>
                    <a:lnTo>
                      <a:pt x="1160" y="26"/>
                    </a:lnTo>
                    <a:lnTo>
                      <a:pt x="1177" y="37"/>
                    </a:lnTo>
                    <a:lnTo>
                      <a:pt x="1194" y="49"/>
                    </a:lnTo>
                    <a:lnTo>
                      <a:pt x="1209" y="62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2" y="149"/>
                    </a:lnTo>
                    <a:lnTo>
                      <a:pt x="1267" y="169"/>
                    </a:lnTo>
                    <a:lnTo>
                      <a:pt x="1268" y="180"/>
                    </a:lnTo>
                    <a:lnTo>
                      <a:pt x="1270" y="190"/>
                    </a:lnTo>
                    <a:lnTo>
                      <a:pt x="1270" y="201"/>
                    </a:lnTo>
                    <a:lnTo>
                      <a:pt x="1271" y="212"/>
                    </a:lnTo>
                    <a:lnTo>
                      <a:pt x="1271" y="1060"/>
                    </a:lnTo>
                    <a:lnTo>
                      <a:pt x="1270" y="1072"/>
                    </a:lnTo>
                    <a:lnTo>
                      <a:pt x="1270" y="1082"/>
                    </a:lnTo>
                    <a:lnTo>
                      <a:pt x="1268" y="1093"/>
                    </a:lnTo>
                    <a:lnTo>
                      <a:pt x="1267" y="1103"/>
                    </a:lnTo>
                    <a:lnTo>
                      <a:pt x="1262" y="1123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4" y="1224"/>
                    </a:lnTo>
                    <a:lnTo>
                      <a:pt x="1177" y="1236"/>
                    </a:lnTo>
                    <a:lnTo>
                      <a:pt x="1160" y="1246"/>
                    </a:lnTo>
                    <a:lnTo>
                      <a:pt x="1141" y="1256"/>
                    </a:lnTo>
                    <a:lnTo>
                      <a:pt x="1122" y="1263"/>
                    </a:lnTo>
                    <a:lnTo>
                      <a:pt x="1102" y="1267"/>
                    </a:lnTo>
                    <a:lnTo>
                      <a:pt x="1092" y="1270"/>
                    </a:lnTo>
                    <a:lnTo>
                      <a:pt x="1081" y="1272"/>
                    </a:lnTo>
                    <a:lnTo>
                      <a:pt x="1070" y="1272"/>
                    </a:lnTo>
                    <a:lnTo>
                      <a:pt x="1060" y="1273"/>
                    </a:lnTo>
                    <a:lnTo>
                      <a:pt x="212" y="1273"/>
                    </a:lnTo>
                    <a:lnTo>
                      <a:pt x="201" y="1272"/>
                    </a:lnTo>
                    <a:lnTo>
                      <a:pt x="190" y="1272"/>
                    </a:lnTo>
                    <a:lnTo>
                      <a:pt x="179" y="1270"/>
                    </a:lnTo>
                    <a:lnTo>
                      <a:pt x="169" y="1267"/>
                    </a:lnTo>
                    <a:lnTo>
                      <a:pt x="149" y="1263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7" y="1179"/>
                    </a:lnTo>
                    <a:lnTo>
                      <a:pt x="26" y="1162"/>
                    </a:lnTo>
                    <a:lnTo>
                      <a:pt x="17" y="1143"/>
                    </a:lnTo>
                    <a:lnTo>
                      <a:pt x="9" y="1123"/>
                    </a:lnTo>
                    <a:lnTo>
                      <a:pt x="5" y="1103"/>
                    </a:lnTo>
                    <a:lnTo>
                      <a:pt x="3" y="1093"/>
                    </a:lnTo>
                    <a:lnTo>
                      <a:pt x="1" y="1082"/>
                    </a:lnTo>
                    <a:lnTo>
                      <a:pt x="1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1" y="201"/>
                    </a:lnTo>
                    <a:lnTo>
                      <a:pt x="1" y="190"/>
                    </a:lnTo>
                    <a:lnTo>
                      <a:pt x="3" y="180"/>
                    </a:lnTo>
                    <a:lnTo>
                      <a:pt x="5" y="169"/>
                    </a:lnTo>
                    <a:lnTo>
                      <a:pt x="9" y="149"/>
                    </a:lnTo>
                    <a:lnTo>
                      <a:pt x="17" y="130"/>
                    </a:lnTo>
                    <a:lnTo>
                      <a:pt x="26" y="111"/>
                    </a:lnTo>
                    <a:lnTo>
                      <a:pt x="37" y="94"/>
                    </a:lnTo>
                    <a:lnTo>
                      <a:pt x="48" y="77"/>
                    </a:lnTo>
                    <a:lnTo>
                      <a:pt x="62" y="62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6"/>
                    </a:lnTo>
                    <a:lnTo>
                      <a:pt x="130" y="17"/>
                    </a:lnTo>
                    <a:lnTo>
                      <a:pt x="149" y="9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2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Freeform 224"/>
              <p:cNvSpPr/>
              <p:nvPr/>
            </p:nvSpPr>
            <p:spPr bwMode="auto">
              <a:xfrm>
                <a:off x="2966" y="4205"/>
                <a:ext cx="79" cy="80"/>
              </a:xfrm>
              <a:custGeom>
                <a:avLst/>
                <a:gdLst>
                  <a:gd name="T0" fmla="*/ 1059 w 1270"/>
                  <a:gd name="T1" fmla="*/ 0 h 1272"/>
                  <a:gd name="T2" fmla="*/ 1081 w 1270"/>
                  <a:gd name="T3" fmla="*/ 1 h 1272"/>
                  <a:gd name="T4" fmla="*/ 1101 w 1270"/>
                  <a:gd name="T5" fmla="*/ 4 h 1272"/>
                  <a:gd name="T6" fmla="*/ 1141 w 1270"/>
                  <a:gd name="T7" fmla="*/ 17 h 1272"/>
                  <a:gd name="T8" fmla="*/ 1177 w 1270"/>
                  <a:gd name="T9" fmla="*/ 37 h 1272"/>
                  <a:gd name="T10" fmla="*/ 1209 w 1270"/>
                  <a:gd name="T11" fmla="*/ 63 h 1272"/>
                  <a:gd name="T12" fmla="*/ 1234 w 1270"/>
                  <a:gd name="T13" fmla="*/ 94 h 1272"/>
                  <a:gd name="T14" fmla="*/ 1254 w 1270"/>
                  <a:gd name="T15" fmla="*/ 130 h 1272"/>
                  <a:gd name="T16" fmla="*/ 1266 w 1270"/>
                  <a:gd name="T17" fmla="*/ 169 h 1272"/>
                  <a:gd name="T18" fmla="*/ 1269 w 1270"/>
                  <a:gd name="T19" fmla="*/ 191 h 1272"/>
                  <a:gd name="T20" fmla="*/ 1270 w 1270"/>
                  <a:gd name="T21" fmla="*/ 212 h 1272"/>
                  <a:gd name="T22" fmla="*/ 1270 w 1270"/>
                  <a:gd name="T23" fmla="*/ 1072 h 1272"/>
                  <a:gd name="T24" fmla="*/ 1268 w 1270"/>
                  <a:gd name="T25" fmla="*/ 1093 h 1272"/>
                  <a:gd name="T26" fmla="*/ 1261 w 1270"/>
                  <a:gd name="T27" fmla="*/ 1124 h 1272"/>
                  <a:gd name="T28" fmla="*/ 1245 w 1270"/>
                  <a:gd name="T29" fmla="*/ 1162 h 1272"/>
                  <a:gd name="T30" fmla="*/ 1223 w 1270"/>
                  <a:gd name="T31" fmla="*/ 1195 h 1272"/>
                  <a:gd name="T32" fmla="*/ 1193 w 1270"/>
                  <a:gd name="T33" fmla="*/ 1224 h 1272"/>
                  <a:gd name="T34" fmla="*/ 1159 w 1270"/>
                  <a:gd name="T35" fmla="*/ 1246 h 1272"/>
                  <a:gd name="T36" fmla="*/ 1122 w 1270"/>
                  <a:gd name="T37" fmla="*/ 1262 h 1272"/>
                  <a:gd name="T38" fmla="*/ 1091 w 1270"/>
                  <a:gd name="T39" fmla="*/ 1270 h 1272"/>
                  <a:gd name="T40" fmla="*/ 1069 w 1270"/>
                  <a:gd name="T41" fmla="*/ 1272 h 1272"/>
                  <a:gd name="T42" fmla="*/ 211 w 1270"/>
                  <a:gd name="T43" fmla="*/ 1272 h 1272"/>
                  <a:gd name="T44" fmla="*/ 190 w 1270"/>
                  <a:gd name="T45" fmla="*/ 1271 h 1272"/>
                  <a:gd name="T46" fmla="*/ 169 w 1270"/>
                  <a:gd name="T47" fmla="*/ 1268 h 1272"/>
                  <a:gd name="T48" fmla="*/ 130 w 1270"/>
                  <a:gd name="T49" fmla="*/ 1256 h 1272"/>
                  <a:gd name="T50" fmla="*/ 94 w 1270"/>
                  <a:gd name="T51" fmla="*/ 1236 h 1272"/>
                  <a:gd name="T52" fmla="*/ 62 w 1270"/>
                  <a:gd name="T53" fmla="*/ 1210 h 1272"/>
                  <a:gd name="T54" fmla="*/ 36 w 1270"/>
                  <a:gd name="T55" fmla="*/ 1179 h 1272"/>
                  <a:gd name="T56" fmla="*/ 16 w 1270"/>
                  <a:gd name="T57" fmla="*/ 1143 h 1272"/>
                  <a:gd name="T58" fmla="*/ 4 w 1270"/>
                  <a:gd name="T59" fmla="*/ 1102 h 1272"/>
                  <a:gd name="T60" fmla="*/ 1 w 1270"/>
                  <a:gd name="T61" fmla="*/ 1082 h 1272"/>
                  <a:gd name="T62" fmla="*/ 0 w 1270"/>
                  <a:gd name="T63" fmla="*/ 1060 h 1272"/>
                  <a:gd name="T64" fmla="*/ 0 w 1270"/>
                  <a:gd name="T65" fmla="*/ 201 h 1272"/>
                  <a:gd name="T66" fmla="*/ 2 w 1270"/>
                  <a:gd name="T67" fmla="*/ 180 h 1272"/>
                  <a:gd name="T68" fmla="*/ 9 w 1270"/>
                  <a:gd name="T69" fmla="*/ 149 h 1272"/>
                  <a:gd name="T70" fmla="*/ 25 w 1270"/>
                  <a:gd name="T71" fmla="*/ 111 h 1272"/>
                  <a:gd name="T72" fmla="*/ 48 w 1270"/>
                  <a:gd name="T73" fmla="*/ 77 h 1272"/>
                  <a:gd name="T74" fmla="*/ 77 w 1270"/>
                  <a:gd name="T75" fmla="*/ 49 h 1272"/>
                  <a:gd name="T76" fmla="*/ 111 w 1270"/>
                  <a:gd name="T77" fmla="*/ 27 h 1272"/>
                  <a:gd name="T78" fmla="*/ 149 w 1270"/>
                  <a:gd name="T79" fmla="*/ 10 h 1272"/>
                  <a:gd name="T80" fmla="*/ 179 w 1270"/>
                  <a:gd name="T81" fmla="*/ 3 h 1272"/>
                  <a:gd name="T82" fmla="*/ 201 w 1270"/>
                  <a:gd name="T83" fmla="*/ 1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0" h="1272">
                    <a:moveTo>
                      <a:pt x="211" y="0"/>
                    </a:moveTo>
                    <a:lnTo>
                      <a:pt x="1059" y="0"/>
                    </a:lnTo>
                    <a:lnTo>
                      <a:pt x="1069" y="1"/>
                    </a:lnTo>
                    <a:lnTo>
                      <a:pt x="1081" y="1"/>
                    </a:lnTo>
                    <a:lnTo>
                      <a:pt x="1091" y="3"/>
                    </a:lnTo>
                    <a:lnTo>
                      <a:pt x="1101" y="4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59" y="27"/>
                    </a:lnTo>
                    <a:lnTo>
                      <a:pt x="1177" y="37"/>
                    </a:lnTo>
                    <a:lnTo>
                      <a:pt x="1193" y="49"/>
                    </a:lnTo>
                    <a:lnTo>
                      <a:pt x="1209" y="63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1" y="149"/>
                    </a:lnTo>
                    <a:lnTo>
                      <a:pt x="1266" y="169"/>
                    </a:lnTo>
                    <a:lnTo>
                      <a:pt x="1268" y="180"/>
                    </a:lnTo>
                    <a:lnTo>
                      <a:pt x="1269" y="191"/>
                    </a:lnTo>
                    <a:lnTo>
                      <a:pt x="1270" y="201"/>
                    </a:lnTo>
                    <a:lnTo>
                      <a:pt x="1270" y="212"/>
                    </a:lnTo>
                    <a:lnTo>
                      <a:pt x="1270" y="1060"/>
                    </a:lnTo>
                    <a:lnTo>
                      <a:pt x="1270" y="1072"/>
                    </a:lnTo>
                    <a:lnTo>
                      <a:pt x="1269" y="1082"/>
                    </a:lnTo>
                    <a:lnTo>
                      <a:pt x="1268" y="1093"/>
                    </a:lnTo>
                    <a:lnTo>
                      <a:pt x="1266" y="1102"/>
                    </a:lnTo>
                    <a:lnTo>
                      <a:pt x="1261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3" y="1224"/>
                    </a:lnTo>
                    <a:lnTo>
                      <a:pt x="1177" y="1236"/>
                    </a:lnTo>
                    <a:lnTo>
                      <a:pt x="1159" y="1246"/>
                    </a:lnTo>
                    <a:lnTo>
                      <a:pt x="1141" y="1256"/>
                    </a:lnTo>
                    <a:lnTo>
                      <a:pt x="1122" y="1262"/>
                    </a:lnTo>
                    <a:lnTo>
                      <a:pt x="1101" y="1268"/>
                    </a:lnTo>
                    <a:lnTo>
                      <a:pt x="1091" y="1270"/>
                    </a:lnTo>
                    <a:lnTo>
                      <a:pt x="1081" y="1271"/>
                    </a:lnTo>
                    <a:lnTo>
                      <a:pt x="1069" y="1272"/>
                    </a:lnTo>
                    <a:lnTo>
                      <a:pt x="1059" y="1272"/>
                    </a:lnTo>
                    <a:lnTo>
                      <a:pt x="211" y="1272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2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6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4"/>
                    </a:lnTo>
                    <a:lnTo>
                      <a:pt x="4" y="1102"/>
                    </a:lnTo>
                    <a:lnTo>
                      <a:pt x="2" y="1093"/>
                    </a:lnTo>
                    <a:lnTo>
                      <a:pt x="1" y="1082"/>
                    </a:lnTo>
                    <a:lnTo>
                      <a:pt x="0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0" y="201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9" y="149"/>
                    </a:lnTo>
                    <a:lnTo>
                      <a:pt x="16" y="130"/>
                    </a:lnTo>
                    <a:lnTo>
                      <a:pt x="25" y="111"/>
                    </a:lnTo>
                    <a:lnTo>
                      <a:pt x="36" y="94"/>
                    </a:lnTo>
                    <a:lnTo>
                      <a:pt x="48" y="77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Freeform 225"/>
              <p:cNvSpPr/>
              <p:nvPr/>
            </p:nvSpPr>
            <p:spPr bwMode="auto">
              <a:xfrm>
                <a:off x="2966" y="4205"/>
                <a:ext cx="79" cy="80"/>
              </a:xfrm>
              <a:custGeom>
                <a:avLst/>
                <a:gdLst>
                  <a:gd name="T0" fmla="*/ 1059 w 1270"/>
                  <a:gd name="T1" fmla="*/ 0 h 1272"/>
                  <a:gd name="T2" fmla="*/ 1081 w 1270"/>
                  <a:gd name="T3" fmla="*/ 1 h 1272"/>
                  <a:gd name="T4" fmla="*/ 1101 w 1270"/>
                  <a:gd name="T5" fmla="*/ 4 h 1272"/>
                  <a:gd name="T6" fmla="*/ 1141 w 1270"/>
                  <a:gd name="T7" fmla="*/ 17 h 1272"/>
                  <a:gd name="T8" fmla="*/ 1177 w 1270"/>
                  <a:gd name="T9" fmla="*/ 37 h 1272"/>
                  <a:gd name="T10" fmla="*/ 1209 w 1270"/>
                  <a:gd name="T11" fmla="*/ 63 h 1272"/>
                  <a:gd name="T12" fmla="*/ 1234 w 1270"/>
                  <a:gd name="T13" fmla="*/ 94 h 1272"/>
                  <a:gd name="T14" fmla="*/ 1254 w 1270"/>
                  <a:gd name="T15" fmla="*/ 130 h 1272"/>
                  <a:gd name="T16" fmla="*/ 1266 w 1270"/>
                  <a:gd name="T17" fmla="*/ 169 h 1272"/>
                  <a:gd name="T18" fmla="*/ 1269 w 1270"/>
                  <a:gd name="T19" fmla="*/ 191 h 1272"/>
                  <a:gd name="T20" fmla="*/ 1270 w 1270"/>
                  <a:gd name="T21" fmla="*/ 212 h 1272"/>
                  <a:gd name="T22" fmla="*/ 1270 w 1270"/>
                  <a:gd name="T23" fmla="*/ 1072 h 1272"/>
                  <a:gd name="T24" fmla="*/ 1268 w 1270"/>
                  <a:gd name="T25" fmla="*/ 1093 h 1272"/>
                  <a:gd name="T26" fmla="*/ 1261 w 1270"/>
                  <a:gd name="T27" fmla="*/ 1124 h 1272"/>
                  <a:gd name="T28" fmla="*/ 1245 w 1270"/>
                  <a:gd name="T29" fmla="*/ 1162 h 1272"/>
                  <a:gd name="T30" fmla="*/ 1223 w 1270"/>
                  <a:gd name="T31" fmla="*/ 1195 h 1272"/>
                  <a:gd name="T32" fmla="*/ 1193 w 1270"/>
                  <a:gd name="T33" fmla="*/ 1224 h 1272"/>
                  <a:gd name="T34" fmla="*/ 1159 w 1270"/>
                  <a:gd name="T35" fmla="*/ 1246 h 1272"/>
                  <a:gd name="T36" fmla="*/ 1122 w 1270"/>
                  <a:gd name="T37" fmla="*/ 1262 h 1272"/>
                  <a:gd name="T38" fmla="*/ 1091 w 1270"/>
                  <a:gd name="T39" fmla="*/ 1270 h 1272"/>
                  <a:gd name="T40" fmla="*/ 1069 w 1270"/>
                  <a:gd name="T41" fmla="*/ 1272 h 1272"/>
                  <a:gd name="T42" fmla="*/ 211 w 1270"/>
                  <a:gd name="T43" fmla="*/ 1272 h 1272"/>
                  <a:gd name="T44" fmla="*/ 190 w 1270"/>
                  <a:gd name="T45" fmla="*/ 1271 h 1272"/>
                  <a:gd name="T46" fmla="*/ 169 w 1270"/>
                  <a:gd name="T47" fmla="*/ 1268 h 1272"/>
                  <a:gd name="T48" fmla="*/ 130 w 1270"/>
                  <a:gd name="T49" fmla="*/ 1256 h 1272"/>
                  <a:gd name="T50" fmla="*/ 94 w 1270"/>
                  <a:gd name="T51" fmla="*/ 1236 h 1272"/>
                  <a:gd name="T52" fmla="*/ 62 w 1270"/>
                  <a:gd name="T53" fmla="*/ 1210 h 1272"/>
                  <a:gd name="T54" fmla="*/ 36 w 1270"/>
                  <a:gd name="T55" fmla="*/ 1179 h 1272"/>
                  <a:gd name="T56" fmla="*/ 16 w 1270"/>
                  <a:gd name="T57" fmla="*/ 1143 h 1272"/>
                  <a:gd name="T58" fmla="*/ 4 w 1270"/>
                  <a:gd name="T59" fmla="*/ 1102 h 1272"/>
                  <a:gd name="T60" fmla="*/ 1 w 1270"/>
                  <a:gd name="T61" fmla="*/ 1082 h 1272"/>
                  <a:gd name="T62" fmla="*/ 0 w 1270"/>
                  <a:gd name="T63" fmla="*/ 1060 h 1272"/>
                  <a:gd name="T64" fmla="*/ 0 w 1270"/>
                  <a:gd name="T65" fmla="*/ 201 h 1272"/>
                  <a:gd name="T66" fmla="*/ 2 w 1270"/>
                  <a:gd name="T67" fmla="*/ 180 h 1272"/>
                  <a:gd name="T68" fmla="*/ 9 w 1270"/>
                  <a:gd name="T69" fmla="*/ 149 h 1272"/>
                  <a:gd name="T70" fmla="*/ 25 w 1270"/>
                  <a:gd name="T71" fmla="*/ 111 h 1272"/>
                  <a:gd name="T72" fmla="*/ 48 w 1270"/>
                  <a:gd name="T73" fmla="*/ 77 h 1272"/>
                  <a:gd name="T74" fmla="*/ 77 w 1270"/>
                  <a:gd name="T75" fmla="*/ 49 h 1272"/>
                  <a:gd name="T76" fmla="*/ 111 w 1270"/>
                  <a:gd name="T77" fmla="*/ 27 h 1272"/>
                  <a:gd name="T78" fmla="*/ 149 w 1270"/>
                  <a:gd name="T79" fmla="*/ 10 h 1272"/>
                  <a:gd name="T80" fmla="*/ 179 w 1270"/>
                  <a:gd name="T81" fmla="*/ 3 h 1272"/>
                  <a:gd name="T82" fmla="*/ 201 w 1270"/>
                  <a:gd name="T83" fmla="*/ 1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0" h="1272">
                    <a:moveTo>
                      <a:pt x="211" y="0"/>
                    </a:moveTo>
                    <a:lnTo>
                      <a:pt x="1059" y="0"/>
                    </a:lnTo>
                    <a:lnTo>
                      <a:pt x="1069" y="1"/>
                    </a:lnTo>
                    <a:lnTo>
                      <a:pt x="1081" y="1"/>
                    </a:lnTo>
                    <a:lnTo>
                      <a:pt x="1091" y="3"/>
                    </a:lnTo>
                    <a:lnTo>
                      <a:pt x="1101" y="4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59" y="27"/>
                    </a:lnTo>
                    <a:lnTo>
                      <a:pt x="1177" y="37"/>
                    </a:lnTo>
                    <a:lnTo>
                      <a:pt x="1193" y="49"/>
                    </a:lnTo>
                    <a:lnTo>
                      <a:pt x="1209" y="63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1" y="149"/>
                    </a:lnTo>
                    <a:lnTo>
                      <a:pt x="1266" y="169"/>
                    </a:lnTo>
                    <a:lnTo>
                      <a:pt x="1268" y="180"/>
                    </a:lnTo>
                    <a:lnTo>
                      <a:pt x="1269" y="191"/>
                    </a:lnTo>
                    <a:lnTo>
                      <a:pt x="1270" y="201"/>
                    </a:lnTo>
                    <a:lnTo>
                      <a:pt x="1270" y="212"/>
                    </a:lnTo>
                    <a:lnTo>
                      <a:pt x="1270" y="1060"/>
                    </a:lnTo>
                    <a:lnTo>
                      <a:pt x="1270" y="1072"/>
                    </a:lnTo>
                    <a:lnTo>
                      <a:pt x="1269" y="1082"/>
                    </a:lnTo>
                    <a:lnTo>
                      <a:pt x="1268" y="1093"/>
                    </a:lnTo>
                    <a:lnTo>
                      <a:pt x="1266" y="1102"/>
                    </a:lnTo>
                    <a:lnTo>
                      <a:pt x="1261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3" y="1224"/>
                    </a:lnTo>
                    <a:lnTo>
                      <a:pt x="1177" y="1236"/>
                    </a:lnTo>
                    <a:lnTo>
                      <a:pt x="1159" y="1246"/>
                    </a:lnTo>
                    <a:lnTo>
                      <a:pt x="1141" y="1256"/>
                    </a:lnTo>
                    <a:lnTo>
                      <a:pt x="1122" y="1262"/>
                    </a:lnTo>
                    <a:lnTo>
                      <a:pt x="1101" y="1268"/>
                    </a:lnTo>
                    <a:lnTo>
                      <a:pt x="1091" y="1270"/>
                    </a:lnTo>
                    <a:lnTo>
                      <a:pt x="1081" y="1271"/>
                    </a:lnTo>
                    <a:lnTo>
                      <a:pt x="1069" y="1272"/>
                    </a:lnTo>
                    <a:lnTo>
                      <a:pt x="1059" y="1272"/>
                    </a:lnTo>
                    <a:lnTo>
                      <a:pt x="211" y="1272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2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6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4"/>
                    </a:lnTo>
                    <a:lnTo>
                      <a:pt x="4" y="1102"/>
                    </a:lnTo>
                    <a:lnTo>
                      <a:pt x="2" y="1093"/>
                    </a:lnTo>
                    <a:lnTo>
                      <a:pt x="1" y="1082"/>
                    </a:lnTo>
                    <a:lnTo>
                      <a:pt x="0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0" y="201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9" y="149"/>
                    </a:lnTo>
                    <a:lnTo>
                      <a:pt x="16" y="130"/>
                    </a:lnTo>
                    <a:lnTo>
                      <a:pt x="25" y="111"/>
                    </a:lnTo>
                    <a:lnTo>
                      <a:pt x="36" y="94"/>
                    </a:lnTo>
                    <a:lnTo>
                      <a:pt x="48" y="77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1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Freeform 226"/>
              <p:cNvSpPr/>
              <p:nvPr/>
            </p:nvSpPr>
            <p:spPr bwMode="auto">
              <a:xfrm>
                <a:off x="3196" y="4205"/>
                <a:ext cx="80" cy="80"/>
              </a:xfrm>
              <a:custGeom>
                <a:avLst/>
                <a:gdLst>
                  <a:gd name="T0" fmla="*/ 1060 w 1271"/>
                  <a:gd name="T1" fmla="*/ 0 h 1272"/>
                  <a:gd name="T2" fmla="*/ 1081 w 1271"/>
                  <a:gd name="T3" fmla="*/ 1 h 1272"/>
                  <a:gd name="T4" fmla="*/ 1102 w 1271"/>
                  <a:gd name="T5" fmla="*/ 4 h 1272"/>
                  <a:gd name="T6" fmla="*/ 1141 w 1271"/>
                  <a:gd name="T7" fmla="*/ 17 h 1272"/>
                  <a:gd name="T8" fmla="*/ 1177 w 1271"/>
                  <a:gd name="T9" fmla="*/ 37 h 1272"/>
                  <a:gd name="T10" fmla="*/ 1209 w 1271"/>
                  <a:gd name="T11" fmla="*/ 63 h 1272"/>
                  <a:gd name="T12" fmla="*/ 1234 w 1271"/>
                  <a:gd name="T13" fmla="*/ 94 h 1272"/>
                  <a:gd name="T14" fmla="*/ 1254 w 1271"/>
                  <a:gd name="T15" fmla="*/ 130 h 1272"/>
                  <a:gd name="T16" fmla="*/ 1267 w 1271"/>
                  <a:gd name="T17" fmla="*/ 169 h 1272"/>
                  <a:gd name="T18" fmla="*/ 1270 w 1271"/>
                  <a:gd name="T19" fmla="*/ 191 h 1272"/>
                  <a:gd name="T20" fmla="*/ 1271 w 1271"/>
                  <a:gd name="T21" fmla="*/ 212 h 1272"/>
                  <a:gd name="T22" fmla="*/ 1270 w 1271"/>
                  <a:gd name="T23" fmla="*/ 1072 h 1272"/>
                  <a:gd name="T24" fmla="*/ 1268 w 1271"/>
                  <a:gd name="T25" fmla="*/ 1093 h 1272"/>
                  <a:gd name="T26" fmla="*/ 1262 w 1271"/>
                  <a:gd name="T27" fmla="*/ 1124 h 1272"/>
                  <a:gd name="T28" fmla="*/ 1245 w 1271"/>
                  <a:gd name="T29" fmla="*/ 1162 h 1272"/>
                  <a:gd name="T30" fmla="*/ 1223 w 1271"/>
                  <a:gd name="T31" fmla="*/ 1195 h 1272"/>
                  <a:gd name="T32" fmla="*/ 1194 w 1271"/>
                  <a:gd name="T33" fmla="*/ 1224 h 1272"/>
                  <a:gd name="T34" fmla="*/ 1160 w 1271"/>
                  <a:gd name="T35" fmla="*/ 1246 h 1272"/>
                  <a:gd name="T36" fmla="*/ 1122 w 1271"/>
                  <a:gd name="T37" fmla="*/ 1262 h 1272"/>
                  <a:gd name="T38" fmla="*/ 1092 w 1271"/>
                  <a:gd name="T39" fmla="*/ 1270 h 1272"/>
                  <a:gd name="T40" fmla="*/ 1070 w 1271"/>
                  <a:gd name="T41" fmla="*/ 1272 h 1272"/>
                  <a:gd name="T42" fmla="*/ 212 w 1271"/>
                  <a:gd name="T43" fmla="*/ 1272 h 1272"/>
                  <a:gd name="T44" fmla="*/ 190 w 1271"/>
                  <a:gd name="T45" fmla="*/ 1271 h 1272"/>
                  <a:gd name="T46" fmla="*/ 169 w 1271"/>
                  <a:gd name="T47" fmla="*/ 1268 h 1272"/>
                  <a:gd name="T48" fmla="*/ 130 w 1271"/>
                  <a:gd name="T49" fmla="*/ 1256 h 1272"/>
                  <a:gd name="T50" fmla="*/ 94 w 1271"/>
                  <a:gd name="T51" fmla="*/ 1236 h 1272"/>
                  <a:gd name="T52" fmla="*/ 62 w 1271"/>
                  <a:gd name="T53" fmla="*/ 1210 h 1272"/>
                  <a:gd name="T54" fmla="*/ 37 w 1271"/>
                  <a:gd name="T55" fmla="*/ 1179 h 1272"/>
                  <a:gd name="T56" fmla="*/ 17 w 1271"/>
                  <a:gd name="T57" fmla="*/ 1143 h 1272"/>
                  <a:gd name="T58" fmla="*/ 5 w 1271"/>
                  <a:gd name="T59" fmla="*/ 1102 h 1272"/>
                  <a:gd name="T60" fmla="*/ 1 w 1271"/>
                  <a:gd name="T61" fmla="*/ 1082 h 1272"/>
                  <a:gd name="T62" fmla="*/ 0 w 1271"/>
                  <a:gd name="T63" fmla="*/ 1060 h 1272"/>
                  <a:gd name="T64" fmla="*/ 1 w 1271"/>
                  <a:gd name="T65" fmla="*/ 201 h 1272"/>
                  <a:gd name="T66" fmla="*/ 3 w 1271"/>
                  <a:gd name="T67" fmla="*/ 180 h 1272"/>
                  <a:gd name="T68" fmla="*/ 9 w 1271"/>
                  <a:gd name="T69" fmla="*/ 149 h 1272"/>
                  <a:gd name="T70" fmla="*/ 26 w 1271"/>
                  <a:gd name="T71" fmla="*/ 111 h 1272"/>
                  <a:gd name="T72" fmla="*/ 48 w 1271"/>
                  <a:gd name="T73" fmla="*/ 77 h 1272"/>
                  <a:gd name="T74" fmla="*/ 77 w 1271"/>
                  <a:gd name="T75" fmla="*/ 49 h 1272"/>
                  <a:gd name="T76" fmla="*/ 111 w 1271"/>
                  <a:gd name="T77" fmla="*/ 27 h 1272"/>
                  <a:gd name="T78" fmla="*/ 149 w 1271"/>
                  <a:gd name="T79" fmla="*/ 10 h 1272"/>
                  <a:gd name="T80" fmla="*/ 179 w 1271"/>
                  <a:gd name="T81" fmla="*/ 3 h 1272"/>
                  <a:gd name="T82" fmla="*/ 201 w 1271"/>
                  <a:gd name="T83" fmla="*/ 1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2">
                    <a:moveTo>
                      <a:pt x="212" y="0"/>
                    </a:moveTo>
                    <a:lnTo>
                      <a:pt x="1060" y="0"/>
                    </a:lnTo>
                    <a:lnTo>
                      <a:pt x="1070" y="1"/>
                    </a:lnTo>
                    <a:lnTo>
                      <a:pt x="1081" y="1"/>
                    </a:lnTo>
                    <a:lnTo>
                      <a:pt x="1092" y="3"/>
                    </a:lnTo>
                    <a:lnTo>
                      <a:pt x="1102" y="4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60" y="27"/>
                    </a:lnTo>
                    <a:lnTo>
                      <a:pt x="1177" y="37"/>
                    </a:lnTo>
                    <a:lnTo>
                      <a:pt x="1194" y="49"/>
                    </a:lnTo>
                    <a:lnTo>
                      <a:pt x="1209" y="63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2" y="149"/>
                    </a:lnTo>
                    <a:lnTo>
                      <a:pt x="1267" y="169"/>
                    </a:lnTo>
                    <a:lnTo>
                      <a:pt x="1268" y="180"/>
                    </a:lnTo>
                    <a:lnTo>
                      <a:pt x="1270" y="191"/>
                    </a:lnTo>
                    <a:lnTo>
                      <a:pt x="1270" y="201"/>
                    </a:lnTo>
                    <a:lnTo>
                      <a:pt x="1271" y="212"/>
                    </a:lnTo>
                    <a:lnTo>
                      <a:pt x="1271" y="1060"/>
                    </a:lnTo>
                    <a:lnTo>
                      <a:pt x="1270" y="1072"/>
                    </a:lnTo>
                    <a:lnTo>
                      <a:pt x="1270" y="1082"/>
                    </a:lnTo>
                    <a:lnTo>
                      <a:pt x="1268" y="1093"/>
                    </a:lnTo>
                    <a:lnTo>
                      <a:pt x="1267" y="1102"/>
                    </a:lnTo>
                    <a:lnTo>
                      <a:pt x="1262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4" y="1224"/>
                    </a:lnTo>
                    <a:lnTo>
                      <a:pt x="1177" y="1236"/>
                    </a:lnTo>
                    <a:lnTo>
                      <a:pt x="1160" y="1246"/>
                    </a:lnTo>
                    <a:lnTo>
                      <a:pt x="1141" y="1256"/>
                    </a:lnTo>
                    <a:lnTo>
                      <a:pt x="1122" y="1262"/>
                    </a:lnTo>
                    <a:lnTo>
                      <a:pt x="1102" y="1268"/>
                    </a:lnTo>
                    <a:lnTo>
                      <a:pt x="1092" y="1270"/>
                    </a:lnTo>
                    <a:lnTo>
                      <a:pt x="1081" y="1271"/>
                    </a:lnTo>
                    <a:lnTo>
                      <a:pt x="1070" y="1272"/>
                    </a:lnTo>
                    <a:lnTo>
                      <a:pt x="1060" y="1272"/>
                    </a:lnTo>
                    <a:lnTo>
                      <a:pt x="212" y="1272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2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7" y="1179"/>
                    </a:lnTo>
                    <a:lnTo>
                      <a:pt x="26" y="1162"/>
                    </a:lnTo>
                    <a:lnTo>
                      <a:pt x="17" y="1143"/>
                    </a:lnTo>
                    <a:lnTo>
                      <a:pt x="9" y="1124"/>
                    </a:lnTo>
                    <a:lnTo>
                      <a:pt x="5" y="1102"/>
                    </a:lnTo>
                    <a:lnTo>
                      <a:pt x="3" y="1093"/>
                    </a:lnTo>
                    <a:lnTo>
                      <a:pt x="1" y="1082"/>
                    </a:lnTo>
                    <a:lnTo>
                      <a:pt x="1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1" y="201"/>
                    </a:lnTo>
                    <a:lnTo>
                      <a:pt x="1" y="191"/>
                    </a:lnTo>
                    <a:lnTo>
                      <a:pt x="3" y="180"/>
                    </a:lnTo>
                    <a:lnTo>
                      <a:pt x="5" y="169"/>
                    </a:lnTo>
                    <a:lnTo>
                      <a:pt x="9" y="149"/>
                    </a:lnTo>
                    <a:lnTo>
                      <a:pt x="17" y="130"/>
                    </a:lnTo>
                    <a:lnTo>
                      <a:pt x="26" y="111"/>
                    </a:lnTo>
                    <a:lnTo>
                      <a:pt x="37" y="94"/>
                    </a:lnTo>
                    <a:lnTo>
                      <a:pt x="48" y="77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Freeform 227"/>
              <p:cNvSpPr/>
              <p:nvPr/>
            </p:nvSpPr>
            <p:spPr bwMode="auto">
              <a:xfrm>
                <a:off x="3196" y="4205"/>
                <a:ext cx="80" cy="80"/>
              </a:xfrm>
              <a:custGeom>
                <a:avLst/>
                <a:gdLst>
                  <a:gd name="T0" fmla="*/ 1060 w 1271"/>
                  <a:gd name="T1" fmla="*/ 0 h 1272"/>
                  <a:gd name="T2" fmla="*/ 1081 w 1271"/>
                  <a:gd name="T3" fmla="*/ 1 h 1272"/>
                  <a:gd name="T4" fmla="*/ 1102 w 1271"/>
                  <a:gd name="T5" fmla="*/ 4 h 1272"/>
                  <a:gd name="T6" fmla="*/ 1141 w 1271"/>
                  <a:gd name="T7" fmla="*/ 17 h 1272"/>
                  <a:gd name="T8" fmla="*/ 1177 w 1271"/>
                  <a:gd name="T9" fmla="*/ 37 h 1272"/>
                  <a:gd name="T10" fmla="*/ 1209 w 1271"/>
                  <a:gd name="T11" fmla="*/ 63 h 1272"/>
                  <a:gd name="T12" fmla="*/ 1234 w 1271"/>
                  <a:gd name="T13" fmla="*/ 94 h 1272"/>
                  <a:gd name="T14" fmla="*/ 1254 w 1271"/>
                  <a:gd name="T15" fmla="*/ 130 h 1272"/>
                  <a:gd name="T16" fmla="*/ 1267 w 1271"/>
                  <a:gd name="T17" fmla="*/ 169 h 1272"/>
                  <a:gd name="T18" fmla="*/ 1270 w 1271"/>
                  <a:gd name="T19" fmla="*/ 191 h 1272"/>
                  <a:gd name="T20" fmla="*/ 1271 w 1271"/>
                  <a:gd name="T21" fmla="*/ 212 h 1272"/>
                  <a:gd name="T22" fmla="*/ 1270 w 1271"/>
                  <a:gd name="T23" fmla="*/ 1072 h 1272"/>
                  <a:gd name="T24" fmla="*/ 1268 w 1271"/>
                  <a:gd name="T25" fmla="*/ 1093 h 1272"/>
                  <a:gd name="T26" fmla="*/ 1262 w 1271"/>
                  <a:gd name="T27" fmla="*/ 1124 h 1272"/>
                  <a:gd name="T28" fmla="*/ 1245 w 1271"/>
                  <a:gd name="T29" fmla="*/ 1162 h 1272"/>
                  <a:gd name="T30" fmla="*/ 1223 w 1271"/>
                  <a:gd name="T31" fmla="*/ 1195 h 1272"/>
                  <a:gd name="T32" fmla="*/ 1194 w 1271"/>
                  <a:gd name="T33" fmla="*/ 1224 h 1272"/>
                  <a:gd name="T34" fmla="*/ 1160 w 1271"/>
                  <a:gd name="T35" fmla="*/ 1246 h 1272"/>
                  <a:gd name="T36" fmla="*/ 1122 w 1271"/>
                  <a:gd name="T37" fmla="*/ 1262 h 1272"/>
                  <a:gd name="T38" fmla="*/ 1092 w 1271"/>
                  <a:gd name="T39" fmla="*/ 1270 h 1272"/>
                  <a:gd name="T40" fmla="*/ 1070 w 1271"/>
                  <a:gd name="T41" fmla="*/ 1272 h 1272"/>
                  <a:gd name="T42" fmla="*/ 212 w 1271"/>
                  <a:gd name="T43" fmla="*/ 1272 h 1272"/>
                  <a:gd name="T44" fmla="*/ 190 w 1271"/>
                  <a:gd name="T45" fmla="*/ 1271 h 1272"/>
                  <a:gd name="T46" fmla="*/ 169 w 1271"/>
                  <a:gd name="T47" fmla="*/ 1268 h 1272"/>
                  <a:gd name="T48" fmla="*/ 130 w 1271"/>
                  <a:gd name="T49" fmla="*/ 1256 h 1272"/>
                  <a:gd name="T50" fmla="*/ 94 w 1271"/>
                  <a:gd name="T51" fmla="*/ 1236 h 1272"/>
                  <a:gd name="T52" fmla="*/ 62 w 1271"/>
                  <a:gd name="T53" fmla="*/ 1210 h 1272"/>
                  <a:gd name="T54" fmla="*/ 37 w 1271"/>
                  <a:gd name="T55" fmla="*/ 1179 h 1272"/>
                  <a:gd name="T56" fmla="*/ 17 w 1271"/>
                  <a:gd name="T57" fmla="*/ 1143 h 1272"/>
                  <a:gd name="T58" fmla="*/ 5 w 1271"/>
                  <a:gd name="T59" fmla="*/ 1102 h 1272"/>
                  <a:gd name="T60" fmla="*/ 1 w 1271"/>
                  <a:gd name="T61" fmla="*/ 1082 h 1272"/>
                  <a:gd name="T62" fmla="*/ 0 w 1271"/>
                  <a:gd name="T63" fmla="*/ 1060 h 1272"/>
                  <a:gd name="T64" fmla="*/ 1 w 1271"/>
                  <a:gd name="T65" fmla="*/ 201 h 1272"/>
                  <a:gd name="T66" fmla="*/ 3 w 1271"/>
                  <a:gd name="T67" fmla="*/ 180 h 1272"/>
                  <a:gd name="T68" fmla="*/ 9 w 1271"/>
                  <a:gd name="T69" fmla="*/ 149 h 1272"/>
                  <a:gd name="T70" fmla="*/ 26 w 1271"/>
                  <a:gd name="T71" fmla="*/ 111 h 1272"/>
                  <a:gd name="T72" fmla="*/ 48 w 1271"/>
                  <a:gd name="T73" fmla="*/ 77 h 1272"/>
                  <a:gd name="T74" fmla="*/ 77 w 1271"/>
                  <a:gd name="T75" fmla="*/ 49 h 1272"/>
                  <a:gd name="T76" fmla="*/ 111 w 1271"/>
                  <a:gd name="T77" fmla="*/ 27 h 1272"/>
                  <a:gd name="T78" fmla="*/ 149 w 1271"/>
                  <a:gd name="T79" fmla="*/ 10 h 1272"/>
                  <a:gd name="T80" fmla="*/ 179 w 1271"/>
                  <a:gd name="T81" fmla="*/ 3 h 1272"/>
                  <a:gd name="T82" fmla="*/ 201 w 1271"/>
                  <a:gd name="T83" fmla="*/ 1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2">
                    <a:moveTo>
                      <a:pt x="212" y="0"/>
                    </a:moveTo>
                    <a:lnTo>
                      <a:pt x="1060" y="0"/>
                    </a:lnTo>
                    <a:lnTo>
                      <a:pt x="1070" y="1"/>
                    </a:lnTo>
                    <a:lnTo>
                      <a:pt x="1081" y="1"/>
                    </a:lnTo>
                    <a:lnTo>
                      <a:pt x="1092" y="3"/>
                    </a:lnTo>
                    <a:lnTo>
                      <a:pt x="1102" y="4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60" y="27"/>
                    </a:lnTo>
                    <a:lnTo>
                      <a:pt x="1177" y="37"/>
                    </a:lnTo>
                    <a:lnTo>
                      <a:pt x="1194" y="49"/>
                    </a:lnTo>
                    <a:lnTo>
                      <a:pt x="1209" y="63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2" y="149"/>
                    </a:lnTo>
                    <a:lnTo>
                      <a:pt x="1267" y="169"/>
                    </a:lnTo>
                    <a:lnTo>
                      <a:pt x="1268" y="180"/>
                    </a:lnTo>
                    <a:lnTo>
                      <a:pt x="1270" y="191"/>
                    </a:lnTo>
                    <a:lnTo>
                      <a:pt x="1270" y="201"/>
                    </a:lnTo>
                    <a:lnTo>
                      <a:pt x="1271" y="212"/>
                    </a:lnTo>
                    <a:lnTo>
                      <a:pt x="1271" y="1060"/>
                    </a:lnTo>
                    <a:lnTo>
                      <a:pt x="1270" y="1072"/>
                    </a:lnTo>
                    <a:lnTo>
                      <a:pt x="1270" y="1082"/>
                    </a:lnTo>
                    <a:lnTo>
                      <a:pt x="1268" y="1093"/>
                    </a:lnTo>
                    <a:lnTo>
                      <a:pt x="1267" y="1102"/>
                    </a:lnTo>
                    <a:lnTo>
                      <a:pt x="1262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4" y="1224"/>
                    </a:lnTo>
                    <a:lnTo>
                      <a:pt x="1177" y="1236"/>
                    </a:lnTo>
                    <a:lnTo>
                      <a:pt x="1160" y="1246"/>
                    </a:lnTo>
                    <a:lnTo>
                      <a:pt x="1141" y="1256"/>
                    </a:lnTo>
                    <a:lnTo>
                      <a:pt x="1122" y="1262"/>
                    </a:lnTo>
                    <a:lnTo>
                      <a:pt x="1102" y="1268"/>
                    </a:lnTo>
                    <a:lnTo>
                      <a:pt x="1092" y="1270"/>
                    </a:lnTo>
                    <a:lnTo>
                      <a:pt x="1081" y="1271"/>
                    </a:lnTo>
                    <a:lnTo>
                      <a:pt x="1070" y="1272"/>
                    </a:lnTo>
                    <a:lnTo>
                      <a:pt x="1060" y="1272"/>
                    </a:lnTo>
                    <a:lnTo>
                      <a:pt x="212" y="1272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2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7" y="1179"/>
                    </a:lnTo>
                    <a:lnTo>
                      <a:pt x="26" y="1162"/>
                    </a:lnTo>
                    <a:lnTo>
                      <a:pt x="17" y="1143"/>
                    </a:lnTo>
                    <a:lnTo>
                      <a:pt x="9" y="1124"/>
                    </a:lnTo>
                    <a:lnTo>
                      <a:pt x="5" y="1102"/>
                    </a:lnTo>
                    <a:lnTo>
                      <a:pt x="3" y="1093"/>
                    </a:lnTo>
                    <a:lnTo>
                      <a:pt x="1" y="1082"/>
                    </a:lnTo>
                    <a:lnTo>
                      <a:pt x="1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1" y="201"/>
                    </a:lnTo>
                    <a:lnTo>
                      <a:pt x="1" y="191"/>
                    </a:lnTo>
                    <a:lnTo>
                      <a:pt x="3" y="180"/>
                    </a:lnTo>
                    <a:lnTo>
                      <a:pt x="5" y="169"/>
                    </a:lnTo>
                    <a:lnTo>
                      <a:pt x="9" y="149"/>
                    </a:lnTo>
                    <a:lnTo>
                      <a:pt x="17" y="130"/>
                    </a:lnTo>
                    <a:lnTo>
                      <a:pt x="26" y="111"/>
                    </a:lnTo>
                    <a:lnTo>
                      <a:pt x="37" y="94"/>
                    </a:lnTo>
                    <a:lnTo>
                      <a:pt x="48" y="77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2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Freeform 228"/>
              <p:cNvSpPr/>
              <p:nvPr/>
            </p:nvSpPr>
            <p:spPr bwMode="auto">
              <a:xfrm>
                <a:off x="3081" y="4205"/>
                <a:ext cx="80" cy="80"/>
              </a:xfrm>
              <a:custGeom>
                <a:avLst/>
                <a:gdLst>
                  <a:gd name="T0" fmla="*/ 1059 w 1271"/>
                  <a:gd name="T1" fmla="*/ 0 h 1272"/>
                  <a:gd name="T2" fmla="*/ 1081 w 1271"/>
                  <a:gd name="T3" fmla="*/ 1 h 1272"/>
                  <a:gd name="T4" fmla="*/ 1102 w 1271"/>
                  <a:gd name="T5" fmla="*/ 4 h 1272"/>
                  <a:gd name="T6" fmla="*/ 1141 w 1271"/>
                  <a:gd name="T7" fmla="*/ 17 h 1272"/>
                  <a:gd name="T8" fmla="*/ 1177 w 1271"/>
                  <a:gd name="T9" fmla="*/ 37 h 1272"/>
                  <a:gd name="T10" fmla="*/ 1209 w 1271"/>
                  <a:gd name="T11" fmla="*/ 63 h 1272"/>
                  <a:gd name="T12" fmla="*/ 1234 w 1271"/>
                  <a:gd name="T13" fmla="*/ 94 h 1272"/>
                  <a:gd name="T14" fmla="*/ 1254 w 1271"/>
                  <a:gd name="T15" fmla="*/ 130 h 1272"/>
                  <a:gd name="T16" fmla="*/ 1266 w 1271"/>
                  <a:gd name="T17" fmla="*/ 169 h 1272"/>
                  <a:gd name="T18" fmla="*/ 1270 w 1271"/>
                  <a:gd name="T19" fmla="*/ 191 h 1272"/>
                  <a:gd name="T20" fmla="*/ 1271 w 1271"/>
                  <a:gd name="T21" fmla="*/ 212 h 1272"/>
                  <a:gd name="T22" fmla="*/ 1270 w 1271"/>
                  <a:gd name="T23" fmla="*/ 1072 h 1272"/>
                  <a:gd name="T24" fmla="*/ 1268 w 1271"/>
                  <a:gd name="T25" fmla="*/ 1093 h 1272"/>
                  <a:gd name="T26" fmla="*/ 1262 w 1271"/>
                  <a:gd name="T27" fmla="*/ 1124 h 1272"/>
                  <a:gd name="T28" fmla="*/ 1245 w 1271"/>
                  <a:gd name="T29" fmla="*/ 1162 h 1272"/>
                  <a:gd name="T30" fmla="*/ 1223 w 1271"/>
                  <a:gd name="T31" fmla="*/ 1195 h 1272"/>
                  <a:gd name="T32" fmla="*/ 1194 w 1271"/>
                  <a:gd name="T33" fmla="*/ 1224 h 1272"/>
                  <a:gd name="T34" fmla="*/ 1160 w 1271"/>
                  <a:gd name="T35" fmla="*/ 1246 h 1272"/>
                  <a:gd name="T36" fmla="*/ 1122 w 1271"/>
                  <a:gd name="T37" fmla="*/ 1262 h 1272"/>
                  <a:gd name="T38" fmla="*/ 1091 w 1271"/>
                  <a:gd name="T39" fmla="*/ 1270 h 1272"/>
                  <a:gd name="T40" fmla="*/ 1070 w 1271"/>
                  <a:gd name="T41" fmla="*/ 1272 h 1272"/>
                  <a:gd name="T42" fmla="*/ 212 w 1271"/>
                  <a:gd name="T43" fmla="*/ 1272 h 1272"/>
                  <a:gd name="T44" fmla="*/ 190 w 1271"/>
                  <a:gd name="T45" fmla="*/ 1271 h 1272"/>
                  <a:gd name="T46" fmla="*/ 169 w 1271"/>
                  <a:gd name="T47" fmla="*/ 1268 h 1272"/>
                  <a:gd name="T48" fmla="*/ 130 w 1271"/>
                  <a:gd name="T49" fmla="*/ 1256 h 1272"/>
                  <a:gd name="T50" fmla="*/ 94 w 1271"/>
                  <a:gd name="T51" fmla="*/ 1236 h 1272"/>
                  <a:gd name="T52" fmla="*/ 62 w 1271"/>
                  <a:gd name="T53" fmla="*/ 1210 h 1272"/>
                  <a:gd name="T54" fmla="*/ 37 w 1271"/>
                  <a:gd name="T55" fmla="*/ 1179 h 1272"/>
                  <a:gd name="T56" fmla="*/ 16 w 1271"/>
                  <a:gd name="T57" fmla="*/ 1143 h 1272"/>
                  <a:gd name="T58" fmla="*/ 4 w 1271"/>
                  <a:gd name="T59" fmla="*/ 1102 h 1272"/>
                  <a:gd name="T60" fmla="*/ 1 w 1271"/>
                  <a:gd name="T61" fmla="*/ 1082 h 1272"/>
                  <a:gd name="T62" fmla="*/ 0 w 1271"/>
                  <a:gd name="T63" fmla="*/ 1060 h 1272"/>
                  <a:gd name="T64" fmla="*/ 1 w 1271"/>
                  <a:gd name="T65" fmla="*/ 201 h 1272"/>
                  <a:gd name="T66" fmla="*/ 3 w 1271"/>
                  <a:gd name="T67" fmla="*/ 180 h 1272"/>
                  <a:gd name="T68" fmla="*/ 9 w 1271"/>
                  <a:gd name="T69" fmla="*/ 149 h 1272"/>
                  <a:gd name="T70" fmla="*/ 25 w 1271"/>
                  <a:gd name="T71" fmla="*/ 111 h 1272"/>
                  <a:gd name="T72" fmla="*/ 48 w 1271"/>
                  <a:gd name="T73" fmla="*/ 77 h 1272"/>
                  <a:gd name="T74" fmla="*/ 77 w 1271"/>
                  <a:gd name="T75" fmla="*/ 49 h 1272"/>
                  <a:gd name="T76" fmla="*/ 111 w 1271"/>
                  <a:gd name="T77" fmla="*/ 27 h 1272"/>
                  <a:gd name="T78" fmla="*/ 149 w 1271"/>
                  <a:gd name="T79" fmla="*/ 10 h 1272"/>
                  <a:gd name="T80" fmla="*/ 179 w 1271"/>
                  <a:gd name="T81" fmla="*/ 3 h 1272"/>
                  <a:gd name="T82" fmla="*/ 201 w 1271"/>
                  <a:gd name="T83" fmla="*/ 1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2">
                    <a:moveTo>
                      <a:pt x="212" y="0"/>
                    </a:moveTo>
                    <a:lnTo>
                      <a:pt x="1059" y="0"/>
                    </a:lnTo>
                    <a:lnTo>
                      <a:pt x="1070" y="1"/>
                    </a:lnTo>
                    <a:lnTo>
                      <a:pt x="1081" y="1"/>
                    </a:lnTo>
                    <a:lnTo>
                      <a:pt x="1091" y="3"/>
                    </a:lnTo>
                    <a:lnTo>
                      <a:pt x="1102" y="4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60" y="27"/>
                    </a:lnTo>
                    <a:lnTo>
                      <a:pt x="1177" y="37"/>
                    </a:lnTo>
                    <a:lnTo>
                      <a:pt x="1194" y="49"/>
                    </a:lnTo>
                    <a:lnTo>
                      <a:pt x="1209" y="63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2" y="149"/>
                    </a:lnTo>
                    <a:lnTo>
                      <a:pt x="1266" y="169"/>
                    </a:lnTo>
                    <a:lnTo>
                      <a:pt x="1268" y="180"/>
                    </a:lnTo>
                    <a:lnTo>
                      <a:pt x="1270" y="191"/>
                    </a:lnTo>
                    <a:lnTo>
                      <a:pt x="1270" y="201"/>
                    </a:lnTo>
                    <a:lnTo>
                      <a:pt x="1271" y="212"/>
                    </a:lnTo>
                    <a:lnTo>
                      <a:pt x="1271" y="1060"/>
                    </a:lnTo>
                    <a:lnTo>
                      <a:pt x="1270" y="1072"/>
                    </a:lnTo>
                    <a:lnTo>
                      <a:pt x="1270" y="1082"/>
                    </a:lnTo>
                    <a:lnTo>
                      <a:pt x="1268" y="1093"/>
                    </a:lnTo>
                    <a:lnTo>
                      <a:pt x="1266" y="1102"/>
                    </a:lnTo>
                    <a:lnTo>
                      <a:pt x="1262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4" y="1224"/>
                    </a:lnTo>
                    <a:lnTo>
                      <a:pt x="1177" y="1236"/>
                    </a:lnTo>
                    <a:lnTo>
                      <a:pt x="1160" y="1246"/>
                    </a:lnTo>
                    <a:lnTo>
                      <a:pt x="1141" y="1256"/>
                    </a:lnTo>
                    <a:lnTo>
                      <a:pt x="1122" y="1262"/>
                    </a:lnTo>
                    <a:lnTo>
                      <a:pt x="1102" y="1268"/>
                    </a:lnTo>
                    <a:lnTo>
                      <a:pt x="1091" y="1270"/>
                    </a:lnTo>
                    <a:lnTo>
                      <a:pt x="1081" y="1271"/>
                    </a:lnTo>
                    <a:lnTo>
                      <a:pt x="1070" y="1272"/>
                    </a:lnTo>
                    <a:lnTo>
                      <a:pt x="1059" y="1272"/>
                    </a:lnTo>
                    <a:lnTo>
                      <a:pt x="212" y="1272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2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7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4"/>
                    </a:lnTo>
                    <a:lnTo>
                      <a:pt x="4" y="1102"/>
                    </a:lnTo>
                    <a:lnTo>
                      <a:pt x="3" y="1093"/>
                    </a:lnTo>
                    <a:lnTo>
                      <a:pt x="1" y="1082"/>
                    </a:lnTo>
                    <a:lnTo>
                      <a:pt x="1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1" y="201"/>
                    </a:lnTo>
                    <a:lnTo>
                      <a:pt x="1" y="191"/>
                    </a:lnTo>
                    <a:lnTo>
                      <a:pt x="3" y="180"/>
                    </a:lnTo>
                    <a:lnTo>
                      <a:pt x="4" y="169"/>
                    </a:lnTo>
                    <a:lnTo>
                      <a:pt x="9" y="149"/>
                    </a:lnTo>
                    <a:lnTo>
                      <a:pt x="16" y="130"/>
                    </a:lnTo>
                    <a:lnTo>
                      <a:pt x="25" y="111"/>
                    </a:lnTo>
                    <a:lnTo>
                      <a:pt x="37" y="94"/>
                    </a:lnTo>
                    <a:lnTo>
                      <a:pt x="48" y="77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Freeform 229"/>
              <p:cNvSpPr/>
              <p:nvPr/>
            </p:nvSpPr>
            <p:spPr bwMode="auto">
              <a:xfrm>
                <a:off x="3081" y="4205"/>
                <a:ext cx="80" cy="80"/>
              </a:xfrm>
              <a:custGeom>
                <a:avLst/>
                <a:gdLst>
                  <a:gd name="T0" fmla="*/ 1059 w 1271"/>
                  <a:gd name="T1" fmla="*/ 0 h 1272"/>
                  <a:gd name="T2" fmla="*/ 1081 w 1271"/>
                  <a:gd name="T3" fmla="*/ 1 h 1272"/>
                  <a:gd name="T4" fmla="*/ 1102 w 1271"/>
                  <a:gd name="T5" fmla="*/ 4 h 1272"/>
                  <a:gd name="T6" fmla="*/ 1141 w 1271"/>
                  <a:gd name="T7" fmla="*/ 17 h 1272"/>
                  <a:gd name="T8" fmla="*/ 1177 w 1271"/>
                  <a:gd name="T9" fmla="*/ 37 h 1272"/>
                  <a:gd name="T10" fmla="*/ 1209 w 1271"/>
                  <a:gd name="T11" fmla="*/ 63 h 1272"/>
                  <a:gd name="T12" fmla="*/ 1234 w 1271"/>
                  <a:gd name="T13" fmla="*/ 94 h 1272"/>
                  <a:gd name="T14" fmla="*/ 1254 w 1271"/>
                  <a:gd name="T15" fmla="*/ 130 h 1272"/>
                  <a:gd name="T16" fmla="*/ 1266 w 1271"/>
                  <a:gd name="T17" fmla="*/ 169 h 1272"/>
                  <a:gd name="T18" fmla="*/ 1270 w 1271"/>
                  <a:gd name="T19" fmla="*/ 191 h 1272"/>
                  <a:gd name="T20" fmla="*/ 1271 w 1271"/>
                  <a:gd name="T21" fmla="*/ 212 h 1272"/>
                  <a:gd name="T22" fmla="*/ 1270 w 1271"/>
                  <a:gd name="T23" fmla="*/ 1072 h 1272"/>
                  <a:gd name="T24" fmla="*/ 1268 w 1271"/>
                  <a:gd name="T25" fmla="*/ 1093 h 1272"/>
                  <a:gd name="T26" fmla="*/ 1262 w 1271"/>
                  <a:gd name="T27" fmla="*/ 1124 h 1272"/>
                  <a:gd name="T28" fmla="*/ 1245 w 1271"/>
                  <a:gd name="T29" fmla="*/ 1162 h 1272"/>
                  <a:gd name="T30" fmla="*/ 1223 w 1271"/>
                  <a:gd name="T31" fmla="*/ 1195 h 1272"/>
                  <a:gd name="T32" fmla="*/ 1194 w 1271"/>
                  <a:gd name="T33" fmla="*/ 1224 h 1272"/>
                  <a:gd name="T34" fmla="*/ 1160 w 1271"/>
                  <a:gd name="T35" fmla="*/ 1246 h 1272"/>
                  <a:gd name="T36" fmla="*/ 1122 w 1271"/>
                  <a:gd name="T37" fmla="*/ 1262 h 1272"/>
                  <a:gd name="T38" fmla="*/ 1091 w 1271"/>
                  <a:gd name="T39" fmla="*/ 1270 h 1272"/>
                  <a:gd name="T40" fmla="*/ 1070 w 1271"/>
                  <a:gd name="T41" fmla="*/ 1272 h 1272"/>
                  <a:gd name="T42" fmla="*/ 212 w 1271"/>
                  <a:gd name="T43" fmla="*/ 1272 h 1272"/>
                  <a:gd name="T44" fmla="*/ 190 w 1271"/>
                  <a:gd name="T45" fmla="*/ 1271 h 1272"/>
                  <a:gd name="T46" fmla="*/ 169 w 1271"/>
                  <a:gd name="T47" fmla="*/ 1268 h 1272"/>
                  <a:gd name="T48" fmla="*/ 130 w 1271"/>
                  <a:gd name="T49" fmla="*/ 1256 h 1272"/>
                  <a:gd name="T50" fmla="*/ 94 w 1271"/>
                  <a:gd name="T51" fmla="*/ 1236 h 1272"/>
                  <a:gd name="T52" fmla="*/ 62 w 1271"/>
                  <a:gd name="T53" fmla="*/ 1210 h 1272"/>
                  <a:gd name="T54" fmla="*/ 37 w 1271"/>
                  <a:gd name="T55" fmla="*/ 1179 h 1272"/>
                  <a:gd name="T56" fmla="*/ 16 w 1271"/>
                  <a:gd name="T57" fmla="*/ 1143 h 1272"/>
                  <a:gd name="T58" fmla="*/ 4 w 1271"/>
                  <a:gd name="T59" fmla="*/ 1102 h 1272"/>
                  <a:gd name="T60" fmla="*/ 1 w 1271"/>
                  <a:gd name="T61" fmla="*/ 1082 h 1272"/>
                  <a:gd name="T62" fmla="*/ 0 w 1271"/>
                  <a:gd name="T63" fmla="*/ 1060 h 1272"/>
                  <a:gd name="T64" fmla="*/ 1 w 1271"/>
                  <a:gd name="T65" fmla="*/ 201 h 1272"/>
                  <a:gd name="T66" fmla="*/ 3 w 1271"/>
                  <a:gd name="T67" fmla="*/ 180 h 1272"/>
                  <a:gd name="T68" fmla="*/ 9 w 1271"/>
                  <a:gd name="T69" fmla="*/ 149 h 1272"/>
                  <a:gd name="T70" fmla="*/ 25 w 1271"/>
                  <a:gd name="T71" fmla="*/ 111 h 1272"/>
                  <a:gd name="T72" fmla="*/ 48 w 1271"/>
                  <a:gd name="T73" fmla="*/ 77 h 1272"/>
                  <a:gd name="T74" fmla="*/ 77 w 1271"/>
                  <a:gd name="T75" fmla="*/ 49 h 1272"/>
                  <a:gd name="T76" fmla="*/ 111 w 1271"/>
                  <a:gd name="T77" fmla="*/ 27 h 1272"/>
                  <a:gd name="T78" fmla="*/ 149 w 1271"/>
                  <a:gd name="T79" fmla="*/ 10 h 1272"/>
                  <a:gd name="T80" fmla="*/ 179 w 1271"/>
                  <a:gd name="T81" fmla="*/ 3 h 1272"/>
                  <a:gd name="T82" fmla="*/ 201 w 1271"/>
                  <a:gd name="T83" fmla="*/ 1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1" h="1272">
                    <a:moveTo>
                      <a:pt x="212" y="0"/>
                    </a:moveTo>
                    <a:lnTo>
                      <a:pt x="1059" y="0"/>
                    </a:lnTo>
                    <a:lnTo>
                      <a:pt x="1070" y="1"/>
                    </a:lnTo>
                    <a:lnTo>
                      <a:pt x="1081" y="1"/>
                    </a:lnTo>
                    <a:lnTo>
                      <a:pt x="1091" y="3"/>
                    </a:lnTo>
                    <a:lnTo>
                      <a:pt x="1102" y="4"/>
                    </a:lnTo>
                    <a:lnTo>
                      <a:pt x="1122" y="10"/>
                    </a:lnTo>
                    <a:lnTo>
                      <a:pt x="1141" y="17"/>
                    </a:lnTo>
                    <a:lnTo>
                      <a:pt x="1160" y="27"/>
                    </a:lnTo>
                    <a:lnTo>
                      <a:pt x="1177" y="37"/>
                    </a:lnTo>
                    <a:lnTo>
                      <a:pt x="1194" y="49"/>
                    </a:lnTo>
                    <a:lnTo>
                      <a:pt x="1209" y="63"/>
                    </a:lnTo>
                    <a:lnTo>
                      <a:pt x="1223" y="77"/>
                    </a:lnTo>
                    <a:lnTo>
                      <a:pt x="1234" y="94"/>
                    </a:lnTo>
                    <a:lnTo>
                      <a:pt x="1245" y="111"/>
                    </a:lnTo>
                    <a:lnTo>
                      <a:pt x="1254" y="130"/>
                    </a:lnTo>
                    <a:lnTo>
                      <a:pt x="1262" y="149"/>
                    </a:lnTo>
                    <a:lnTo>
                      <a:pt x="1266" y="169"/>
                    </a:lnTo>
                    <a:lnTo>
                      <a:pt x="1268" y="180"/>
                    </a:lnTo>
                    <a:lnTo>
                      <a:pt x="1270" y="191"/>
                    </a:lnTo>
                    <a:lnTo>
                      <a:pt x="1270" y="201"/>
                    </a:lnTo>
                    <a:lnTo>
                      <a:pt x="1271" y="212"/>
                    </a:lnTo>
                    <a:lnTo>
                      <a:pt x="1271" y="1060"/>
                    </a:lnTo>
                    <a:lnTo>
                      <a:pt x="1270" y="1072"/>
                    </a:lnTo>
                    <a:lnTo>
                      <a:pt x="1270" y="1082"/>
                    </a:lnTo>
                    <a:lnTo>
                      <a:pt x="1268" y="1093"/>
                    </a:lnTo>
                    <a:lnTo>
                      <a:pt x="1266" y="1102"/>
                    </a:lnTo>
                    <a:lnTo>
                      <a:pt x="1262" y="1124"/>
                    </a:lnTo>
                    <a:lnTo>
                      <a:pt x="1254" y="1143"/>
                    </a:lnTo>
                    <a:lnTo>
                      <a:pt x="1245" y="1162"/>
                    </a:lnTo>
                    <a:lnTo>
                      <a:pt x="1234" y="1179"/>
                    </a:lnTo>
                    <a:lnTo>
                      <a:pt x="1223" y="1195"/>
                    </a:lnTo>
                    <a:lnTo>
                      <a:pt x="1209" y="1210"/>
                    </a:lnTo>
                    <a:lnTo>
                      <a:pt x="1194" y="1224"/>
                    </a:lnTo>
                    <a:lnTo>
                      <a:pt x="1177" y="1236"/>
                    </a:lnTo>
                    <a:lnTo>
                      <a:pt x="1160" y="1246"/>
                    </a:lnTo>
                    <a:lnTo>
                      <a:pt x="1141" y="1256"/>
                    </a:lnTo>
                    <a:lnTo>
                      <a:pt x="1122" y="1262"/>
                    </a:lnTo>
                    <a:lnTo>
                      <a:pt x="1102" y="1268"/>
                    </a:lnTo>
                    <a:lnTo>
                      <a:pt x="1091" y="1270"/>
                    </a:lnTo>
                    <a:lnTo>
                      <a:pt x="1081" y="1271"/>
                    </a:lnTo>
                    <a:lnTo>
                      <a:pt x="1070" y="1272"/>
                    </a:lnTo>
                    <a:lnTo>
                      <a:pt x="1059" y="1272"/>
                    </a:lnTo>
                    <a:lnTo>
                      <a:pt x="212" y="1272"/>
                    </a:lnTo>
                    <a:lnTo>
                      <a:pt x="201" y="1272"/>
                    </a:lnTo>
                    <a:lnTo>
                      <a:pt x="190" y="1271"/>
                    </a:lnTo>
                    <a:lnTo>
                      <a:pt x="179" y="1270"/>
                    </a:lnTo>
                    <a:lnTo>
                      <a:pt x="169" y="1268"/>
                    </a:lnTo>
                    <a:lnTo>
                      <a:pt x="149" y="1262"/>
                    </a:lnTo>
                    <a:lnTo>
                      <a:pt x="130" y="1256"/>
                    </a:lnTo>
                    <a:lnTo>
                      <a:pt x="111" y="1246"/>
                    </a:lnTo>
                    <a:lnTo>
                      <a:pt x="94" y="1236"/>
                    </a:lnTo>
                    <a:lnTo>
                      <a:pt x="77" y="1224"/>
                    </a:lnTo>
                    <a:lnTo>
                      <a:pt x="62" y="1210"/>
                    </a:lnTo>
                    <a:lnTo>
                      <a:pt x="48" y="1195"/>
                    </a:lnTo>
                    <a:lnTo>
                      <a:pt x="37" y="1179"/>
                    </a:lnTo>
                    <a:lnTo>
                      <a:pt x="25" y="1162"/>
                    </a:lnTo>
                    <a:lnTo>
                      <a:pt x="16" y="1143"/>
                    </a:lnTo>
                    <a:lnTo>
                      <a:pt x="9" y="1124"/>
                    </a:lnTo>
                    <a:lnTo>
                      <a:pt x="4" y="1102"/>
                    </a:lnTo>
                    <a:lnTo>
                      <a:pt x="3" y="1093"/>
                    </a:lnTo>
                    <a:lnTo>
                      <a:pt x="1" y="1082"/>
                    </a:lnTo>
                    <a:lnTo>
                      <a:pt x="1" y="1072"/>
                    </a:lnTo>
                    <a:lnTo>
                      <a:pt x="0" y="1060"/>
                    </a:lnTo>
                    <a:lnTo>
                      <a:pt x="0" y="212"/>
                    </a:lnTo>
                    <a:lnTo>
                      <a:pt x="1" y="201"/>
                    </a:lnTo>
                    <a:lnTo>
                      <a:pt x="1" y="191"/>
                    </a:lnTo>
                    <a:lnTo>
                      <a:pt x="3" y="180"/>
                    </a:lnTo>
                    <a:lnTo>
                      <a:pt x="4" y="169"/>
                    </a:lnTo>
                    <a:lnTo>
                      <a:pt x="9" y="149"/>
                    </a:lnTo>
                    <a:lnTo>
                      <a:pt x="16" y="130"/>
                    </a:lnTo>
                    <a:lnTo>
                      <a:pt x="25" y="111"/>
                    </a:lnTo>
                    <a:lnTo>
                      <a:pt x="37" y="94"/>
                    </a:lnTo>
                    <a:lnTo>
                      <a:pt x="48" y="77"/>
                    </a:lnTo>
                    <a:lnTo>
                      <a:pt x="62" y="63"/>
                    </a:lnTo>
                    <a:lnTo>
                      <a:pt x="77" y="49"/>
                    </a:lnTo>
                    <a:lnTo>
                      <a:pt x="94" y="37"/>
                    </a:lnTo>
                    <a:lnTo>
                      <a:pt x="111" y="27"/>
                    </a:lnTo>
                    <a:lnTo>
                      <a:pt x="130" y="17"/>
                    </a:lnTo>
                    <a:lnTo>
                      <a:pt x="149" y="10"/>
                    </a:lnTo>
                    <a:lnTo>
                      <a:pt x="169" y="4"/>
                    </a:lnTo>
                    <a:lnTo>
                      <a:pt x="179" y="3"/>
                    </a:lnTo>
                    <a:lnTo>
                      <a:pt x="190" y="1"/>
                    </a:lnTo>
                    <a:lnTo>
                      <a:pt x="201" y="1"/>
                    </a:lnTo>
                    <a:lnTo>
                      <a:pt x="212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prstDash val="solid"/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822098" y="1232285"/>
              <a:ext cx="480960" cy="432048"/>
            </a:xfrm>
            <a:custGeom>
              <a:avLst/>
              <a:gdLst>
                <a:gd name="T0" fmla="*/ 2147483647 w 67"/>
                <a:gd name="T1" fmla="*/ 124018912 h 60"/>
                <a:gd name="T2" fmla="*/ 2147483647 w 67"/>
                <a:gd name="T3" fmla="*/ 0 h 60"/>
                <a:gd name="T4" fmla="*/ 2147483647 w 67"/>
                <a:gd name="T5" fmla="*/ 0 h 60"/>
                <a:gd name="T6" fmla="*/ 2147483647 w 67"/>
                <a:gd name="T7" fmla="*/ 124018912 h 60"/>
                <a:gd name="T8" fmla="*/ 2147483647 w 67"/>
                <a:gd name="T9" fmla="*/ 310059138 h 60"/>
                <a:gd name="T10" fmla="*/ 2147483647 w 67"/>
                <a:gd name="T11" fmla="*/ 868156039 h 60"/>
                <a:gd name="T12" fmla="*/ 2147483647 w 67"/>
                <a:gd name="T13" fmla="*/ 124018912 h 60"/>
                <a:gd name="T14" fmla="*/ 2147483647 w 67"/>
                <a:gd name="T15" fmla="*/ 1922344337 h 60"/>
                <a:gd name="T16" fmla="*/ 2147483647 w 67"/>
                <a:gd name="T17" fmla="*/ 124018912 h 60"/>
                <a:gd name="T18" fmla="*/ 1902898002 w 67"/>
                <a:gd name="T19" fmla="*/ 124018912 h 60"/>
                <a:gd name="T20" fmla="*/ 122771150 w 67"/>
                <a:gd name="T21" fmla="*/ 1922344337 h 60"/>
                <a:gd name="T22" fmla="*/ 122771150 w 67"/>
                <a:gd name="T23" fmla="*/ 2147483647 h 60"/>
                <a:gd name="T24" fmla="*/ 245534466 w 67"/>
                <a:gd name="T25" fmla="*/ 2147483647 h 60"/>
                <a:gd name="T26" fmla="*/ 429691207 w 67"/>
                <a:gd name="T27" fmla="*/ 2147483647 h 60"/>
                <a:gd name="T28" fmla="*/ 2087055172 w 67"/>
                <a:gd name="T29" fmla="*/ 558097024 h 60"/>
                <a:gd name="T30" fmla="*/ 2147483647 w 67"/>
                <a:gd name="T31" fmla="*/ 2147483647 h 60"/>
                <a:gd name="T32" fmla="*/ 2147483647 w 67"/>
                <a:gd name="T33" fmla="*/ 2147483647 h 60"/>
                <a:gd name="T34" fmla="*/ 2147483647 w 67"/>
                <a:gd name="T35" fmla="*/ 1922344337 h 60"/>
                <a:gd name="T36" fmla="*/ 552454614 w 67"/>
                <a:gd name="T37" fmla="*/ 2147483647 h 60"/>
                <a:gd name="T38" fmla="*/ 552454614 w 67"/>
                <a:gd name="T39" fmla="*/ 2147483647 h 60"/>
                <a:gd name="T40" fmla="*/ 797989019 w 67"/>
                <a:gd name="T41" fmla="*/ 2147483647 h 60"/>
                <a:gd name="T42" fmla="*/ 1718749157 w 67"/>
                <a:gd name="T43" fmla="*/ 2147483647 h 60"/>
                <a:gd name="T44" fmla="*/ 1718749157 w 67"/>
                <a:gd name="T45" fmla="*/ 2147483647 h 60"/>
                <a:gd name="T46" fmla="*/ 1780134717 w 67"/>
                <a:gd name="T47" fmla="*/ 2147483647 h 60"/>
                <a:gd name="T48" fmla="*/ 2147483647 w 67"/>
                <a:gd name="T49" fmla="*/ 2147483647 h 60"/>
                <a:gd name="T50" fmla="*/ 2147483647 w 67"/>
                <a:gd name="T51" fmla="*/ 2147483647 h 60"/>
                <a:gd name="T52" fmla="*/ 2147483647 w 67"/>
                <a:gd name="T53" fmla="*/ 2147483647 h 60"/>
                <a:gd name="T54" fmla="*/ 2147483647 w 67"/>
                <a:gd name="T55" fmla="*/ 2147483647 h 60"/>
                <a:gd name="T56" fmla="*/ 2147483647 w 67"/>
                <a:gd name="T57" fmla="*/ 2147483647 h 60"/>
                <a:gd name="T58" fmla="*/ 2147483647 w 67"/>
                <a:gd name="T59" fmla="*/ 2147483647 h 60"/>
                <a:gd name="T60" fmla="*/ 2087055172 w 67"/>
                <a:gd name="T61" fmla="*/ 806142661 h 60"/>
                <a:gd name="T62" fmla="*/ 552454614 w 67"/>
                <a:gd name="T63" fmla="*/ 2147483647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-97" charset="-128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937072" y="1566180"/>
            <a:ext cx="1603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x.cnki.net</a:t>
            </a:r>
            <a:endParaRPr lang="zh-CN" altLang="en-US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96" y="5203873"/>
            <a:ext cx="886796" cy="751168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79" y="2260791"/>
            <a:ext cx="2397524" cy="2397524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326202" y="1231719"/>
            <a:ext cx="4052903" cy="66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735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扫一扫关注我吧</a:t>
            </a:r>
            <a:endParaRPr lang="zh-CN" altLang="en-US" sz="3735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44586" y="4462644"/>
            <a:ext cx="270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知网研学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 descr="微信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1400" y="2032976"/>
            <a:ext cx="2500698" cy="25006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9" t="21212" r="30480" b="54477"/>
          <a:stretch>
            <a:fillRect/>
          </a:stretch>
        </p:blipFill>
        <p:spPr>
          <a:xfrm>
            <a:off x="4889937" y="2165048"/>
            <a:ext cx="2353167" cy="2278226"/>
          </a:xfrm>
          <a:prstGeom prst="rect">
            <a:avLst/>
          </a:prstGeom>
        </p:spPr>
      </p:pic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4436616" y="4462644"/>
            <a:ext cx="3417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 博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C:\Users\瑶瑶\Desktop\微信图片_20191016000237.jpg微信图片_2019101600023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513824" y="2032976"/>
            <a:ext cx="2409825" cy="2410298"/>
          </a:xfrm>
          <a:prstGeom prst="rect">
            <a:avLst/>
          </a:prstGeom>
        </p:spPr>
      </p:pic>
      <p:sp>
        <p:nvSpPr>
          <p:cNvPr id="11" name="文本框 2"/>
          <p:cNvSpPr txBox="1">
            <a:spLocks noChangeArrowheads="1"/>
          </p:cNvSpPr>
          <p:nvPr/>
        </p:nvSpPr>
        <p:spPr bwMode="auto">
          <a:xfrm>
            <a:off x="7939541" y="4533674"/>
            <a:ext cx="3417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问卷反馈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组合 2"/>
          <p:cNvGrpSpPr/>
          <p:nvPr/>
        </p:nvGrpSpPr>
        <p:grpSpPr bwMode="auto">
          <a:xfrm>
            <a:off x="-16934" y="-16933"/>
            <a:ext cx="12225867" cy="6874933"/>
            <a:chOff x="-12700" y="-12889"/>
            <a:chExt cx="9169400" cy="5156389"/>
          </a:xfrm>
        </p:grpSpPr>
        <p:pic>
          <p:nvPicPr>
            <p:cNvPr id="40975" name="图片 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0" y="0"/>
              <a:ext cx="91694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0" y="-12889"/>
              <a:ext cx="9156700" cy="5143689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sp>
        <p:nvSpPr>
          <p:cNvPr id="11" name="椭圆 10"/>
          <p:cNvSpPr/>
          <p:nvPr/>
        </p:nvSpPr>
        <p:spPr>
          <a:xfrm>
            <a:off x="14122400" y="-2218267"/>
            <a:ext cx="220133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2011252" y="1227993"/>
            <a:ext cx="792396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8400" dirty="0">
                <a:solidFill>
                  <a:schemeClr val="bg1"/>
                </a:solidFill>
                <a:latin typeface="Helvetica-Roman-SemiB"/>
                <a:ea typeface="SimSun-ExtB" panose="02010609060101010101" pitchFamily="49" charset="-122"/>
              </a:rPr>
              <a:t>Thanks</a:t>
            </a:r>
            <a:endParaRPr lang="zh-CN" altLang="en-US" sz="18400" dirty="0">
              <a:solidFill>
                <a:schemeClr val="bg1"/>
              </a:solidFill>
              <a:latin typeface="Helvetica-Roman-SemiB"/>
              <a:ea typeface="SimSun-ExtB" panose="02010609060101010101" pitchFamily="49" charset="-122"/>
            </a:endParaRP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5653194" y="4151870"/>
            <a:ext cx="6400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</a:rPr>
              <a:t>孙瑶</a:t>
            </a:r>
            <a:endParaRPr lang="en-US" altLang="zh-CN" dirty="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</a:endParaRPr>
          </a:p>
        </p:txBody>
      </p:sp>
      <p:sp>
        <p:nvSpPr>
          <p:cNvPr id="20" name="文本框 66"/>
          <p:cNvSpPr txBox="1">
            <a:spLocks noChangeArrowheads="1"/>
          </p:cNvSpPr>
          <p:nvPr/>
        </p:nvSpPr>
        <p:spPr bwMode="auto">
          <a:xfrm>
            <a:off x="3854738" y="5862621"/>
            <a:ext cx="45593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2019.10</a:t>
            </a:r>
            <a:endParaRPr lang="zh-CN" altLang="en-US" sz="1100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" name="组合 6"/>
          <p:cNvGrpSpPr/>
          <p:nvPr/>
        </p:nvGrpSpPr>
        <p:grpSpPr bwMode="auto">
          <a:xfrm>
            <a:off x="3206751" y="3803651"/>
            <a:ext cx="5848349" cy="59267"/>
            <a:chOff x="2404630" y="2852103"/>
            <a:chExt cx="4386695" cy="45720"/>
          </a:xfrm>
        </p:grpSpPr>
        <p:sp>
          <p:nvSpPr>
            <p:cNvPr id="4" name="任意多边形 3"/>
            <p:cNvSpPr/>
            <p:nvPr/>
          </p:nvSpPr>
          <p:spPr>
            <a:xfrm>
              <a:off x="2404630" y="2855433"/>
              <a:ext cx="1991591" cy="0"/>
            </a:xfrm>
            <a:custGeom>
              <a:avLst/>
              <a:gdLst>
                <a:gd name="connsiteX0" fmla="*/ 2190750 w 2190750"/>
                <a:gd name="connsiteY0" fmla="*/ 0 h 0"/>
                <a:gd name="connsiteX1" fmla="*/ 0 w 2190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0">
                  <a:moveTo>
                    <a:pt x="2190750" y="0"/>
                  </a:moveTo>
                  <a:lnTo>
                    <a:pt x="0" y="0"/>
                  </a:ln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8" name="任意多边形 17"/>
            <p:cNvSpPr/>
            <p:nvPr/>
          </p:nvSpPr>
          <p:spPr>
            <a:xfrm flipH="1">
              <a:off x="4600575" y="2855433"/>
              <a:ext cx="2190750" cy="0"/>
            </a:xfrm>
            <a:custGeom>
              <a:avLst/>
              <a:gdLst>
                <a:gd name="connsiteX0" fmla="*/ 2190750 w 2190750"/>
                <a:gd name="connsiteY0" fmla="*/ 0 h 0"/>
                <a:gd name="connsiteX1" fmla="*/ 0 w 2190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0">
                  <a:moveTo>
                    <a:pt x="2190750" y="0"/>
                  </a:moveTo>
                  <a:lnTo>
                    <a:pt x="0" y="0"/>
                  </a:ln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6" name="椭圆 5"/>
            <p:cNvSpPr/>
            <p:nvPr/>
          </p:nvSpPr>
          <p:spPr>
            <a:xfrm>
              <a:off x="4479697" y="2852103"/>
              <a:ext cx="46043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/>
      <p:bldP spid="26" grpId="0"/>
      <p:bldP spid="2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93" y="2476216"/>
            <a:ext cx="2160524" cy="21287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05384" y="4671977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手机</a:t>
            </a:r>
            <a:r>
              <a:rPr lang="en-US" altLang="zh-CN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APP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682" y="1845115"/>
            <a:ext cx="4234069" cy="4416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269" y="2070161"/>
            <a:ext cx="5597204" cy="3797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1073682" y="1228807"/>
            <a:ext cx="1056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学术发展历史，现有缺点和问题，从而引出自己做的工作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介绍本文优点，吸引读者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73682" y="1851427"/>
            <a:ext cx="10157791" cy="4015878"/>
            <a:chOff x="1202635" y="2061245"/>
            <a:chExt cx="10157791" cy="4015878"/>
          </a:xfrm>
        </p:grpSpPr>
        <p:sp>
          <p:nvSpPr>
            <p:cNvPr id="21" name="矩形 20"/>
            <p:cNvSpPr/>
            <p:nvPr/>
          </p:nvSpPr>
          <p:spPr>
            <a:xfrm>
              <a:off x="1202635" y="2061245"/>
              <a:ext cx="4234069" cy="40158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763222" y="2255208"/>
              <a:ext cx="5597204" cy="28236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73682" y="4869078"/>
            <a:ext cx="10157791" cy="1534749"/>
            <a:chOff x="1202635" y="5103666"/>
            <a:chExt cx="10157791" cy="1534749"/>
          </a:xfrm>
        </p:grpSpPr>
        <p:sp>
          <p:nvSpPr>
            <p:cNvPr id="23" name="矩形 22"/>
            <p:cNvSpPr/>
            <p:nvPr/>
          </p:nvSpPr>
          <p:spPr>
            <a:xfrm>
              <a:off x="1202635" y="6077123"/>
              <a:ext cx="4234069" cy="5612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763222" y="5103666"/>
              <a:ext cx="5597204" cy="10865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73682" y="729694"/>
            <a:ext cx="958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论文的构成 </a:t>
            </a:r>
            <a:r>
              <a:rPr lang="en-US" altLang="zh-CN" sz="2800" dirty="0">
                <a:effectLst>
                  <a:reflection blurRad="165100" stA="23000" endPos="7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  <a:effectLst>
                  <a:reflection blurRad="165100" stA="23000" endPos="70000" dir="5400000" sy="-10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文献综述</a:t>
            </a:r>
            <a:endParaRPr lang="zh-CN" altLang="en-US" sz="2800" dirty="0">
              <a:effectLst>
                <a:reflection blurRad="165100" stA="23000" endPos="7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686721" y="867806"/>
            <a:ext cx="0" cy="267913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60523132948"/>
  <p:tag name="MH_LIBRARY" val="GRAPHIC"/>
  <p:tag name="MH_TYPE" val="SubTitle"/>
  <p:tag name="MH_ORDER" val="2"/>
</p:tagLst>
</file>

<file path=ppt/tags/tag2.xml><?xml version="1.0" encoding="utf-8"?>
<p:tagLst xmlns:p="http://schemas.openxmlformats.org/presentationml/2006/main">
  <p:tag name="MH" val="20160523132948"/>
  <p:tag name="MH_LIBRARY" val="GRAPHIC"/>
  <p:tag name="MH_TYPE" val="SubTitle"/>
  <p:tag name="MH_ORDER" val="2"/>
</p:tagLst>
</file>

<file path=ppt/tags/tag3.xml><?xml version="1.0" encoding="utf-8"?>
<p:tagLst xmlns:p="http://schemas.openxmlformats.org/presentationml/2006/main">
  <p:tag name="MH" val="20160523132948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7594</Words>
  <Application>WPS 演示</Application>
  <PresentationFormat>宽屏</PresentationFormat>
  <Paragraphs>958</Paragraphs>
  <Slides>83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83</vt:i4>
      </vt:variant>
    </vt:vector>
  </HeadingPairs>
  <TitlesOfParts>
    <vt:vector size="119" baseType="lpstr">
      <vt:lpstr>Arial</vt:lpstr>
      <vt:lpstr>宋体</vt:lpstr>
      <vt:lpstr>Wingdings</vt:lpstr>
      <vt:lpstr>微软雅黑</vt:lpstr>
      <vt:lpstr>黑体</vt:lpstr>
      <vt:lpstr>Calibri</vt:lpstr>
      <vt:lpstr>Helvetica-Roman-SemiB</vt:lpstr>
      <vt:lpstr>SimSun-ExtB</vt:lpstr>
      <vt:lpstr>Simply City Light</vt:lpstr>
      <vt:lpstr>Helvetica-Roman-SemiB</vt:lpstr>
      <vt:lpstr>Segoe Print</vt:lpstr>
      <vt:lpstr>Helvetica</vt:lpstr>
      <vt:lpstr>华文仿宋</vt:lpstr>
      <vt:lpstr>仿宋</vt:lpstr>
      <vt:lpstr>楷体</vt:lpstr>
      <vt:lpstr>等线</vt:lpstr>
      <vt:lpstr>Arial Unicode MS</vt:lpstr>
      <vt:lpstr>等线 Light</vt:lpstr>
      <vt:lpstr>方正姚体</vt:lpstr>
      <vt:lpstr>华文宋体</vt:lpstr>
      <vt:lpstr>Cooper Black</vt:lpstr>
      <vt:lpstr>Source Han Serif SC</vt:lpstr>
      <vt:lpstr>Times New Roman</vt:lpstr>
      <vt:lpstr>方正少儿简体</vt:lpstr>
      <vt:lpstr>Gill Sans</vt:lpstr>
      <vt:lpstr>-apple-system-font</vt:lpstr>
      <vt:lpstr>Arial</vt:lpstr>
      <vt:lpstr>Wingdings</vt:lpstr>
      <vt:lpstr>Source Sans Pro Light</vt:lpstr>
      <vt:lpstr>Arial</vt:lpstr>
      <vt:lpstr>Arial Black</vt:lpstr>
      <vt:lpstr>方正大黑简体</vt:lpstr>
      <vt:lpstr>方正超粗黑简体</vt:lpstr>
      <vt:lpstr>MS PGothic</vt:lpstr>
      <vt:lpstr>Yu Gothic UI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除了国家、高校，知网也做出了很多努力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Angle Monita</dc:creator>
  <cp:lastModifiedBy>瑶瑶</cp:lastModifiedBy>
  <cp:revision>220</cp:revision>
  <dcterms:created xsi:type="dcterms:W3CDTF">2019-09-10T00:47:00Z</dcterms:created>
  <dcterms:modified xsi:type="dcterms:W3CDTF">2019-10-16T04:40:38Z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